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2" r:id="rId4"/>
    <p:sldId id="263" r:id="rId5"/>
    <p:sldId id="264" r:id="rId6"/>
    <p:sldId id="267" r:id="rId7"/>
    <p:sldId id="257" r:id="rId8"/>
    <p:sldId id="265" r:id="rId9"/>
    <p:sldId id="258" r:id="rId10"/>
    <p:sldId id="260" r:id="rId11"/>
    <p:sldId id="259" r:id="rId12"/>
    <p:sldId id="266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444" autoAdjust="0"/>
  </p:normalViewPr>
  <p:slideViewPr>
    <p:cSldViewPr>
      <p:cViewPr>
        <p:scale>
          <a:sx n="80" d="100"/>
          <a:sy n="80" d="100"/>
        </p:scale>
        <p:origin x="-437" y="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FAC86-65F8-484C-A632-757DD184B79D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46159-5CEC-4AC7-BC66-2570DA2669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46159-5CEC-4AC7-BC66-2570DA26692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993F-9F01-4F68-96E6-70D73D0ED5C4}" type="datetimeFigureOut">
              <a:rPr lang="en-US" smtClean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5720-A119-4E20-87C6-7527659F92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SUNY Fredonia </a:t>
            </a:r>
            <a:br>
              <a:rPr lang="en-US" b="1" dirty="0" smtClean="0"/>
            </a:br>
            <a:r>
              <a:rPr lang="en-US" b="1" dirty="0" smtClean="0"/>
              <a:t>Summer 2014 Projects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505200"/>
            <a:ext cx="231154" cy="21544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§"/>
            </a:pPr>
            <a:endParaRPr lang="en-US" sz="8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3962400"/>
            <a:ext cx="1370888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endParaRPr lang="en-U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kessler\Desktop\Facilities Planning General Folder\suny02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Placeholder 15" descr="100_0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057400"/>
            <a:ext cx="6202924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Notable  Construction </a:t>
            </a:r>
            <a:br>
              <a:rPr lang="en-US" b="1" dirty="0" smtClean="0"/>
            </a:br>
            <a:r>
              <a:rPr lang="en-US" b="1" dirty="0" smtClean="0"/>
              <a:t>Impact to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500" b="1" dirty="0" smtClean="0"/>
              <a:t>Townhouse Project (</a:t>
            </a:r>
            <a:r>
              <a:rPr lang="en-US" sz="3000" b="1" dirty="0" smtClean="0"/>
              <a:t>possible impact</a:t>
            </a:r>
            <a:r>
              <a:rPr lang="en-US" sz="3500" b="1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 smtClean="0"/>
              <a:t> Landscape work  within the complex and along Ring Road</a:t>
            </a:r>
            <a:endParaRPr lang="en-US" sz="3000" b="1" dirty="0" smtClean="0"/>
          </a:p>
          <a:p>
            <a:pPr>
              <a:buNone/>
            </a:pPr>
            <a:r>
              <a:rPr lang="en-US" sz="3500" b="1" dirty="0" smtClean="0"/>
              <a:t>Milling &amp; Paving - Old Main Drive &amp; Ring Road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3000" dirty="0" smtClean="0"/>
              <a:t>Old Main Drive: Start May 19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Complete Mid June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3000" dirty="0" smtClean="0"/>
              <a:t>Ring Road </a:t>
            </a:r>
            <a:r>
              <a:rPr lang="en-US" sz="3200" dirty="0" smtClean="0"/>
              <a:t>(adjacent to lot 9A/9D)</a:t>
            </a:r>
            <a:r>
              <a:rPr lang="en-US" sz="3000" dirty="0" smtClean="0"/>
              <a:t>: </a:t>
            </a:r>
          </a:p>
          <a:p>
            <a:pPr marL="742950" lvl="2" indent="-342900">
              <a:buNone/>
            </a:pPr>
            <a:r>
              <a:rPr lang="en-US" sz="3000" dirty="0" smtClean="0"/>
              <a:t>	Start May 19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Complete end of May (pending completion of campus bus stop and crosswalk work at Townhouse Commons Building)</a:t>
            </a:r>
          </a:p>
          <a:p>
            <a:pPr marL="342900" lvl="1" indent="-342900">
              <a:buNone/>
            </a:pPr>
            <a:r>
              <a:rPr lang="en-US" sz="3500" b="1" dirty="0" smtClean="0"/>
              <a:t>Crosswalk and Parking Lot Striping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800" dirty="0" smtClean="0"/>
              <a:t>Work to be Performed in May and August</a:t>
            </a:r>
            <a:endParaRPr lang="en-US" sz="3000" dirty="0" smtClean="0"/>
          </a:p>
          <a:p>
            <a:pPr marL="342900" lvl="1" indent="-342900"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b="1" dirty="0" smtClean="0"/>
              <a:t> </a:t>
            </a:r>
            <a:endParaRPr lang="en-US" dirty="0" smtClean="0"/>
          </a:p>
        </p:txBody>
      </p:sp>
      <p:pic>
        <p:nvPicPr>
          <p:cNvPr id="1034" name="Picture 10" descr="C:\Users\kessler\AppData\Local\Microsoft\Windows\Temporary Internet Files\Content.IE5\2OU10BI1\MC9002289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86200"/>
            <a:ext cx="1820570" cy="1237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Project Recap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5000" b="1" dirty="0" smtClean="0"/>
              <a:t>Academic /Administration: [ $130.5M ]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Science Center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Rockefeller Arts Center Addition and Renovation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Rehab/Upgrade Elevators Various Buildings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Houghton Hall Rehab – Design Phase</a:t>
            </a:r>
          </a:p>
          <a:p>
            <a:pPr>
              <a:buNone/>
            </a:pPr>
            <a:r>
              <a:rPr lang="en-US" sz="5000" b="1" dirty="0" smtClean="0"/>
              <a:t>Residence Hall: [ $32.3M ]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Townhouse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Disney Hall Lobby Upgrade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Andrews Complex Window Replacement Phase One: Igoe Hall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Interior Lighting and Occupancy Sensors – Grissom Hall /Kasling Hall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Cleaning Limestone Window Sills – Chautauqua Hall / Nixon Hall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ADA Signage – Hendrix Hall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Interior Painting – Various  Locations</a:t>
            </a:r>
          </a:p>
          <a:p>
            <a:pPr>
              <a:buNone/>
            </a:pPr>
            <a:r>
              <a:rPr lang="en-US" sz="5000" dirty="0" smtClean="0"/>
              <a:t> </a:t>
            </a:r>
            <a:r>
              <a:rPr lang="en-US" sz="5000" b="1" dirty="0" smtClean="0"/>
              <a:t>Site Work: [ $200K ]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Mill and Paving – Old Main Drive (Alumni to Largesse) / Ring Road (adjacent to lot 9A/9D)</a:t>
            </a:r>
          </a:p>
          <a:p>
            <a:pPr lvl="1">
              <a:buFont typeface="Wingdings" pitchFamily="2" charset="2"/>
              <a:buChar char="§"/>
            </a:pPr>
            <a:r>
              <a:rPr lang="en-US" sz="4500" dirty="0" smtClean="0"/>
              <a:t> Parking Lot and Roadway Striping </a:t>
            </a:r>
          </a:p>
          <a:p>
            <a:pPr>
              <a:buNone/>
            </a:pPr>
            <a:r>
              <a:rPr lang="en-US" sz="5200" b="1" dirty="0" smtClean="0"/>
              <a:t>MCM Projects: [ $387K ]</a:t>
            </a:r>
            <a:endParaRPr lang="en-US" sz="3600" b="1" dirty="0" smtClean="0"/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Maytum Hall Mechanical Room Concrete [ $98K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Mason Hall Recital Hall Reheat Boiler / Humidifier [ $59K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Rockefeller Arts Center Generator Exhaust Fan [$20K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Natatorium Concrete Floor Repair [ $33K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 LoGrasso Hall Boiler [ $30K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Jewett Hall 101 lighting [ $35K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Carnahan Jackson Center VAV Controller Replacement [ $35K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Thompson Hall Cooling Fan / Air Handling Unit Reheat Piping [ $59K ]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 smtClean="0"/>
              <a:t>University Commons Ventilation Improvements[ $18K ]</a:t>
            </a:r>
          </a:p>
          <a:p>
            <a:pPr lvl="1">
              <a:buNone/>
            </a:pPr>
            <a:endParaRPr lang="en-US" sz="4500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2" descr="C:\Users\kessler\AppData\Local\Microsoft\Windows\Temporary Internet Files\Content.IE5\TA75CFBA\MC9002864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953000"/>
            <a:ext cx="1072389" cy="1280160"/>
          </a:xfrm>
          <a:prstGeom prst="rect">
            <a:avLst/>
          </a:prstGeom>
          <a:noFill/>
        </p:spPr>
      </p:pic>
      <p:pic>
        <p:nvPicPr>
          <p:cNvPr id="1034" name="Picture 10" descr="C:\Users\kessler\AppData\Local\Microsoft\Windows\Temporary Internet Files\Content.IE5\TA75CFBA\MC900338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962400"/>
            <a:ext cx="1074365" cy="914400"/>
          </a:xfrm>
          <a:prstGeom prst="rect">
            <a:avLst/>
          </a:prstGeom>
          <a:noFill/>
        </p:spPr>
      </p:pic>
      <p:pic>
        <p:nvPicPr>
          <p:cNvPr id="1035" name="Picture 11" descr="C:\Users\kessler\AppData\Local\Microsoft\Windows\Temporary Internet Files\Content.IE5\136NWSVN\MC9000895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95600"/>
            <a:ext cx="1487629" cy="822960"/>
          </a:xfrm>
          <a:prstGeom prst="rect">
            <a:avLst/>
          </a:prstGeom>
          <a:noFill/>
        </p:spPr>
      </p:pic>
      <p:pic>
        <p:nvPicPr>
          <p:cNvPr id="1038" name="Picture 14" descr="C:\Users\kessler\AppData\Local\Microsoft\Windows\Temporary Internet Files\Content.IE5\T1PPOIWV\MC90033087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52600"/>
            <a:ext cx="831778" cy="109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/>
          </a:p>
        </p:txBody>
      </p:sp>
      <p:pic>
        <p:nvPicPr>
          <p:cNvPr id="2059" name="Picture 11" descr="C:\Users\kessler\AppData\Local\Microsoft\Windows\Temporary Internet Files\Content.IE5\136NWSVN\MC9000546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066800"/>
            <a:ext cx="460605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Academic / Administration Projects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Residence Hall Projects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Site Work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Minor Critical Maintenance Projects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Notable Construction Impact to Campus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Project Recap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Question and Answers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pPr lvl="1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Academic / Administration Projects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800" dirty="0" smtClean="0"/>
              <a:t/>
            </a:r>
            <a:br>
              <a:rPr lang="en-US" sz="3800" dirty="0" smtClean="0"/>
            </a:br>
            <a:endParaRPr lang="en-US" dirty="0"/>
          </a:p>
        </p:txBody>
      </p:sp>
      <p:pic>
        <p:nvPicPr>
          <p:cNvPr id="4" name="Picture 2" descr="C:\Users\kessler\Desktop\Facilities Planning General Folder\suny02h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2569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4038600"/>
            <a:ext cx="2335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Science Center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3886200"/>
            <a:ext cx="3898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RAC Addition &amp; Renovation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429000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Mason Hall</a:t>
            </a:r>
            <a:endParaRPr lang="en-US" sz="2400" b="1" dirty="0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95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3733800"/>
            <a:ext cx="211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McEwen Hall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743200" y="4343400"/>
            <a:ext cx="1918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Fenton Hall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4572000"/>
            <a:ext cx="237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Thompson Hall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3124200"/>
            <a:ext cx="1820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Steele Hall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533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Science Center [$60M]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7620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Rockefeller Arts Center Addition and Renovation [$36M]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9906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Rehab/Upgrade Elevators Various Buildings [$1.5M]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4038600"/>
            <a:ext cx="204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Maytum Hall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219200"/>
            <a:ext cx="3779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Houghton Hall Rehab [$33 M] (In Design)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114800"/>
            <a:ext cx="2211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Houghton Hall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lvl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Residence Hall Projects</a:t>
            </a:r>
            <a:br>
              <a:rPr lang="en-US" sz="40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/>
          </a:p>
        </p:txBody>
      </p:sp>
      <p:pic>
        <p:nvPicPr>
          <p:cNvPr id="4" name="Picture 2" descr="C:\Users\kessler\Desktop\Facilities Planning General Folder\suny02h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8125693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76216" y="3429000"/>
            <a:ext cx="185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Townhouse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▪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3124200"/>
            <a:ext cx="181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Disney Hall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124200"/>
            <a:ext cx="157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Igoe Hall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3429000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Grissom Hall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200400"/>
            <a:ext cx="193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Kasling Hall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267200"/>
            <a:ext cx="170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Nixon Hall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962400"/>
            <a:ext cx="257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Chautauqua Hall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81940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Hendrix Hall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33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Townhouse [$30M]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762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Disney Hall Lobby Upgrade [$550K]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9906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Andrews Complex Window Replacement – IV Phases [$6.1M ]: Phase I – Igoe Hall [$1.5 M]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2192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Interior Lighting and Occupancy Sensors – Grissom Hall / Kasling Hall [$150K]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4478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Cleaning Limestone Window Sills – Chautauqua Hall / Nixon Hall [$9.8K]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676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ADA Signage – Hendrix Hall [$25K]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9050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Interior Painting – Various Locations [$85K]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3200400"/>
            <a:ext cx="3673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Rooms, Corridors 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Doors/Frames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build="allAtOnce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Site Work</a:t>
            </a:r>
            <a:endParaRPr lang="en-US" sz="3600" b="1" dirty="0"/>
          </a:p>
        </p:txBody>
      </p:sp>
      <p:pic>
        <p:nvPicPr>
          <p:cNvPr id="4" name="Picture 2" descr="C:\Users\kessler\Desktop\Facilities Planning General Folder\suny02h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125691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7279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Milling and Paving  at Old Main Drive [Extending from Alumni Hall to LoGrasso Hall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Ring Road (Adjacent to Parking Lots 9A/9D)  [$175K]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066800"/>
            <a:ext cx="4813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Parking Lot and Roadway (Crosswalks) Striping [$25K]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3733800"/>
            <a:ext cx="232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Old Main Drive</a:t>
            </a:r>
            <a:endParaRPr lang="en-US" sz="2400" dirty="0">
              <a:ln w="12700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895600"/>
            <a:ext cx="1604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Ring Road</a:t>
            </a:r>
            <a:endParaRPr lang="en-US" sz="2400" dirty="0">
              <a:ln w="12700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876425" y="3340100"/>
            <a:ext cx="714375" cy="607024"/>
          </a:xfrm>
          <a:custGeom>
            <a:avLst/>
            <a:gdLst>
              <a:gd name="connsiteX0" fmla="*/ 0 w 714375"/>
              <a:gd name="connsiteY0" fmla="*/ 0 h 607024"/>
              <a:gd name="connsiteX1" fmla="*/ 9525 w 714375"/>
              <a:gd name="connsiteY1" fmla="*/ 9525 h 607024"/>
              <a:gd name="connsiteX2" fmla="*/ 28575 w 714375"/>
              <a:gd name="connsiteY2" fmla="*/ 22225 h 607024"/>
              <a:gd name="connsiteX3" fmla="*/ 44450 w 714375"/>
              <a:gd name="connsiteY3" fmla="*/ 41275 h 607024"/>
              <a:gd name="connsiteX4" fmla="*/ 57150 w 714375"/>
              <a:gd name="connsiteY4" fmla="*/ 60325 h 607024"/>
              <a:gd name="connsiteX5" fmla="*/ 60325 w 714375"/>
              <a:gd name="connsiteY5" fmla="*/ 69850 h 607024"/>
              <a:gd name="connsiteX6" fmla="*/ 69850 w 714375"/>
              <a:gd name="connsiteY6" fmla="*/ 76200 h 607024"/>
              <a:gd name="connsiteX7" fmla="*/ 73025 w 714375"/>
              <a:gd name="connsiteY7" fmla="*/ 85725 h 607024"/>
              <a:gd name="connsiteX8" fmla="*/ 92075 w 714375"/>
              <a:gd name="connsiteY8" fmla="*/ 114300 h 607024"/>
              <a:gd name="connsiteX9" fmla="*/ 98425 w 714375"/>
              <a:gd name="connsiteY9" fmla="*/ 123825 h 607024"/>
              <a:gd name="connsiteX10" fmla="*/ 104775 w 714375"/>
              <a:gd name="connsiteY10" fmla="*/ 136525 h 607024"/>
              <a:gd name="connsiteX11" fmla="*/ 107950 w 714375"/>
              <a:gd name="connsiteY11" fmla="*/ 146050 h 607024"/>
              <a:gd name="connsiteX12" fmla="*/ 114300 w 714375"/>
              <a:gd name="connsiteY12" fmla="*/ 155575 h 607024"/>
              <a:gd name="connsiteX13" fmla="*/ 120650 w 714375"/>
              <a:gd name="connsiteY13" fmla="*/ 174625 h 607024"/>
              <a:gd name="connsiteX14" fmla="*/ 127000 w 714375"/>
              <a:gd name="connsiteY14" fmla="*/ 184150 h 607024"/>
              <a:gd name="connsiteX15" fmla="*/ 130175 w 714375"/>
              <a:gd name="connsiteY15" fmla="*/ 193675 h 607024"/>
              <a:gd name="connsiteX16" fmla="*/ 139700 w 714375"/>
              <a:gd name="connsiteY16" fmla="*/ 212725 h 607024"/>
              <a:gd name="connsiteX17" fmla="*/ 142875 w 714375"/>
              <a:gd name="connsiteY17" fmla="*/ 225425 h 607024"/>
              <a:gd name="connsiteX18" fmla="*/ 152400 w 714375"/>
              <a:gd name="connsiteY18" fmla="*/ 231775 h 607024"/>
              <a:gd name="connsiteX19" fmla="*/ 158750 w 714375"/>
              <a:gd name="connsiteY19" fmla="*/ 241300 h 607024"/>
              <a:gd name="connsiteX20" fmla="*/ 165100 w 714375"/>
              <a:gd name="connsiteY20" fmla="*/ 254000 h 607024"/>
              <a:gd name="connsiteX21" fmla="*/ 184150 w 714375"/>
              <a:gd name="connsiteY21" fmla="*/ 276225 h 607024"/>
              <a:gd name="connsiteX22" fmla="*/ 196850 w 714375"/>
              <a:gd name="connsiteY22" fmla="*/ 295275 h 607024"/>
              <a:gd name="connsiteX23" fmla="*/ 209550 w 714375"/>
              <a:gd name="connsiteY23" fmla="*/ 314325 h 607024"/>
              <a:gd name="connsiteX24" fmla="*/ 215900 w 714375"/>
              <a:gd name="connsiteY24" fmla="*/ 323850 h 607024"/>
              <a:gd name="connsiteX25" fmla="*/ 225425 w 714375"/>
              <a:gd name="connsiteY25" fmla="*/ 346075 h 607024"/>
              <a:gd name="connsiteX26" fmla="*/ 234950 w 714375"/>
              <a:gd name="connsiteY26" fmla="*/ 352425 h 607024"/>
              <a:gd name="connsiteX27" fmla="*/ 247650 w 714375"/>
              <a:gd name="connsiteY27" fmla="*/ 371475 h 607024"/>
              <a:gd name="connsiteX28" fmla="*/ 260350 w 714375"/>
              <a:gd name="connsiteY28" fmla="*/ 390525 h 607024"/>
              <a:gd name="connsiteX29" fmla="*/ 266700 w 714375"/>
              <a:gd name="connsiteY29" fmla="*/ 403225 h 607024"/>
              <a:gd name="connsiteX30" fmla="*/ 276225 w 714375"/>
              <a:gd name="connsiteY30" fmla="*/ 409575 h 607024"/>
              <a:gd name="connsiteX31" fmla="*/ 282575 w 714375"/>
              <a:gd name="connsiteY31" fmla="*/ 419100 h 607024"/>
              <a:gd name="connsiteX32" fmla="*/ 295275 w 714375"/>
              <a:gd name="connsiteY32" fmla="*/ 441325 h 607024"/>
              <a:gd name="connsiteX33" fmla="*/ 304800 w 714375"/>
              <a:gd name="connsiteY33" fmla="*/ 450850 h 607024"/>
              <a:gd name="connsiteX34" fmla="*/ 317500 w 714375"/>
              <a:gd name="connsiteY34" fmla="*/ 469900 h 607024"/>
              <a:gd name="connsiteX35" fmla="*/ 327025 w 714375"/>
              <a:gd name="connsiteY35" fmla="*/ 479425 h 607024"/>
              <a:gd name="connsiteX36" fmla="*/ 333375 w 714375"/>
              <a:gd name="connsiteY36" fmla="*/ 488950 h 607024"/>
              <a:gd name="connsiteX37" fmla="*/ 336550 w 714375"/>
              <a:gd name="connsiteY37" fmla="*/ 498475 h 607024"/>
              <a:gd name="connsiteX38" fmla="*/ 355600 w 714375"/>
              <a:gd name="connsiteY38" fmla="*/ 511175 h 607024"/>
              <a:gd name="connsiteX39" fmla="*/ 365125 w 714375"/>
              <a:gd name="connsiteY39" fmla="*/ 517525 h 607024"/>
              <a:gd name="connsiteX40" fmla="*/ 374650 w 714375"/>
              <a:gd name="connsiteY40" fmla="*/ 523875 h 607024"/>
              <a:gd name="connsiteX41" fmla="*/ 384175 w 714375"/>
              <a:gd name="connsiteY41" fmla="*/ 527050 h 607024"/>
              <a:gd name="connsiteX42" fmla="*/ 403225 w 714375"/>
              <a:gd name="connsiteY42" fmla="*/ 539750 h 607024"/>
              <a:gd name="connsiteX43" fmla="*/ 428625 w 714375"/>
              <a:gd name="connsiteY43" fmla="*/ 546100 h 607024"/>
              <a:gd name="connsiteX44" fmla="*/ 447675 w 714375"/>
              <a:gd name="connsiteY44" fmla="*/ 552450 h 607024"/>
              <a:gd name="connsiteX45" fmla="*/ 460375 w 714375"/>
              <a:gd name="connsiteY45" fmla="*/ 555625 h 607024"/>
              <a:gd name="connsiteX46" fmla="*/ 485775 w 714375"/>
              <a:gd name="connsiteY46" fmla="*/ 565150 h 607024"/>
              <a:gd name="connsiteX47" fmla="*/ 495300 w 714375"/>
              <a:gd name="connsiteY47" fmla="*/ 571500 h 607024"/>
              <a:gd name="connsiteX48" fmla="*/ 520700 w 714375"/>
              <a:gd name="connsiteY48" fmla="*/ 574675 h 607024"/>
              <a:gd name="connsiteX49" fmla="*/ 552450 w 714375"/>
              <a:gd name="connsiteY49" fmla="*/ 581025 h 607024"/>
              <a:gd name="connsiteX50" fmla="*/ 609600 w 714375"/>
              <a:gd name="connsiteY50" fmla="*/ 587375 h 607024"/>
              <a:gd name="connsiteX51" fmla="*/ 638175 w 714375"/>
              <a:gd name="connsiteY51" fmla="*/ 593725 h 607024"/>
              <a:gd name="connsiteX52" fmla="*/ 669925 w 714375"/>
              <a:gd name="connsiteY52" fmla="*/ 600075 h 607024"/>
              <a:gd name="connsiteX53" fmla="*/ 679450 w 714375"/>
              <a:gd name="connsiteY53" fmla="*/ 603250 h 607024"/>
              <a:gd name="connsiteX54" fmla="*/ 714375 w 714375"/>
              <a:gd name="connsiteY54" fmla="*/ 606425 h 60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14375" h="607024">
                <a:moveTo>
                  <a:pt x="0" y="0"/>
                </a:moveTo>
                <a:cubicBezTo>
                  <a:pt x="3175" y="3175"/>
                  <a:pt x="5981" y="6768"/>
                  <a:pt x="9525" y="9525"/>
                </a:cubicBezTo>
                <a:cubicBezTo>
                  <a:pt x="15549" y="14210"/>
                  <a:pt x="28575" y="22225"/>
                  <a:pt x="28575" y="22225"/>
                </a:cubicBezTo>
                <a:cubicBezTo>
                  <a:pt x="51266" y="56262"/>
                  <a:pt x="15929" y="4605"/>
                  <a:pt x="44450" y="41275"/>
                </a:cubicBezTo>
                <a:cubicBezTo>
                  <a:pt x="49135" y="47299"/>
                  <a:pt x="54737" y="53085"/>
                  <a:pt x="57150" y="60325"/>
                </a:cubicBezTo>
                <a:cubicBezTo>
                  <a:pt x="58208" y="63500"/>
                  <a:pt x="58234" y="67237"/>
                  <a:pt x="60325" y="69850"/>
                </a:cubicBezTo>
                <a:cubicBezTo>
                  <a:pt x="62709" y="72830"/>
                  <a:pt x="66675" y="74083"/>
                  <a:pt x="69850" y="76200"/>
                </a:cubicBezTo>
                <a:cubicBezTo>
                  <a:pt x="70908" y="79375"/>
                  <a:pt x="71400" y="82799"/>
                  <a:pt x="73025" y="85725"/>
                </a:cubicBezTo>
                <a:lnTo>
                  <a:pt x="92075" y="114300"/>
                </a:lnTo>
                <a:cubicBezTo>
                  <a:pt x="94192" y="117475"/>
                  <a:pt x="96718" y="120412"/>
                  <a:pt x="98425" y="123825"/>
                </a:cubicBezTo>
                <a:cubicBezTo>
                  <a:pt x="100542" y="128058"/>
                  <a:pt x="102911" y="132175"/>
                  <a:pt x="104775" y="136525"/>
                </a:cubicBezTo>
                <a:cubicBezTo>
                  <a:pt x="106093" y="139601"/>
                  <a:pt x="106453" y="143057"/>
                  <a:pt x="107950" y="146050"/>
                </a:cubicBezTo>
                <a:cubicBezTo>
                  <a:pt x="109657" y="149463"/>
                  <a:pt x="112750" y="152088"/>
                  <a:pt x="114300" y="155575"/>
                </a:cubicBezTo>
                <a:cubicBezTo>
                  <a:pt x="117018" y="161692"/>
                  <a:pt x="116937" y="169056"/>
                  <a:pt x="120650" y="174625"/>
                </a:cubicBezTo>
                <a:cubicBezTo>
                  <a:pt x="122767" y="177800"/>
                  <a:pt x="125293" y="180737"/>
                  <a:pt x="127000" y="184150"/>
                </a:cubicBezTo>
                <a:cubicBezTo>
                  <a:pt x="128497" y="187143"/>
                  <a:pt x="128678" y="190682"/>
                  <a:pt x="130175" y="193675"/>
                </a:cubicBezTo>
                <a:cubicBezTo>
                  <a:pt x="139452" y="212228"/>
                  <a:pt x="134380" y="194104"/>
                  <a:pt x="139700" y="212725"/>
                </a:cubicBezTo>
                <a:cubicBezTo>
                  <a:pt x="140899" y="216921"/>
                  <a:pt x="140454" y="221794"/>
                  <a:pt x="142875" y="225425"/>
                </a:cubicBezTo>
                <a:cubicBezTo>
                  <a:pt x="144992" y="228600"/>
                  <a:pt x="149225" y="229658"/>
                  <a:pt x="152400" y="231775"/>
                </a:cubicBezTo>
                <a:cubicBezTo>
                  <a:pt x="154517" y="234950"/>
                  <a:pt x="156857" y="237987"/>
                  <a:pt x="158750" y="241300"/>
                </a:cubicBezTo>
                <a:cubicBezTo>
                  <a:pt x="161098" y="245409"/>
                  <a:pt x="162592" y="249986"/>
                  <a:pt x="165100" y="254000"/>
                </a:cubicBezTo>
                <a:cubicBezTo>
                  <a:pt x="171888" y="264861"/>
                  <a:pt x="175491" y="267566"/>
                  <a:pt x="184150" y="276225"/>
                </a:cubicBezTo>
                <a:cubicBezTo>
                  <a:pt x="190222" y="294441"/>
                  <a:pt x="182977" y="277438"/>
                  <a:pt x="196850" y="295275"/>
                </a:cubicBezTo>
                <a:cubicBezTo>
                  <a:pt x="201535" y="301299"/>
                  <a:pt x="205317" y="307975"/>
                  <a:pt x="209550" y="314325"/>
                </a:cubicBezTo>
                <a:cubicBezTo>
                  <a:pt x="211667" y="317500"/>
                  <a:pt x="214693" y="320230"/>
                  <a:pt x="215900" y="323850"/>
                </a:cubicBezTo>
                <a:cubicBezTo>
                  <a:pt x="218106" y="330467"/>
                  <a:pt x="221066" y="340844"/>
                  <a:pt x="225425" y="346075"/>
                </a:cubicBezTo>
                <a:cubicBezTo>
                  <a:pt x="227868" y="349006"/>
                  <a:pt x="231775" y="350308"/>
                  <a:pt x="234950" y="352425"/>
                </a:cubicBezTo>
                <a:cubicBezTo>
                  <a:pt x="241022" y="370641"/>
                  <a:pt x="233777" y="353638"/>
                  <a:pt x="247650" y="371475"/>
                </a:cubicBezTo>
                <a:cubicBezTo>
                  <a:pt x="252335" y="377499"/>
                  <a:pt x="256937" y="383699"/>
                  <a:pt x="260350" y="390525"/>
                </a:cubicBezTo>
                <a:cubicBezTo>
                  <a:pt x="262467" y="394758"/>
                  <a:pt x="263670" y="399589"/>
                  <a:pt x="266700" y="403225"/>
                </a:cubicBezTo>
                <a:cubicBezTo>
                  <a:pt x="269143" y="406156"/>
                  <a:pt x="273050" y="407458"/>
                  <a:pt x="276225" y="409575"/>
                </a:cubicBezTo>
                <a:cubicBezTo>
                  <a:pt x="278342" y="412750"/>
                  <a:pt x="280682" y="415787"/>
                  <a:pt x="282575" y="419100"/>
                </a:cubicBezTo>
                <a:cubicBezTo>
                  <a:pt x="288221" y="428981"/>
                  <a:pt x="288243" y="432886"/>
                  <a:pt x="295275" y="441325"/>
                </a:cubicBezTo>
                <a:cubicBezTo>
                  <a:pt x="298150" y="444774"/>
                  <a:pt x="302043" y="447306"/>
                  <a:pt x="304800" y="450850"/>
                </a:cubicBezTo>
                <a:cubicBezTo>
                  <a:pt x="309485" y="456874"/>
                  <a:pt x="312104" y="464504"/>
                  <a:pt x="317500" y="469900"/>
                </a:cubicBezTo>
                <a:cubicBezTo>
                  <a:pt x="320675" y="473075"/>
                  <a:pt x="324150" y="475976"/>
                  <a:pt x="327025" y="479425"/>
                </a:cubicBezTo>
                <a:cubicBezTo>
                  <a:pt x="329468" y="482356"/>
                  <a:pt x="331668" y="485537"/>
                  <a:pt x="333375" y="488950"/>
                </a:cubicBezTo>
                <a:cubicBezTo>
                  <a:pt x="334872" y="491943"/>
                  <a:pt x="334183" y="496108"/>
                  <a:pt x="336550" y="498475"/>
                </a:cubicBezTo>
                <a:cubicBezTo>
                  <a:pt x="341946" y="503871"/>
                  <a:pt x="349250" y="506942"/>
                  <a:pt x="355600" y="511175"/>
                </a:cubicBezTo>
                <a:lnTo>
                  <a:pt x="365125" y="517525"/>
                </a:lnTo>
                <a:cubicBezTo>
                  <a:pt x="368300" y="519642"/>
                  <a:pt x="371030" y="522668"/>
                  <a:pt x="374650" y="523875"/>
                </a:cubicBezTo>
                <a:cubicBezTo>
                  <a:pt x="377825" y="524933"/>
                  <a:pt x="381249" y="525425"/>
                  <a:pt x="384175" y="527050"/>
                </a:cubicBezTo>
                <a:cubicBezTo>
                  <a:pt x="390846" y="530756"/>
                  <a:pt x="395985" y="537337"/>
                  <a:pt x="403225" y="539750"/>
                </a:cubicBezTo>
                <a:cubicBezTo>
                  <a:pt x="432126" y="549384"/>
                  <a:pt x="386480" y="534606"/>
                  <a:pt x="428625" y="546100"/>
                </a:cubicBezTo>
                <a:cubicBezTo>
                  <a:pt x="435083" y="547861"/>
                  <a:pt x="441181" y="550827"/>
                  <a:pt x="447675" y="552450"/>
                </a:cubicBezTo>
                <a:lnTo>
                  <a:pt x="460375" y="555625"/>
                </a:lnTo>
                <a:cubicBezTo>
                  <a:pt x="482713" y="570517"/>
                  <a:pt x="454388" y="553380"/>
                  <a:pt x="485775" y="565150"/>
                </a:cubicBezTo>
                <a:cubicBezTo>
                  <a:pt x="489348" y="566490"/>
                  <a:pt x="491619" y="570496"/>
                  <a:pt x="495300" y="571500"/>
                </a:cubicBezTo>
                <a:cubicBezTo>
                  <a:pt x="503532" y="573745"/>
                  <a:pt x="512284" y="573272"/>
                  <a:pt x="520700" y="574675"/>
                </a:cubicBezTo>
                <a:cubicBezTo>
                  <a:pt x="531346" y="576449"/>
                  <a:pt x="541701" y="580048"/>
                  <a:pt x="552450" y="581025"/>
                </a:cubicBezTo>
                <a:cubicBezTo>
                  <a:pt x="585610" y="584040"/>
                  <a:pt x="581704" y="583083"/>
                  <a:pt x="609600" y="587375"/>
                </a:cubicBezTo>
                <a:cubicBezTo>
                  <a:pt x="668318" y="596409"/>
                  <a:pt x="603636" y="585755"/>
                  <a:pt x="638175" y="593725"/>
                </a:cubicBezTo>
                <a:cubicBezTo>
                  <a:pt x="648692" y="596152"/>
                  <a:pt x="659686" y="596662"/>
                  <a:pt x="669925" y="600075"/>
                </a:cubicBezTo>
                <a:cubicBezTo>
                  <a:pt x="673100" y="601133"/>
                  <a:pt x="676168" y="602594"/>
                  <a:pt x="679450" y="603250"/>
                </a:cubicBezTo>
                <a:cubicBezTo>
                  <a:pt x="698318" y="607024"/>
                  <a:pt x="698461" y="606425"/>
                  <a:pt x="714375" y="606425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4321175" y="3048000"/>
            <a:ext cx="2924175" cy="654050"/>
          </a:xfrm>
          <a:custGeom>
            <a:avLst/>
            <a:gdLst>
              <a:gd name="connsiteX0" fmla="*/ 0 w 2924175"/>
              <a:gd name="connsiteY0" fmla="*/ 155575 h 654050"/>
              <a:gd name="connsiteX1" fmla="*/ 38100 w 2924175"/>
              <a:gd name="connsiteY1" fmla="*/ 146050 h 654050"/>
              <a:gd name="connsiteX2" fmla="*/ 47625 w 2924175"/>
              <a:gd name="connsiteY2" fmla="*/ 139700 h 654050"/>
              <a:gd name="connsiteX3" fmla="*/ 95250 w 2924175"/>
              <a:gd name="connsiteY3" fmla="*/ 130175 h 654050"/>
              <a:gd name="connsiteX4" fmla="*/ 107950 w 2924175"/>
              <a:gd name="connsiteY4" fmla="*/ 127000 h 654050"/>
              <a:gd name="connsiteX5" fmla="*/ 117475 w 2924175"/>
              <a:gd name="connsiteY5" fmla="*/ 123825 h 654050"/>
              <a:gd name="connsiteX6" fmla="*/ 146050 w 2924175"/>
              <a:gd name="connsiteY6" fmla="*/ 120650 h 654050"/>
              <a:gd name="connsiteX7" fmla="*/ 174625 w 2924175"/>
              <a:gd name="connsiteY7" fmla="*/ 114300 h 654050"/>
              <a:gd name="connsiteX8" fmla="*/ 187325 w 2924175"/>
              <a:gd name="connsiteY8" fmla="*/ 111125 h 654050"/>
              <a:gd name="connsiteX9" fmla="*/ 206375 w 2924175"/>
              <a:gd name="connsiteY9" fmla="*/ 107950 h 654050"/>
              <a:gd name="connsiteX10" fmla="*/ 225425 w 2924175"/>
              <a:gd name="connsiteY10" fmla="*/ 101600 h 654050"/>
              <a:gd name="connsiteX11" fmla="*/ 244475 w 2924175"/>
              <a:gd name="connsiteY11" fmla="*/ 98425 h 654050"/>
              <a:gd name="connsiteX12" fmla="*/ 254000 w 2924175"/>
              <a:gd name="connsiteY12" fmla="*/ 95250 h 654050"/>
              <a:gd name="connsiteX13" fmla="*/ 279400 w 2924175"/>
              <a:gd name="connsiteY13" fmla="*/ 88900 h 654050"/>
              <a:gd name="connsiteX14" fmla="*/ 288925 w 2924175"/>
              <a:gd name="connsiteY14" fmla="*/ 85725 h 654050"/>
              <a:gd name="connsiteX15" fmla="*/ 320675 w 2924175"/>
              <a:gd name="connsiteY15" fmla="*/ 79375 h 654050"/>
              <a:gd name="connsiteX16" fmla="*/ 355600 w 2924175"/>
              <a:gd name="connsiteY16" fmla="*/ 69850 h 654050"/>
              <a:gd name="connsiteX17" fmla="*/ 377825 w 2924175"/>
              <a:gd name="connsiteY17" fmla="*/ 66675 h 654050"/>
              <a:gd name="connsiteX18" fmla="*/ 400050 w 2924175"/>
              <a:gd name="connsiteY18" fmla="*/ 60325 h 654050"/>
              <a:gd name="connsiteX19" fmla="*/ 415925 w 2924175"/>
              <a:gd name="connsiteY19" fmla="*/ 57150 h 654050"/>
              <a:gd name="connsiteX20" fmla="*/ 438150 w 2924175"/>
              <a:gd name="connsiteY20" fmla="*/ 53975 h 654050"/>
              <a:gd name="connsiteX21" fmla="*/ 469900 w 2924175"/>
              <a:gd name="connsiteY21" fmla="*/ 47625 h 654050"/>
              <a:gd name="connsiteX22" fmla="*/ 495300 w 2924175"/>
              <a:gd name="connsiteY22" fmla="*/ 44450 h 654050"/>
              <a:gd name="connsiteX23" fmla="*/ 511175 w 2924175"/>
              <a:gd name="connsiteY23" fmla="*/ 41275 h 654050"/>
              <a:gd name="connsiteX24" fmla="*/ 552450 w 2924175"/>
              <a:gd name="connsiteY24" fmla="*/ 38100 h 654050"/>
              <a:gd name="connsiteX25" fmla="*/ 590550 w 2924175"/>
              <a:gd name="connsiteY25" fmla="*/ 31750 h 654050"/>
              <a:gd name="connsiteX26" fmla="*/ 638175 w 2924175"/>
              <a:gd name="connsiteY26" fmla="*/ 25400 h 654050"/>
              <a:gd name="connsiteX27" fmla="*/ 654050 w 2924175"/>
              <a:gd name="connsiteY27" fmla="*/ 22225 h 654050"/>
              <a:gd name="connsiteX28" fmla="*/ 704850 w 2924175"/>
              <a:gd name="connsiteY28" fmla="*/ 19050 h 654050"/>
              <a:gd name="connsiteX29" fmla="*/ 723900 w 2924175"/>
              <a:gd name="connsiteY29" fmla="*/ 15875 h 654050"/>
              <a:gd name="connsiteX30" fmla="*/ 793750 w 2924175"/>
              <a:gd name="connsiteY30" fmla="*/ 9525 h 654050"/>
              <a:gd name="connsiteX31" fmla="*/ 920750 w 2924175"/>
              <a:gd name="connsiteY31" fmla="*/ 6350 h 654050"/>
              <a:gd name="connsiteX32" fmla="*/ 962025 w 2924175"/>
              <a:gd name="connsiteY32" fmla="*/ 3175 h 654050"/>
              <a:gd name="connsiteX33" fmla="*/ 990600 w 2924175"/>
              <a:gd name="connsiteY33" fmla="*/ 0 h 654050"/>
              <a:gd name="connsiteX34" fmla="*/ 1095375 w 2924175"/>
              <a:gd name="connsiteY34" fmla="*/ 3175 h 654050"/>
              <a:gd name="connsiteX35" fmla="*/ 1114425 w 2924175"/>
              <a:gd name="connsiteY35" fmla="*/ 6350 h 654050"/>
              <a:gd name="connsiteX36" fmla="*/ 1184275 w 2924175"/>
              <a:gd name="connsiteY36" fmla="*/ 12700 h 654050"/>
              <a:gd name="connsiteX37" fmla="*/ 1225550 w 2924175"/>
              <a:gd name="connsiteY37" fmla="*/ 19050 h 654050"/>
              <a:gd name="connsiteX38" fmla="*/ 1314450 w 2924175"/>
              <a:gd name="connsiteY38" fmla="*/ 22225 h 654050"/>
              <a:gd name="connsiteX39" fmla="*/ 1349375 w 2924175"/>
              <a:gd name="connsiteY39" fmla="*/ 25400 h 654050"/>
              <a:gd name="connsiteX40" fmla="*/ 1381125 w 2924175"/>
              <a:gd name="connsiteY40" fmla="*/ 28575 h 654050"/>
              <a:gd name="connsiteX41" fmla="*/ 1479550 w 2924175"/>
              <a:gd name="connsiteY41" fmla="*/ 34925 h 654050"/>
              <a:gd name="connsiteX42" fmla="*/ 1552575 w 2924175"/>
              <a:gd name="connsiteY42" fmla="*/ 41275 h 654050"/>
              <a:gd name="connsiteX43" fmla="*/ 1600200 w 2924175"/>
              <a:gd name="connsiteY43" fmla="*/ 44450 h 654050"/>
              <a:gd name="connsiteX44" fmla="*/ 1670050 w 2924175"/>
              <a:gd name="connsiteY44" fmla="*/ 50800 h 654050"/>
              <a:gd name="connsiteX45" fmla="*/ 1689100 w 2924175"/>
              <a:gd name="connsiteY45" fmla="*/ 53975 h 654050"/>
              <a:gd name="connsiteX46" fmla="*/ 1714500 w 2924175"/>
              <a:gd name="connsiteY46" fmla="*/ 57150 h 654050"/>
              <a:gd name="connsiteX47" fmla="*/ 1746250 w 2924175"/>
              <a:gd name="connsiteY47" fmla="*/ 60325 h 654050"/>
              <a:gd name="connsiteX48" fmla="*/ 1774825 w 2924175"/>
              <a:gd name="connsiteY48" fmla="*/ 66675 h 654050"/>
              <a:gd name="connsiteX49" fmla="*/ 1816100 w 2924175"/>
              <a:gd name="connsiteY49" fmla="*/ 73025 h 654050"/>
              <a:gd name="connsiteX50" fmla="*/ 1828800 w 2924175"/>
              <a:gd name="connsiteY50" fmla="*/ 76200 h 654050"/>
              <a:gd name="connsiteX51" fmla="*/ 1838325 w 2924175"/>
              <a:gd name="connsiteY51" fmla="*/ 79375 h 654050"/>
              <a:gd name="connsiteX52" fmla="*/ 1876425 w 2924175"/>
              <a:gd name="connsiteY52" fmla="*/ 88900 h 654050"/>
              <a:gd name="connsiteX53" fmla="*/ 1885950 w 2924175"/>
              <a:gd name="connsiteY53" fmla="*/ 92075 h 654050"/>
              <a:gd name="connsiteX54" fmla="*/ 1895475 w 2924175"/>
              <a:gd name="connsiteY54" fmla="*/ 98425 h 654050"/>
              <a:gd name="connsiteX55" fmla="*/ 1911350 w 2924175"/>
              <a:gd name="connsiteY55" fmla="*/ 101600 h 654050"/>
              <a:gd name="connsiteX56" fmla="*/ 1924050 w 2924175"/>
              <a:gd name="connsiteY56" fmla="*/ 104775 h 654050"/>
              <a:gd name="connsiteX57" fmla="*/ 1933575 w 2924175"/>
              <a:gd name="connsiteY57" fmla="*/ 107950 h 654050"/>
              <a:gd name="connsiteX58" fmla="*/ 1946275 w 2924175"/>
              <a:gd name="connsiteY58" fmla="*/ 111125 h 654050"/>
              <a:gd name="connsiteX59" fmla="*/ 1971675 w 2924175"/>
              <a:gd name="connsiteY59" fmla="*/ 120650 h 654050"/>
              <a:gd name="connsiteX60" fmla="*/ 1990725 w 2924175"/>
              <a:gd name="connsiteY60" fmla="*/ 130175 h 654050"/>
              <a:gd name="connsiteX61" fmla="*/ 2009775 w 2924175"/>
              <a:gd name="connsiteY61" fmla="*/ 136525 h 654050"/>
              <a:gd name="connsiteX62" fmla="*/ 2019300 w 2924175"/>
              <a:gd name="connsiteY62" fmla="*/ 139700 h 654050"/>
              <a:gd name="connsiteX63" fmla="*/ 2032000 w 2924175"/>
              <a:gd name="connsiteY63" fmla="*/ 142875 h 654050"/>
              <a:gd name="connsiteX64" fmla="*/ 2044700 w 2924175"/>
              <a:gd name="connsiteY64" fmla="*/ 149225 h 654050"/>
              <a:gd name="connsiteX65" fmla="*/ 2054225 w 2924175"/>
              <a:gd name="connsiteY65" fmla="*/ 152400 h 654050"/>
              <a:gd name="connsiteX66" fmla="*/ 2066925 w 2924175"/>
              <a:gd name="connsiteY66" fmla="*/ 158750 h 654050"/>
              <a:gd name="connsiteX67" fmla="*/ 2085975 w 2924175"/>
              <a:gd name="connsiteY67" fmla="*/ 165100 h 654050"/>
              <a:gd name="connsiteX68" fmla="*/ 2095500 w 2924175"/>
              <a:gd name="connsiteY68" fmla="*/ 171450 h 654050"/>
              <a:gd name="connsiteX69" fmla="*/ 2133600 w 2924175"/>
              <a:gd name="connsiteY69" fmla="*/ 180975 h 654050"/>
              <a:gd name="connsiteX70" fmla="*/ 2146300 w 2924175"/>
              <a:gd name="connsiteY70" fmla="*/ 184150 h 654050"/>
              <a:gd name="connsiteX71" fmla="*/ 2155825 w 2924175"/>
              <a:gd name="connsiteY71" fmla="*/ 190500 h 654050"/>
              <a:gd name="connsiteX72" fmla="*/ 2171700 w 2924175"/>
              <a:gd name="connsiteY72" fmla="*/ 193675 h 654050"/>
              <a:gd name="connsiteX73" fmla="*/ 2184400 w 2924175"/>
              <a:gd name="connsiteY73" fmla="*/ 196850 h 654050"/>
              <a:gd name="connsiteX74" fmla="*/ 2200275 w 2924175"/>
              <a:gd name="connsiteY74" fmla="*/ 203200 h 654050"/>
              <a:gd name="connsiteX75" fmla="*/ 2212975 w 2924175"/>
              <a:gd name="connsiteY75" fmla="*/ 206375 h 654050"/>
              <a:gd name="connsiteX76" fmla="*/ 2232025 w 2924175"/>
              <a:gd name="connsiteY76" fmla="*/ 212725 h 654050"/>
              <a:gd name="connsiteX77" fmla="*/ 2244725 w 2924175"/>
              <a:gd name="connsiteY77" fmla="*/ 215900 h 654050"/>
              <a:gd name="connsiteX78" fmla="*/ 2257425 w 2924175"/>
              <a:gd name="connsiteY78" fmla="*/ 222250 h 654050"/>
              <a:gd name="connsiteX79" fmla="*/ 2276475 w 2924175"/>
              <a:gd name="connsiteY79" fmla="*/ 228600 h 654050"/>
              <a:gd name="connsiteX80" fmla="*/ 2286000 w 2924175"/>
              <a:gd name="connsiteY80" fmla="*/ 231775 h 654050"/>
              <a:gd name="connsiteX81" fmla="*/ 2301875 w 2924175"/>
              <a:gd name="connsiteY81" fmla="*/ 234950 h 654050"/>
              <a:gd name="connsiteX82" fmla="*/ 2314575 w 2924175"/>
              <a:gd name="connsiteY82" fmla="*/ 241300 h 654050"/>
              <a:gd name="connsiteX83" fmla="*/ 2324100 w 2924175"/>
              <a:gd name="connsiteY83" fmla="*/ 247650 h 654050"/>
              <a:gd name="connsiteX84" fmla="*/ 2352675 w 2924175"/>
              <a:gd name="connsiteY84" fmla="*/ 257175 h 654050"/>
              <a:gd name="connsiteX85" fmla="*/ 2362200 w 2924175"/>
              <a:gd name="connsiteY85" fmla="*/ 260350 h 654050"/>
              <a:gd name="connsiteX86" fmla="*/ 2374900 w 2924175"/>
              <a:gd name="connsiteY86" fmla="*/ 266700 h 654050"/>
              <a:gd name="connsiteX87" fmla="*/ 2393950 w 2924175"/>
              <a:gd name="connsiteY87" fmla="*/ 273050 h 654050"/>
              <a:gd name="connsiteX88" fmla="*/ 2422525 w 2924175"/>
              <a:gd name="connsiteY88" fmla="*/ 282575 h 654050"/>
              <a:gd name="connsiteX89" fmla="*/ 2432050 w 2924175"/>
              <a:gd name="connsiteY89" fmla="*/ 285750 h 654050"/>
              <a:gd name="connsiteX90" fmla="*/ 2441575 w 2924175"/>
              <a:gd name="connsiteY90" fmla="*/ 292100 h 654050"/>
              <a:gd name="connsiteX91" fmla="*/ 2454275 w 2924175"/>
              <a:gd name="connsiteY91" fmla="*/ 295275 h 654050"/>
              <a:gd name="connsiteX92" fmla="*/ 2460625 w 2924175"/>
              <a:gd name="connsiteY92" fmla="*/ 304800 h 654050"/>
              <a:gd name="connsiteX93" fmla="*/ 2473325 w 2924175"/>
              <a:gd name="connsiteY93" fmla="*/ 307975 h 654050"/>
              <a:gd name="connsiteX94" fmla="*/ 2498725 w 2924175"/>
              <a:gd name="connsiteY94" fmla="*/ 317500 h 654050"/>
              <a:gd name="connsiteX95" fmla="*/ 2511425 w 2924175"/>
              <a:gd name="connsiteY95" fmla="*/ 323850 h 654050"/>
              <a:gd name="connsiteX96" fmla="*/ 2546350 w 2924175"/>
              <a:gd name="connsiteY96" fmla="*/ 339725 h 654050"/>
              <a:gd name="connsiteX97" fmla="*/ 2555875 w 2924175"/>
              <a:gd name="connsiteY97" fmla="*/ 346075 h 654050"/>
              <a:gd name="connsiteX98" fmla="*/ 2574925 w 2924175"/>
              <a:gd name="connsiteY98" fmla="*/ 361950 h 654050"/>
              <a:gd name="connsiteX99" fmla="*/ 2584450 w 2924175"/>
              <a:gd name="connsiteY99" fmla="*/ 365125 h 654050"/>
              <a:gd name="connsiteX100" fmla="*/ 2590800 w 2924175"/>
              <a:gd name="connsiteY100" fmla="*/ 374650 h 654050"/>
              <a:gd name="connsiteX101" fmla="*/ 2600325 w 2924175"/>
              <a:gd name="connsiteY101" fmla="*/ 377825 h 654050"/>
              <a:gd name="connsiteX102" fmla="*/ 2609850 w 2924175"/>
              <a:gd name="connsiteY102" fmla="*/ 384175 h 654050"/>
              <a:gd name="connsiteX103" fmla="*/ 2638425 w 2924175"/>
              <a:gd name="connsiteY103" fmla="*/ 406400 h 654050"/>
              <a:gd name="connsiteX104" fmla="*/ 2667000 w 2924175"/>
              <a:gd name="connsiteY104" fmla="*/ 422275 h 654050"/>
              <a:gd name="connsiteX105" fmla="*/ 2679700 w 2924175"/>
              <a:gd name="connsiteY105" fmla="*/ 428625 h 654050"/>
              <a:gd name="connsiteX106" fmla="*/ 2689225 w 2924175"/>
              <a:gd name="connsiteY106" fmla="*/ 438150 h 654050"/>
              <a:gd name="connsiteX107" fmla="*/ 2720975 w 2924175"/>
              <a:gd name="connsiteY107" fmla="*/ 454025 h 654050"/>
              <a:gd name="connsiteX108" fmla="*/ 2724150 w 2924175"/>
              <a:gd name="connsiteY108" fmla="*/ 466725 h 654050"/>
              <a:gd name="connsiteX109" fmla="*/ 2733675 w 2924175"/>
              <a:gd name="connsiteY109" fmla="*/ 469900 h 654050"/>
              <a:gd name="connsiteX110" fmla="*/ 2752725 w 2924175"/>
              <a:gd name="connsiteY110" fmla="*/ 482600 h 654050"/>
              <a:gd name="connsiteX111" fmla="*/ 2762250 w 2924175"/>
              <a:gd name="connsiteY111" fmla="*/ 488950 h 654050"/>
              <a:gd name="connsiteX112" fmla="*/ 2771775 w 2924175"/>
              <a:gd name="connsiteY112" fmla="*/ 495300 h 654050"/>
              <a:gd name="connsiteX113" fmla="*/ 2790825 w 2924175"/>
              <a:gd name="connsiteY113" fmla="*/ 511175 h 654050"/>
              <a:gd name="connsiteX114" fmla="*/ 2803525 w 2924175"/>
              <a:gd name="connsiteY114" fmla="*/ 520700 h 654050"/>
              <a:gd name="connsiteX115" fmla="*/ 2813050 w 2924175"/>
              <a:gd name="connsiteY115" fmla="*/ 527050 h 654050"/>
              <a:gd name="connsiteX116" fmla="*/ 2838450 w 2924175"/>
              <a:gd name="connsiteY116" fmla="*/ 549275 h 654050"/>
              <a:gd name="connsiteX117" fmla="*/ 2857500 w 2924175"/>
              <a:gd name="connsiteY117" fmla="*/ 565150 h 654050"/>
              <a:gd name="connsiteX118" fmla="*/ 2876550 w 2924175"/>
              <a:gd name="connsiteY118" fmla="*/ 584200 h 654050"/>
              <a:gd name="connsiteX119" fmla="*/ 2882900 w 2924175"/>
              <a:gd name="connsiteY119" fmla="*/ 593725 h 654050"/>
              <a:gd name="connsiteX120" fmla="*/ 2892425 w 2924175"/>
              <a:gd name="connsiteY120" fmla="*/ 606425 h 654050"/>
              <a:gd name="connsiteX121" fmla="*/ 2901950 w 2924175"/>
              <a:gd name="connsiteY121" fmla="*/ 612775 h 654050"/>
              <a:gd name="connsiteX122" fmla="*/ 2917825 w 2924175"/>
              <a:gd name="connsiteY122" fmla="*/ 641350 h 654050"/>
              <a:gd name="connsiteX123" fmla="*/ 2924175 w 2924175"/>
              <a:gd name="connsiteY123" fmla="*/ 65405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924175" h="654050">
                <a:moveTo>
                  <a:pt x="0" y="155575"/>
                </a:moveTo>
                <a:cubicBezTo>
                  <a:pt x="25157" y="147189"/>
                  <a:pt x="12448" y="150325"/>
                  <a:pt x="38100" y="146050"/>
                </a:cubicBezTo>
                <a:cubicBezTo>
                  <a:pt x="41275" y="143933"/>
                  <a:pt x="44039" y="141004"/>
                  <a:pt x="47625" y="139700"/>
                </a:cubicBezTo>
                <a:cubicBezTo>
                  <a:pt x="67586" y="132442"/>
                  <a:pt x="75275" y="133807"/>
                  <a:pt x="95250" y="130175"/>
                </a:cubicBezTo>
                <a:cubicBezTo>
                  <a:pt x="99543" y="129394"/>
                  <a:pt x="103754" y="128199"/>
                  <a:pt x="107950" y="127000"/>
                </a:cubicBezTo>
                <a:cubicBezTo>
                  <a:pt x="111168" y="126081"/>
                  <a:pt x="114174" y="124375"/>
                  <a:pt x="117475" y="123825"/>
                </a:cubicBezTo>
                <a:cubicBezTo>
                  <a:pt x="126928" y="122249"/>
                  <a:pt x="136525" y="121708"/>
                  <a:pt x="146050" y="120650"/>
                </a:cubicBezTo>
                <a:cubicBezTo>
                  <a:pt x="177023" y="112907"/>
                  <a:pt x="138348" y="122362"/>
                  <a:pt x="174625" y="114300"/>
                </a:cubicBezTo>
                <a:cubicBezTo>
                  <a:pt x="178885" y="113353"/>
                  <a:pt x="183046" y="111981"/>
                  <a:pt x="187325" y="111125"/>
                </a:cubicBezTo>
                <a:cubicBezTo>
                  <a:pt x="193638" y="109862"/>
                  <a:pt x="200130" y="109511"/>
                  <a:pt x="206375" y="107950"/>
                </a:cubicBezTo>
                <a:cubicBezTo>
                  <a:pt x="212869" y="106327"/>
                  <a:pt x="218823" y="102700"/>
                  <a:pt x="225425" y="101600"/>
                </a:cubicBezTo>
                <a:cubicBezTo>
                  <a:pt x="231775" y="100542"/>
                  <a:pt x="238191" y="99822"/>
                  <a:pt x="244475" y="98425"/>
                </a:cubicBezTo>
                <a:cubicBezTo>
                  <a:pt x="247742" y="97699"/>
                  <a:pt x="250771" y="96131"/>
                  <a:pt x="254000" y="95250"/>
                </a:cubicBezTo>
                <a:cubicBezTo>
                  <a:pt x="262420" y="92954"/>
                  <a:pt x="271121" y="91660"/>
                  <a:pt x="279400" y="88900"/>
                </a:cubicBezTo>
                <a:cubicBezTo>
                  <a:pt x="282575" y="87842"/>
                  <a:pt x="285707" y="86644"/>
                  <a:pt x="288925" y="85725"/>
                </a:cubicBezTo>
                <a:cubicBezTo>
                  <a:pt x="311065" y="79399"/>
                  <a:pt x="292608" y="85612"/>
                  <a:pt x="320675" y="79375"/>
                </a:cubicBezTo>
                <a:cubicBezTo>
                  <a:pt x="348575" y="73175"/>
                  <a:pt x="300627" y="77703"/>
                  <a:pt x="355600" y="69850"/>
                </a:cubicBezTo>
                <a:cubicBezTo>
                  <a:pt x="363008" y="68792"/>
                  <a:pt x="370462" y="68014"/>
                  <a:pt x="377825" y="66675"/>
                </a:cubicBezTo>
                <a:cubicBezTo>
                  <a:pt x="399601" y="62716"/>
                  <a:pt x="381915" y="64859"/>
                  <a:pt x="400050" y="60325"/>
                </a:cubicBezTo>
                <a:cubicBezTo>
                  <a:pt x="405285" y="59016"/>
                  <a:pt x="410602" y="58037"/>
                  <a:pt x="415925" y="57150"/>
                </a:cubicBezTo>
                <a:cubicBezTo>
                  <a:pt x="423307" y="55920"/>
                  <a:pt x="430780" y="55276"/>
                  <a:pt x="438150" y="53975"/>
                </a:cubicBezTo>
                <a:cubicBezTo>
                  <a:pt x="448779" y="52099"/>
                  <a:pt x="459190" y="48964"/>
                  <a:pt x="469900" y="47625"/>
                </a:cubicBezTo>
                <a:cubicBezTo>
                  <a:pt x="478367" y="46567"/>
                  <a:pt x="486867" y="45747"/>
                  <a:pt x="495300" y="44450"/>
                </a:cubicBezTo>
                <a:cubicBezTo>
                  <a:pt x="500634" y="43629"/>
                  <a:pt x="505812" y="41871"/>
                  <a:pt x="511175" y="41275"/>
                </a:cubicBezTo>
                <a:cubicBezTo>
                  <a:pt x="524890" y="39751"/>
                  <a:pt x="538720" y="39473"/>
                  <a:pt x="552450" y="38100"/>
                </a:cubicBezTo>
                <a:cubicBezTo>
                  <a:pt x="578391" y="35506"/>
                  <a:pt x="568510" y="35423"/>
                  <a:pt x="590550" y="31750"/>
                </a:cubicBezTo>
                <a:cubicBezTo>
                  <a:pt x="629038" y="25335"/>
                  <a:pt x="596438" y="31821"/>
                  <a:pt x="638175" y="25400"/>
                </a:cubicBezTo>
                <a:cubicBezTo>
                  <a:pt x="643509" y="24579"/>
                  <a:pt x="648678" y="22737"/>
                  <a:pt x="654050" y="22225"/>
                </a:cubicBezTo>
                <a:cubicBezTo>
                  <a:pt x="670940" y="20616"/>
                  <a:pt x="687917" y="20108"/>
                  <a:pt x="704850" y="19050"/>
                </a:cubicBezTo>
                <a:cubicBezTo>
                  <a:pt x="711200" y="17992"/>
                  <a:pt x="717512" y="16673"/>
                  <a:pt x="723900" y="15875"/>
                </a:cubicBezTo>
                <a:cubicBezTo>
                  <a:pt x="734420" y="14560"/>
                  <a:pt x="785682" y="9835"/>
                  <a:pt x="793750" y="9525"/>
                </a:cubicBezTo>
                <a:cubicBezTo>
                  <a:pt x="836065" y="7897"/>
                  <a:pt x="878417" y="7408"/>
                  <a:pt x="920750" y="6350"/>
                </a:cubicBezTo>
                <a:lnTo>
                  <a:pt x="962025" y="3175"/>
                </a:lnTo>
                <a:cubicBezTo>
                  <a:pt x="971569" y="2307"/>
                  <a:pt x="981016" y="0"/>
                  <a:pt x="990600" y="0"/>
                </a:cubicBezTo>
                <a:cubicBezTo>
                  <a:pt x="1025541" y="0"/>
                  <a:pt x="1060450" y="2117"/>
                  <a:pt x="1095375" y="3175"/>
                </a:cubicBezTo>
                <a:cubicBezTo>
                  <a:pt x="1101725" y="4233"/>
                  <a:pt x="1108037" y="5552"/>
                  <a:pt x="1114425" y="6350"/>
                </a:cubicBezTo>
                <a:cubicBezTo>
                  <a:pt x="1160169" y="12068"/>
                  <a:pt x="1134002" y="7114"/>
                  <a:pt x="1184275" y="12700"/>
                </a:cubicBezTo>
                <a:cubicBezTo>
                  <a:pt x="1198844" y="14319"/>
                  <a:pt x="1210742" y="18204"/>
                  <a:pt x="1225550" y="19050"/>
                </a:cubicBezTo>
                <a:cubicBezTo>
                  <a:pt x="1255154" y="20742"/>
                  <a:pt x="1284817" y="21167"/>
                  <a:pt x="1314450" y="22225"/>
                </a:cubicBezTo>
                <a:lnTo>
                  <a:pt x="1349375" y="25400"/>
                </a:lnTo>
                <a:cubicBezTo>
                  <a:pt x="1359963" y="26408"/>
                  <a:pt x="1370517" y="27799"/>
                  <a:pt x="1381125" y="28575"/>
                </a:cubicBezTo>
                <a:lnTo>
                  <a:pt x="1479550" y="34925"/>
                </a:lnTo>
                <a:cubicBezTo>
                  <a:pt x="1514775" y="41970"/>
                  <a:pt x="1487771" y="37347"/>
                  <a:pt x="1552575" y="41275"/>
                </a:cubicBezTo>
                <a:lnTo>
                  <a:pt x="1600200" y="44450"/>
                </a:lnTo>
                <a:cubicBezTo>
                  <a:pt x="1644128" y="51771"/>
                  <a:pt x="1591366" y="43647"/>
                  <a:pt x="1670050" y="50800"/>
                </a:cubicBezTo>
                <a:cubicBezTo>
                  <a:pt x="1676461" y="51383"/>
                  <a:pt x="1682727" y="53065"/>
                  <a:pt x="1689100" y="53975"/>
                </a:cubicBezTo>
                <a:cubicBezTo>
                  <a:pt x="1697547" y="55182"/>
                  <a:pt x="1706020" y="56208"/>
                  <a:pt x="1714500" y="57150"/>
                </a:cubicBezTo>
                <a:cubicBezTo>
                  <a:pt x="1725071" y="58325"/>
                  <a:pt x="1735707" y="58919"/>
                  <a:pt x="1746250" y="60325"/>
                </a:cubicBezTo>
                <a:cubicBezTo>
                  <a:pt x="1769884" y="63476"/>
                  <a:pt x="1754076" y="62902"/>
                  <a:pt x="1774825" y="66675"/>
                </a:cubicBezTo>
                <a:cubicBezTo>
                  <a:pt x="1808373" y="72775"/>
                  <a:pt x="1785410" y="66887"/>
                  <a:pt x="1816100" y="73025"/>
                </a:cubicBezTo>
                <a:cubicBezTo>
                  <a:pt x="1820379" y="73881"/>
                  <a:pt x="1824604" y="75001"/>
                  <a:pt x="1828800" y="76200"/>
                </a:cubicBezTo>
                <a:cubicBezTo>
                  <a:pt x="1832018" y="77119"/>
                  <a:pt x="1835058" y="78649"/>
                  <a:pt x="1838325" y="79375"/>
                </a:cubicBezTo>
                <a:cubicBezTo>
                  <a:pt x="1876804" y="87926"/>
                  <a:pt x="1837932" y="76069"/>
                  <a:pt x="1876425" y="88900"/>
                </a:cubicBezTo>
                <a:cubicBezTo>
                  <a:pt x="1879600" y="89958"/>
                  <a:pt x="1883165" y="90219"/>
                  <a:pt x="1885950" y="92075"/>
                </a:cubicBezTo>
                <a:cubicBezTo>
                  <a:pt x="1889125" y="94192"/>
                  <a:pt x="1891902" y="97085"/>
                  <a:pt x="1895475" y="98425"/>
                </a:cubicBezTo>
                <a:cubicBezTo>
                  <a:pt x="1900528" y="100320"/>
                  <a:pt x="1906082" y="100429"/>
                  <a:pt x="1911350" y="101600"/>
                </a:cubicBezTo>
                <a:cubicBezTo>
                  <a:pt x="1915610" y="102547"/>
                  <a:pt x="1919854" y="103576"/>
                  <a:pt x="1924050" y="104775"/>
                </a:cubicBezTo>
                <a:cubicBezTo>
                  <a:pt x="1927268" y="105694"/>
                  <a:pt x="1930357" y="107031"/>
                  <a:pt x="1933575" y="107950"/>
                </a:cubicBezTo>
                <a:cubicBezTo>
                  <a:pt x="1937771" y="109149"/>
                  <a:pt x="1942189" y="109593"/>
                  <a:pt x="1946275" y="111125"/>
                </a:cubicBezTo>
                <a:cubicBezTo>
                  <a:pt x="1993624" y="128881"/>
                  <a:pt x="1926037" y="107610"/>
                  <a:pt x="1971675" y="120650"/>
                </a:cubicBezTo>
                <a:cubicBezTo>
                  <a:pt x="1995991" y="127598"/>
                  <a:pt x="1965678" y="119043"/>
                  <a:pt x="1990725" y="130175"/>
                </a:cubicBezTo>
                <a:cubicBezTo>
                  <a:pt x="1996842" y="132893"/>
                  <a:pt x="2003425" y="134408"/>
                  <a:pt x="2009775" y="136525"/>
                </a:cubicBezTo>
                <a:cubicBezTo>
                  <a:pt x="2012950" y="137583"/>
                  <a:pt x="2016053" y="138888"/>
                  <a:pt x="2019300" y="139700"/>
                </a:cubicBezTo>
                <a:cubicBezTo>
                  <a:pt x="2023533" y="140758"/>
                  <a:pt x="2027914" y="141343"/>
                  <a:pt x="2032000" y="142875"/>
                </a:cubicBezTo>
                <a:cubicBezTo>
                  <a:pt x="2036432" y="144537"/>
                  <a:pt x="2040350" y="147361"/>
                  <a:pt x="2044700" y="149225"/>
                </a:cubicBezTo>
                <a:cubicBezTo>
                  <a:pt x="2047776" y="150543"/>
                  <a:pt x="2051149" y="151082"/>
                  <a:pt x="2054225" y="152400"/>
                </a:cubicBezTo>
                <a:cubicBezTo>
                  <a:pt x="2058575" y="154264"/>
                  <a:pt x="2062531" y="156992"/>
                  <a:pt x="2066925" y="158750"/>
                </a:cubicBezTo>
                <a:cubicBezTo>
                  <a:pt x="2073140" y="161236"/>
                  <a:pt x="2080406" y="161387"/>
                  <a:pt x="2085975" y="165100"/>
                </a:cubicBezTo>
                <a:cubicBezTo>
                  <a:pt x="2089150" y="167217"/>
                  <a:pt x="2091914" y="170146"/>
                  <a:pt x="2095500" y="171450"/>
                </a:cubicBezTo>
                <a:lnTo>
                  <a:pt x="2133600" y="180975"/>
                </a:lnTo>
                <a:lnTo>
                  <a:pt x="2146300" y="184150"/>
                </a:lnTo>
                <a:cubicBezTo>
                  <a:pt x="2149475" y="186267"/>
                  <a:pt x="2152252" y="189160"/>
                  <a:pt x="2155825" y="190500"/>
                </a:cubicBezTo>
                <a:cubicBezTo>
                  <a:pt x="2160878" y="192395"/>
                  <a:pt x="2166432" y="192504"/>
                  <a:pt x="2171700" y="193675"/>
                </a:cubicBezTo>
                <a:cubicBezTo>
                  <a:pt x="2175960" y="194622"/>
                  <a:pt x="2180260" y="195470"/>
                  <a:pt x="2184400" y="196850"/>
                </a:cubicBezTo>
                <a:cubicBezTo>
                  <a:pt x="2189807" y="198652"/>
                  <a:pt x="2194868" y="201398"/>
                  <a:pt x="2200275" y="203200"/>
                </a:cubicBezTo>
                <a:cubicBezTo>
                  <a:pt x="2204415" y="204580"/>
                  <a:pt x="2208795" y="205121"/>
                  <a:pt x="2212975" y="206375"/>
                </a:cubicBezTo>
                <a:cubicBezTo>
                  <a:pt x="2219386" y="208298"/>
                  <a:pt x="2225531" y="211102"/>
                  <a:pt x="2232025" y="212725"/>
                </a:cubicBezTo>
                <a:cubicBezTo>
                  <a:pt x="2236258" y="213783"/>
                  <a:pt x="2240639" y="214368"/>
                  <a:pt x="2244725" y="215900"/>
                </a:cubicBezTo>
                <a:cubicBezTo>
                  <a:pt x="2249157" y="217562"/>
                  <a:pt x="2253031" y="220492"/>
                  <a:pt x="2257425" y="222250"/>
                </a:cubicBezTo>
                <a:cubicBezTo>
                  <a:pt x="2263640" y="224736"/>
                  <a:pt x="2270125" y="226483"/>
                  <a:pt x="2276475" y="228600"/>
                </a:cubicBezTo>
                <a:cubicBezTo>
                  <a:pt x="2279650" y="229658"/>
                  <a:pt x="2282718" y="231119"/>
                  <a:pt x="2286000" y="231775"/>
                </a:cubicBezTo>
                <a:lnTo>
                  <a:pt x="2301875" y="234950"/>
                </a:lnTo>
                <a:cubicBezTo>
                  <a:pt x="2306108" y="237067"/>
                  <a:pt x="2310466" y="238952"/>
                  <a:pt x="2314575" y="241300"/>
                </a:cubicBezTo>
                <a:cubicBezTo>
                  <a:pt x="2317888" y="243193"/>
                  <a:pt x="2320613" y="246100"/>
                  <a:pt x="2324100" y="247650"/>
                </a:cubicBezTo>
                <a:lnTo>
                  <a:pt x="2352675" y="257175"/>
                </a:lnTo>
                <a:cubicBezTo>
                  <a:pt x="2355850" y="258233"/>
                  <a:pt x="2359207" y="258853"/>
                  <a:pt x="2362200" y="260350"/>
                </a:cubicBezTo>
                <a:cubicBezTo>
                  <a:pt x="2366433" y="262467"/>
                  <a:pt x="2370506" y="264942"/>
                  <a:pt x="2374900" y="266700"/>
                </a:cubicBezTo>
                <a:cubicBezTo>
                  <a:pt x="2381115" y="269186"/>
                  <a:pt x="2387600" y="270933"/>
                  <a:pt x="2393950" y="273050"/>
                </a:cubicBezTo>
                <a:lnTo>
                  <a:pt x="2422525" y="282575"/>
                </a:lnTo>
                <a:cubicBezTo>
                  <a:pt x="2425700" y="283633"/>
                  <a:pt x="2429265" y="283894"/>
                  <a:pt x="2432050" y="285750"/>
                </a:cubicBezTo>
                <a:cubicBezTo>
                  <a:pt x="2435225" y="287867"/>
                  <a:pt x="2438068" y="290597"/>
                  <a:pt x="2441575" y="292100"/>
                </a:cubicBezTo>
                <a:cubicBezTo>
                  <a:pt x="2445586" y="293819"/>
                  <a:pt x="2450042" y="294217"/>
                  <a:pt x="2454275" y="295275"/>
                </a:cubicBezTo>
                <a:cubicBezTo>
                  <a:pt x="2456392" y="298450"/>
                  <a:pt x="2457450" y="302683"/>
                  <a:pt x="2460625" y="304800"/>
                </a:cubicBezTo>
                <a:cubicBezTo>
                  <a:pt x="2464256" y="307221"/>
                  <a:pt x="2469129" y="306776"/>
                  <a:pt x="2473325" y="307975"/>
                </a:cubicBezTo>
                <a:cubicBezTo>
                  <a:pt x="2480656" y="310070"/>
                  <a:pt x="2492686" y="314816"/>
                  <a:pt x="2498725" y="317500"/>
                </a:cubicBezTo>
                <a:cubicBezTo>
                  <a:pt x="2503050" y="319422"/>
                  <a:pt x="2507075" y="321986"/>
                  <a:pt x="2511425" y="323850"/>
                </a:cubicBezTo>
                <a:cubicBezTo>
                  <a:pt x="2530305" y="331942"/>
                  <a:pt x="2516896" y="320089"/>
                  <a:pt x="2546350" y="339725"/>
                </a:cubicBezTo>
                <a:cubicBezTo>
                  <a:pt x="2549525" y="341842"/>
                  <a:pt x="2552944" y="343632"/>
                  <a:pt x="2555875" y="346075"/>
                </a:cubicBezTo>
                <a:cubicBezTo>
                  <a:pt x="2566408" y="354852"/>
                  <a:pt x="2563101" y="356038"/>
                  <a:pt x="2574925" y="361950"/>
                </a:cubicBezTo>
                <a:cubicBezTo>
                  <a:pt x="2577918" y="363447"/>
                  <a:pt x="2581275" y="364067"/>
                  <a:pt x="2584450" y="365125"/>
                </a:cubicBezTo>
                <a:cubicBezTo>
                  <a:pt x="2586567" y="368300"/>
                  <a:pt x="2587820" y="372266"/>
                  <a:pt x="2590800" y="374650"/>
                </a:cubicBezTo>
                <a:cubicBezTo>
                  <a:pt x="2593413" y="376741"/>
                  <a:pt x="2597332" y="376328"/>
                  <a:pt x="2600325" y="377825"/>
                </a:cubicBezTo>
                <a:cubicBezTo>
                  <a:pt x="2603738" y="379532"/>
                  <a:pt x="2606919" y="381732"/>
                  <a:pt x="2609850" y="384175"/>
                </a:cubicBezTo>
                <a:cubicBezTo>
                  <a:pt x="2620808" y="393307"/>
                  <a:pt x="2622376" y="401050"/>
                  <a:pt x="2638425" y="406400"/>
                </a:cubicBezTo>
                <a:cubicBezTo>
                  <a:pt x="2664765" y="415180"/>
                  <a:pt x="2623331" y="400440"/>
                  <a:pt x="2667000" y="422275"/>
                </a:cubicBezTo>
                <a:cubicBezTo>
                  <a:pt x="2671233" y="424392"/>
                  <a:pt x="2675849" y="425874"/>
                  <a:pt x="2679700" y="428625"/>
                </a:cubicBezTo>
                <a:cubicBezTo>
                  <a:pt x="2683354" y="431235"/>
                  <a:pt x="2685681" y="435393"/>
                  <a:pt x="2689225" y="438150"/>
                </a:cubicBezTo>
                <a:cubicBezTo>
                  <a:pt x="2707131" y="452077"/>
                  <a:pt x="2703601" y="449682"/>
                  <a:pt x="2720975" y="454025"/>
                </a:cubicBezTo>
                <a:cubicBezTo>
                  <a:pt x="2722033" y="458258"/>
                  <a:pt x="2721424" y="463318"/>
                  <a:pt x="2724150" y="466725"/>
                </a:cubicBezTo>
                <a:cubicBezTo>
                  <a:pt x="2726241" y="469338"/>
                  <a:pt x="2730749" y="468275"/>
                  <a:pt x="2733675" y="469900"/>
                </a:cubicBezTo>
                <a:cubicBezTo>
                  <a:pt x="2740346" y="473606"/>
                  <a:pt x="2746375" y="478367"/>
                  <a:pt x="2752725" y="482600"/>
                </a:cubicBezTo>
                <a:lnTo>
                  <a:pt x="2762250" y="488950"/>
                </a:lnTo>
                <a:lnTo>
                  <a:pt x="2771775" y="495300"/>
                </a:lnTo>
                <a:cubicBezTo>
                  <a:pt x="2782606" y="511547"/>
                  <a:pt x="2772410" y="499666"/>
                  <a:pt x="2790825" y="511175"/>
                </a:cubicBezTo>
                <a:cubicBezTo>
                  <a:pt x="2795312" y="513980"/>
                  <a:pt x="2799219" y="517624"/>
                  <a:pt x="2803525" y="520700"/>
                </a:cubicBezTo>
                <a:cubicBezTo>
                  <a:pt x="2806630" y="522918"/>
                  <a:pt x="2809875" y="524933"/>
                  <a:pt x="2813050" y="527050"/>
                </a:cubicBezTo>
                <a:cubicBezTo>
                  <a:pt x="2831042" y="554038"/>
                  <a:pt x="2801408" y="512233"/>
                  <a:pt x="2838450" y="549275"/>
                </a:cubicBezTo>
                <a:cubicBezTo>
                  <a:pt x="2850673" y="561498"/>
                  <a:pt x="2844239" y="556309"/>
                  <a:pt x="2857500" y="565150"/>
                </a:cubicBezTo>
                <a:cubicBezTo>
                  <a:pt x="2872465" y="587598"/>
                  <a:pt x="2852921" y="560571"/>
                  <a:pt x="2876550" y="584200"/>
                </a:cubicBezTo>
                <a:cubicBezTo>
                  <a:pt x="2879248" y="586898"/>
                  <a:pt x="2880682" y="590620"/>
                  <a:pt x="2882900" y="593725"/>
                </a:cubicBezTo>
                <a:cubicBezTo>
                  <a:pt x="2885976" y="598031"/>
                  <a:pt x="2888683" y="602683"/>
                  <a:pt x="2892425" y="606425"/>
                </a:cubicBezTo>
                <a:cubicBezTo>
                  <a:pt x="2895123" y="609123"/>
                  <a:pt x="2898775" y="610658"/>
                  <a:pt x="2901950" y="612775"/>
                </a:cubicBezTo>
                <a:cubicBezTo>
                  <a:pt x="2910730" y="639115"/>
                  <a:pt x="2895990" y="597681"/>
                  <a:pt x="2917825" y="641350"/>
                </a:cubicBezTo>
                <a:lnTo>
                  <a:pt x="2924175" y="65405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4191000"/>
            <a:ext cx="7361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Parking Lot and Roadway Striping at Various Locations 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 build="allAtOnce"/>
      <p:bldP spid="23" grpId="0" animBg="1"/>
      <p:bldP spid="23" grpId="1" animBg="1"/>
      <p:bldP spid="29" grpId="0" animBg="1"/>
      <p:bldP spid="29" grpId="1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Minor Critical Maintenance Projects</a:t>
            </a:r>
            <a:endParaRPr lang="en-US" dirty="0"/>
          </a:p>
        </p:txBody>
      </p:sp>
      <p:pic>
        <p:nvPicPr>
          <p:cNvPr id="4" name="Picture 2" descr="C:\Users\kessler\Desktop\Facilities Planning General Folder\suny02h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7638151" cy="42976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762000"/>
            <a:ext cx="568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Maytum Hall Mechanical Room Concrete Repair [$98K]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762000"/>
            <a:ext cx="2578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LoGrasso Hall Boiler [$30K]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1066800"/>
            <a:ext cx="590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Mason Recital Hall Reheat Boiler/Humidifier [$59K]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13716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/>
              <a:t> Natatorium Floor Repair [$33K]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167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RAC Generator Exhaust Fan [$20K]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876800" y="1066800"/>
            <a:ext cx="290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Jewett Hall 101 Lighting [$35K]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1676400"/>
            <a:ext cx="542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Carnahan Jackson Center VAV Controller Replacement [$35K]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1981200"/>
            <a:ext cx="587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Thompson Hall Cooling Fan/Air Handling Unit Reheat Piping [$59K]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371600"/>
            <a:ext cx="486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University Commons Ventilation Improvements [$18K]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4648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Maytum Hall Mechanical Room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Concrete Repair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2400" y="50292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Thompson Hall Cooling Fan/AHU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Reheat Piping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657600" y="4191000"/>
            <a:ext cx="396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Mason Recital Hall 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Reheat Boiler/Humidifier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4267200"/>
            <a:ext cx="3496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Jewett Hall 101 Lighting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57400" y="3886200"/>
            <a:ext cx="3797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University Commons 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Ventilation Improvements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3962400"/>
            <a:ext cx="3488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Natatorium Floor Repair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43200" y="44958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Carnahan Jackson Center VAV 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Controller Replacement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91000" y="4343400"/>
            <a:ext cx="3873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RAC Generator Exhaust Fan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09800" y="3429000"/>
            <a:ext cx="2939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LoGrasso Hall Boiler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19" grpId="0"/>
      <p:bldP spid="33" grpId="0"/>
      <p:bldP spid="33" grpId="1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Notable Construction </a:t>
            </a:r>
            <a:br>
              <a:rPr lang="en-US" b="1" dirty="0" smtClean="0"/>
            </a:br>
            <a:r>
              <a:rPr lang="en-US" b="1" dirty="0" smtClean="0"/>
              <a:t>Impact to Campus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Rockefeller Arts Addition and Renovation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Installation of site access road starting May 5, 2014 completed May 26, 2014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Varsity Drive through traffic closed  starting May 26, 2014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Installation of site security fence and construction trailers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Addition foundation and superstructure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Existing building interior renovations</a:t>
            </a:r>
          </a:p>
        </p:txBody>
      </p:sp>
      <p:pic>
        <p:nvPicPr>
          <p:cNvPr id="2068" name="Picture 20" descr="C:\Users\kessler\AppData\Local\Microsoft\Windows\Temporary Internet Files\Content.IE5\TA75CFBA\MC90043152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Rockefeller Arts Center </a:t>
            </a:r>
            <a:br>
              <a:rPr lang="en-US" sz="3600" dirty="0" smtClean="0"/>
            </a:br>
            <a:r>
              <a:rPr lang="en-US" sz="3600" dirty="0" smtClean="0"/>
              <a:t>Addition and Renovation</a:t>
            </a:r>
            <a:endParaRPr lang="en-US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798644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6019800"/>
            <a:ext cx="112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 Road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41910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 9A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867400"/>
            <a:ext cx="113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 Drive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4800600"/>
            <a:ext cx="144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Tennis Courts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038600"/>
            <a:ext cx="11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Steele Hall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3124200"/>
            <a:ext cx="64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5029200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Mason Hall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48200" y="46482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Dods Hall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5486400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Varsity Drive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1676400"/>
            <a:ext cx="1359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Varsity Drive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1524000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Parking Lot 27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19600" y="2590800"/>
            <a:ext cx="15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Parking Lot 11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3581400"/>
            <a:ext cx="126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Natatorium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00200" y="3048000"/>
            <a:ext cx="121340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 Road</a:t>
            </a:r>
            <a:endParaRPr lang="en-US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5" name="Shape 24"/>
          <p:cNvCxnSpPr/>
          <p:nvPr/>
        </p:nvCxnSpPr>
        <p:spPr>
          <a:xfrm>
            <a:off x="2743200" y="3200400"/>
            <a:ext cx="78631" cy="27253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34200" y="2514600"/>
            <a:ext cx="195316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Project Limit Line</a:t>
            </a:r>
            <a:endParaRPr lang="en-US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5867400" y="2667000"/>
            <a:ext cx="10668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29400" y="3962400"/>
            <a:ext cx="152849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 Addition</a:t>
            </a:r>
            <a:endParaRPr lang="en-US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3" name="Shape 32"/>
          <p:cNvCxnSpPr/>
          <p:nvPr/>
        </p:nvCxnSpPr>
        <p:spPr>
          <a:xfrm rot="16200000" flipV="1">
            <a:off x="6346567" y="3788033"/>
            <a:ext cx="489466" cy="228600"/>
          </a:xfrm>
          <a:prstGeom prst="curvedConnector3">
            <a:avLst>
              <a:gd name="adj1" fmla="val 1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53000" y="6248400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Note: New Road is Bid Alt No. 3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810000" y="3048000"/>
            <a:ext cx="838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48200" y="3048000"/>
            <a:ext cx="0" cy="457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48200" y="3505200"/>
            <a:ext cx="381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29200" y="3505200"/>
            <a:ext cx="0" cy="10668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810000" y="3048000"/>
            <a:ext cx="0" cy="1600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29200" y="4572000"/>
            <a:ext cx="228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257800" y="43434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57800" y="4343400"/>
            <a:ext cx="45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15000" y="4343400"/>
            <a:ext cx="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715000" y="4572000"/>
            <a:ext cx="7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791200" y="4572000"/>
            <a:ext cx="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286000" y="4495800"/>
            <a:ext cx="1143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29000" y="4495800"/>
            <a:ext cx="0" cy="685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276600" y="5181600"/>
            <a:ext cx="152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76600" y="5181600"/>
            <a:ext cx="0" cy="457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286000" y="5638800"/>
            <a:ext cx="9906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86000" y="4495800"/>
            <a:ext cx="0" cy="11430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629400" y="5181600"/>
            <a:ext cx="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629400" y="5181600"/>
            <a:ext cx="7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705600" y="48006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705600" y="48006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010400" y="4800600"/>
            <a:ext cx="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010400" y="4876800"/>
            <a:ext cx="30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315200" y="4876800"/>
            <a:ext cx="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15200" y="4953000"/>
            <a:ext cx="76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391400" y="4953000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553200" y="4572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629400" y="3124200"/>
            <a:ext cx="1295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924800" y="3124200"/>
            <a:ext cx="0" cy="685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7543800" y="3810000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7543800" y="34290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6934200" y="342900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934200" y="3429000"/>
            <a:ext cx="0" cy="609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934200" y="4038600"/>
            <a:ext cx="381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7315200" y="3657600"/>
            <a:ext cx="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7315200" y="3657600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7467600" y="3657600"/>
            <a:ext cx="0" cy="990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629400" y="3124200"/>
            <a:ext cx="0" cy="152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629400" y="4648200"/>
            <a:ext cx="838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6553200" y="3276600"/>
            <a:ext cx="7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6553200" y="31242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6172200" y="31242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6172200" y="31242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172200" y="3276600"/>
            <a:ext cx="15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324600" y="3276600"/>
            <a:ext cx="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>
            <a:off x="6248400" y="3429000"/>
            <a:ext cx="7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248400" y="3429000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248400" y="3886200"/>
            <a:ext cx="762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>
            <a:off x="6172200" y="4038600"/>
            <a:ext cx="1524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6172200" y="4114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6172200" y="4648200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6629400" y="32766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Notable  Construction </a:t>
            </a:r>
            <a:br>
              <a:rPr lang="en-US" b="1" dirty="0" smtClean="0"/>
            </a:br>
            <a:r>
              <a:rPr lang="en-US" b="1" dirty="0" smtClean="0"/>
              <a:t>Impact to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2800" b="1" dirty="0" smtClean="0"/>
              <a:t>Rehab/Upgrade Elevators Various Buildings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600" dirty="0" smtClean="0"/>
              <a:t>Below is the proposed schedule to start and complete the work on certain elevators </a:t>
            </a:r>
          </a:p>
          <a:p>
            <a:pPr>
              <a:buNone/>
            </a:pPr>
            <a:r>
              <a:rPr lang="en-US" sz="5600" dirty="0" smtClean="0"/>
              <a:t>during certain periods of time. </a:t>
            </a:r>
          </a:p>
          <a:p>
            <a:pPr>
              <a:buNone/>
            </a:pPr>
            <a:endParaRPr lang="en-US" sz="5600" dirty="0" smtClean="0"/>
          </a:p>
          <a:p>
            <a:pPr lvl="1">
              <a:buFont typeface="Wingdings" pitchFamily="2" charset="2"/>
              <a:buChar char="§"/>
            </a:pPr>
            <a:r>
              <a:rPr lang="en-US" sz="5600" dirty="0" smtClean="0"/>
              <a:t>Summer (May thru August)2014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Fenton Hall –Complete replacement:  There is a possibility that work could spill into the Christmas Break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Mason Hall Addition – Installation of new lift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Thompson Hall – Complete replacement of Elevator 1 (freight elev. located at south end of bldg.)</a:t>
            </a:r>
          </a:p>
          <a:p>
            <a:pPr marL="1371600" lvl="2" indent="-457200">
              <a:buNone/>
            </a:pPr>
            <a:endParaRPr lang="en-US" sz="5600" dirty="0" smtClean="0"/>
          </a:p>
          <a:p>
            <a:pPr lvl="1">
              <a:buFont typeface="Wingdings" pitchFamily="2" charset="2"/>
              <a:buChar char="§"/>
            </a:pPr>
            <a:r>
              <a:rPr lang="en-US" sz="5600" dirty="0" smtClean="0"/>
              <a:t> Christmas Break 2014 - 2015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Fenton Hall –  Remaining work from summer 2014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Maytum Hall – Elevator 1 &amp; 2: Rope gripper replacement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McEwen Hall – Elevator door replacement</a:t>
            </a:r>
          </a:p>
          <a:p>
            <a:pPr marL="1371600" lvl="2" indent="-457200">
              <a:buFont typeface="+mj-lt"/>
              <a:buAutoNum type="alphaLcPeriod"/>
            </a:pPr>
            <a:endParaRPr lang="en-US" sz="5600" dirty="0" smtClean="0"/>
          </a:p>
          <a:p>
            <a:pPr lvl="1">
              <a:buFont typeface="Wingdings" pitchFamily="2" charset="2"/>
              <a:buChar char="§"/>
            </a:pPr>
            <a:r>
              <a:rPr lang="en-US" sz="5600" dirty="0" smtClean="0"/>
              <a:t>Summer (May thru August)2015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Mason Hall Addition – Complete replacement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5600" dirty="0" smtClean="0"/>
              <a:t>Thompson Hall – Complete replacement of Elevator 2 (small passenger elev.  located at north end of bldg.) </a:t>
            </a:r>
          </a:p>
          <a:p>
            <a:pPr marL="971550" lvl="1" indent="-457200">
              <a:buNone/>
            </a:pPr>
            <a:endParaRPr lang="en-US" sz="3500" dirty="0" smtClean="0"/>
          </a:p>
        </p:txBody>
      </p:sp>
      <p:pic>
        <p:nvPicPr>
          <p:cNvPr id="4" name="Picture 2" descr="C:\Users\kessler\AppData\Local\Microsoft\Windows\Temporary Internet Files\Content.IE5\136NWSVN\MP9003859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1" y="381000"/>
            <a:ext cx="849089" cy="1188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2300</TotalTime>
  <Words>886</Words>
  <Application>Microsoft Office PowerPoint</Application>
  <PresentationFormat>On-screen Show (4:3)</PresentationFormat>
  <Paragraphs>161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SUNY Fredonia  Summer 2014 Projects </vt:lpstr>
      <vt:lpstr>Agenda</vt:lpstr>
      <vt:lpstr> Academic / Administration Projects  </vt:lpstr>
      <vt:lpstr>  Residence Hall Projects  </vt:lpstr>
      <vt:lpstr>Site Work</vt:lpstr>
      <vt:lpstr>Minor Critical Maintenance Projects</vt:lpstr>
      <vt:lpstr>Notable Construction  Impact to Campus</vt:lpstr>
      <vt:lpstr>Rockefeller Arts Center  Addition and Renovation</vt:lpstr>
      <vt:lpstr>Notable  Construction  Impact to Campus</vt:lpstr>
      <vt:lpstr>Notable  Construction  Impact to Campus</vt:lpstr>
      <vt:lpstr>Project Recap</vt:lpstr>
      <vt:lpstr>  </vt:lpstr>
    </vt:vector>
  </TitlesOfParts>
  <Company>SUNY Fredonia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SUNY Fredonia  Capital and Residential Projects Summer 2014</dc:title>
  <dc:creator>SUNY Fredonia</dc:creator>
  <cp:lastModifiedBy>SUNY Fredonia</cp:lastModifiedBy>
  <cp:revision>246</cp:revision>
  <dcterms:created xsi:type="dcterms:W3CDTF">2013-08-27T19:28:30Z</dcterms:created>
  <dcterms:modified xsi:type="dcterms:W3CDTF">2013-10-21T13:34:01Z</dcterms:modified>
</cp:coreProperties>
</file>