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4FAB615-05C0-423B-9B62-13CD7A69A67C}">
  <a:tblStyle styleId="{24FAB615-05C0-423B-9B62-13CD7A69A6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Restriction – Field of Study Restriction: SPMG 210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Departmental Approval – SPMG 400 (Internship)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Prerequisite Error – SPMG 218: Need CIST 104 or CSIT 151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Reserved Closed – Reserved Seats: PSY 129 (required course/prerequisite)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Closed Section: SPMG 305</a:t>
            </a:r>
            <a:endParaRPr/>
          </a:p>
        </p:txBody>
      </p:sp>
      <p:sp>
        <p:nvSpPr>
          <p:cNvPr id="189" name="Google Shape;189;p12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Jump Start to Advising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and when is Academic Advising and Course Selection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Academic Advisor 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How to register for classes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classes students should register for?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Registration Celebration 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Assistance with registering for Fall 2918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Bring registration and advising worksheet signed by advisor 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Navigate the registration process, logging-in, registration issues and concerns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Dates and times TBD</a:t>
            </a:r>
            <a:endParaRPr/>
          </a:p>
        </p:txBody>
      </p:sp>
      <p:sp>
        <p:nvSpPr>
          <p:cNvPr id="204" name="Google Shape;204;p14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283025e27_0_9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283025e27_0_9:notes"/>
          <p:cNvSpPr txBox="1"/>
          <p:nvPr>
            <p:ph idx="1" type="body"/>
          </p:nvPr>
        </p:nvSpPr>
        <p:spPr>
          <a:xfrm>
            <a:off x="685800" y="4415791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8283025e27_0_9:notes"/>
          <p:cNvSpPr txBox="1"/>
          <p:nvPr>
            <p:ph idx="12" type="sldNum"/>
          </p:nvPr>
        </p:nvSpPr>
        <p:spPr>
          <a:xfrm>
            <a:off x="3884613" y="8829967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2cfc501de_0_1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72cfc501de_0_14:notes"/>
          <p:cNvSpPr txBox="1"/>
          <p:nvPr>
            <p:ph idx="1" type="body"/>
          </p:nvPr>
        </p:nvSpPr>
        <p:spPr>
          <a:xfrm>
            <a:off x="685800" y="4415791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72cfc501de_0_14:notes"/>
          <p:cNvSpPr txBox="1"/>
          <p:nvPr>
            <p:ph idx="12" type="sldNum"/>
          </p:nvPr>
        </p:nvSpPr>
        <p:spPr>
          <a:xfrm>
            <a:off x="3884613" y="8829967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2cfc501de_0_6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72cfc501de_0_6:notes"/>
          <p:cNvSpPr txBox="1"/>
          <p:nvPr>
            <p:ph idx="1" type="body"/>
          </p:nvPr>
        </p:nvSpPr>
        <p:spPr>
          <a:xfrm>
            <a:off x="685800" y="4415791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72cfc501de_0_6:notes"/>
          <p:cNvSpPr txBox="1"/>
          <p:nvPr>
            <p:ph idx="12" type="sldNum"/>
          </p:nvPr>
        </p:nvSpPr>
        <p:spPr>
          <a:xfrm>
            <a:off x="3884613" y="8829967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0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2795d3972_0_6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2795d3972_0_6:notes"/>
          <p:cNvSpPr txBox="1"/>
          <p:nvPr>
            <p:ph idx="1" type="body"/>
          </p:nvPr>
        </p:nvSpPr>
        <p:spPr>
          <a:xfrm>
            <a:off x="685800" y="4415791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82795d3972_0_6:notes"/>
          <p:cNvSpPr txBox="1"/>
          <p:nvPr>
            <p:ph idx="12" type="sldNum"/>
          </p:nvPr>
        </p:nvSpPr>
        <p:spPr>
          <a:xfrm>
            <a:off x="3884613" y="8829967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Degree works will update overnight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If any information is inaccurate or not showing, contact registar ASAP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Pay attention to 45 credit requirement for 300 level and above courses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Recommend doing a degree audit at 60 to 75 credits – make sure on track to graduation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 txBox="1"/>
          <p:nvPr>
            <p:ph idx="12" type="sldNum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document/d/1pbyiu1q3GLxj0tP4C-vig6PSr4YGcjtUz1tQAsJfz8U/edit" TargetMode="External"/><Relationship Id="rId4" Type="http://schemas.openxmlformats.org/officeDocument/2006/relationships/hyperlink" Target="https://www.fredonia.edu/sites/default/files/section/academics/registrar/_files/DegreeWorks_OVERVIEWFORSTUDENTS.pdf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oMLKoOeWmtSE0kr7mjT2GzfRwOHueuMumH7A14k1a-E/edi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fredonia.edu/department/gened/pdf/advisingsheetcccsp2012.pdf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google.com/url?sa=i&amp;rct=j&amp;q=&amp;esrc=s&amp;source=images&amp;cd=&amp;cad=rja&amp;uact=8&amp;docid=eaL-f9jRQa8foM&amp;tbnid=NzaKkbpXrzWpxM:&amp;ved=0CAUQjRw&amp;url=http://classrooms.tacoma.k12.wa.us/larchmont/ktalley/announcements&amp;ei=DGyjU9L2NsuSqgai4IL4Dw&amp;bvm=bv.69411363,d.cWc&amp;psig=AFQjCNEF9SEDHHC_1j2Y8hHV4IQMbAGqWQ&amp;ust=1403305343031174" TargetMode="External"/><Relationship Id="rId4" Type="http://schemas.openxmlformats.org/officeDocument/2006/relationships/image" Target="../media/image4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fredonia.edu/sites/default/files/section/academics/registrar/_files/14140_Transfer_Credit_Approval.pdf" TargetMode="External"/><Relationship Id="rId4" Type="http://schemas.openxmlformats.org/officeDocument/2006/relationships/hyperlink" Target="https://docs.google.com/document/d/1wnsGEhdM_dcchhR7lfWgjuqaAC48b8dJ7eCfu0OIbS4/edit?usp=sharing" TargetMode="External"/><Relationship Id="rId5" Type="http://schemas.openxmlformats.org/officeDocument/2006/relationships/hyperlink" Target="https://docs.google.com/document/d/1iv5Mxjfj4hHKi4CpINz2S2xiRKGagOWSF3uPFPHoalc/edit" TargetMode="External"/><Relationship Id="rId6" Type="http://schemas.openxmlformats.org/officeDocument/2006/relationships/hyperlink" Target="https://docs.google.com/document/d/1JWQ1VlcdvEYEF7Kmh5bJcOg7UEVS6f2RmcjYg1DA9ck/edi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taprootfoundation.org/blog/advice.JPG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fredonia.smartcatalogiq.com/2019-2020/Catalo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pbyiu1q3GLxj0tP4C-vig6PSr4YGcjtUz1tQAsJfz8U/edit" TargetMode="External"/><Relationship Id="rId4" Type="http://schemas.openxmlformats.org/officeDocument/2006/relationships/hyperlink" Target="https://connect.fredonia.edu/yourconnection/bwckschd_frd.p_disp_dyn_sche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fredonia.edu/REGISTRAR/DEGREEWORKS.ASP" TargetMode="External"/><Relationship Id="rId4" Type="http://schemas.openxmlformats.org/officeDocument/2006/relationships/hyperlink" Target="https://www.fredonia.edu/academics/academic-advising/dw-for-advisors" TargetMode="External"/><Relationship Id="rId5" Type="http://schemas.openxmlformats.org/officeDocument/2006/relationships/hyperlink" Target="https://www.fredonia.edu/sites/default/files/section/academics/academic-advising/_files/DegreeWorks_OVERVIEWFORSTUDENT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 for Joining Us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457200" y="1690700"/>
            <a:ext cx="8229600" cy="4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800">
                <a:solidFill>
                  <a:srgbClr val="0000FF"/>
                </a:solidFill>
              </a:rPr>
              <a:t>While You Are Awaiting </a:t>
            </a:r>
            <a:endParaRPr sz="4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800">
                <a:solidFill>
                  <a:srgbClr val="0000FF"/>
                </a:solidFill>
              </a:rPr>
              <a:t>Open the</a:t>
            </a:r>
            <a:endParaRPr sz="4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800" u="sng">
                <a:solidFill>
                  <a:schemeClr val="hlink"/>
                </a:solidFill>
                <a:hlinkClick r:id="rId3"/>
              </a:rPr>
              <a:t>Academic Advising Checklist</a:t>
            </a:r>
            <a:endParaRPr sz="4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800">
                <a:solidFill>
                  <a:srgbClr val="0000FF"/>
                </a:solidFill>
              </a:rPr>
              <a:t>&amp;</a:t>
            </a:r>
            <a:endParaRPr sz="4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800" u="sng">
                <a:solidFill>
                  <a:schemeClr val="hlink"/>
                </a:solidFill>
                <a:hlinkClick r:id="rId4"/>
              </a:rPr>
              <a:t>Log into DegreeWorks</a:t>
            </a:r>
            <a:endParaRPr sz="4800">
              <a:solidFill>
                <a:srgbClr val="0000FF"/>
              </a:solidFill>
            </a:endParaRPr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Fredonia Foundations</a:t>
            </a:r>
            <a:endParaRPr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514350" y="1524000"/>
            <a:ext cx="8115300" cy="4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Oral Communication </a:t>
            </a:r>
            <a:r>
              <a:rPr i="1" lang="en-US" sz="2327"/>
              <a:t>(many majors have a course </a:t>
            </a:r>
            <a:r>
              <a:rPr i="1" lang="en-US" sz="2327"/>
              <a:t>requirement</a:t>
            </a:r>
            <a:r>
              <a:rPr i="1" lang="en-US" sz="2327"/>
              <a:t> that fulfills this category)</a:t>
            </a:r>
            <a:endParaRPr i="1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Written Communication = ENGL 100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Mathematics </a:t>
            </a:r>
            <a:r>
              <a:rPr i="1" lang="en-US" sz="2327"/>
              <a:t>(many majors have a course requirement that fulfills this category)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5 courses, one from each category: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Arts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Foreign Language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Humanities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Natural Sciences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Social Sciences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2 courses, one from 2 of the 3 categories: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American History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Western Civilization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27"/>
              <a:buChar char="•"/>
            </a:pPr>
            <a:r>
              <a:rPr lang="en-US" sz="2327"/>
              <a:t>Other World Civilizations</a:t>
            </a:r>
            <a:endParaRPr sz="2327"/>
          </a:p>
          <a:p>
            <a:pPr indent="-228631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2328"/>
              <a:buChar char="•"/>
            </a:pPr>
            <a:r>
              <a:rPr lang="en-US" sz="2327"/>
              <a:t>ADD IN THEMES INFORMATION</a:t>
            </a:r>
            <a:endParaRPr sz="2327"/>
          </a:p>
          <a:p>
            <a:pPr indent="0" lvl="1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t/>
            </a:r>
            <a:endParaRPr sz="1140"/>
          </a:p>
          <a:p>
            <a:pPr indent="-14414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r>
              <a:t/>
            </a:r>
            <a:endParaRPr sz="133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Check for Transfer Credit</a:t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Transfer, IB, or AP Credit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Was a transcript submitted from previous school?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View Credit Evaluation: Your Connection – Student Tab – Transfer Evaluation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Make sure everything is accurate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Contact Office of the Registrar for questions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Registrar@fredonia.edu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Choosing and Adding a Minor</a:t>
            </a:r>
            <a:endParaRPr/>
          </a:p>
        </p:txBody>
      </p:sp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Discuss minor options with your advisor.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Refer to the catalog for a list of minors.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Process a minor “what if” in degree works.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Pay close attention to the classes required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Investigate whether there are “double dipping” opportunities.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Contact the department to discuss a minor in depth – make an appointment with the department chair.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How to declare a Minor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Errors When Registering for Courses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Class Restriction i.e. Field of Study Restriction</a:t>
            </a:r>
            <a:endParaRPr sz="3000">
              <a:highlight>
                <a:srgbClr val="FFFF00"/>
              </a:highlight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Departmental Approval </a:t>
            </a:r>
            <a:endParaRPr sz="3000">
              <a:highlight>
                <a:srgbClr val="FFFF00"/>
              </a:highlight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Prerequisite Error 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Reserve Closed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Closed Section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*Not all courses are offered every semester*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Basic Requirements to Graduate</a:t>
            </a:r>
            <a:endParaRPr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609600" y="1371600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120 Credits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Minimum GPA of 2.0 </a:t>
            </a:r>
            <a:r>
              <a:rPr lang="en-US" sz="1800"/>
              <a:t>(though some majors have a higher GPA requirement)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Completion of all required courses in the Major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Completion of all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General Education Requirements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 more than 4 credit hours of P.E. courses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45 credits at the upper level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Minimum of 45 semester hours at Fredonia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Documents and Settings\corron\Local Settings\Temporary Internet Files\Content.IE5\D0HF7NB5\MC900078767[1].wmf" id="200" name="Google Shape;20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5410200"/>
            <a:ext cx="1828799" cy="125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3C6E7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Important Dates</a:t>
            </a:r>
            <a:endParaRPr/>
          </a:p>
        </p:txBody>
      </p:sp>
      <p:graphicFrame>
        <p:nvGraphicFramePr>
          <p:cNvPr id="207" name="Google Shape;207;p27"/>
          <p:cNvGraphicFramePr/>
          <p:nvPr/>
        </p:nvGraphicFramePr>
        <p:xfrm>
          <a:off x="7620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{24FAB615-05C0-423B-9B62-13CD7A69A67C}</a:tableStyleId>
              </a:tblPr>
              <a:tblGrid>
                <a:gridCol w="714375"/>
                <a:gridCol w="635000"/>
                <a:gridCol w="714375"/>
                <a:gridCol w="5556250"/>
              </a:tblGrid>
              <a:tr h="59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April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Thurs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Mid Semester Grades Available to Students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59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April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6-17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Mon-Fri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Academic Advising &amp;</a:t>
                      </a:r>
                      <a:r>
                        <a:rPr lang="en-US" sz="1400"/>
                        <a:t> Course Selection</a:t>
                      </a:r>
                      <a:endParaRPr sz="1400"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9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April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Tues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Undergraduate Registration Begins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6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April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27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Mon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Final Day to WITHDRAW from Full Courses*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766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April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27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Mon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Last Day to Completely Withdraw from the University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6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May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Fri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Last Day of Classes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6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May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</a:t>
                      </a:r>
                      <a:r>
                        <a:rPr lang="en-US" sz="1400"/>
                        <a:t>-</a:t>
                      </a:r>
                      <a:r>
                        <a:rPr lang="en-US"/>
                        <a:t>15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Mon-Fri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Fin</a:t>
                      </a:r>
                      <a:r>
                        <a:rPr lang="en-US"/>
                        <a:t>al Exam Week 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6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May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r>
                        <a:rPr lang="en-US"/>
                        <a:t>1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Thur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Final Grades Available to Students after 3:00pm</a:t>
                      </a:r>
                      <a:endParaRPr/>
                    </a:p>
                  </a:txBody>
                  <a:tcPr marT="10975" marB="10975" marR="10975" marL="10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descr="http://classrooms.tacoma.k12.wa.us/larchmont/ktalley/images/take_a_look_magnifying_glass.gif" id="208" name="Google Shape;208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6277" y="137312"/>
            <a:ext cx="1727302" cy="17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12" scaled="0"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Things to Keep in Mind</a:t>
            </a:r>
            <a:endParaRPr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628650" y="1825625"/>
            <a:ext cx="7886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MWF= Monday Wednesday &amp; Friday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TH= Tuesday &amp; 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Transfer Credit Approval Form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Final day to withdraw from classes - April 27th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How to Change your major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12 Credits is Full Time-Goal would be 15 Credits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How to register for classes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How to search for classes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12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628650" y="163850"/>
            <a:ext cx="78867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Academic Advising Services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advising@Fredonia.edu</a:t>
            </a:r>
            <a:endParaRPr/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950" y="2076450"/>
            <a:ext cx="6375500" cy="36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/>
        </p:nvSpPr>
        <p:spPr>
          <a:xfrm>
            <a:off x="325400" y="1467450"/>
            <a:ext cx="19410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Josh Croxton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Transfer Academic Advisor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00850" y="2646450"/>
            <a:ext cx="23901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Nicole Hohenstein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Early Alert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Coordinator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/</a:t>
            </a:r>
            <a:br>
              <a:rPr b="1"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Academic Advisor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387200" y="4262900"/>
            <a:ext cx="1817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Phillips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Advisor</a:t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224750" y="5507650"/>
            <a:ext cx="2142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Amy Marshall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Director of Academic Advising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1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Jump Start to Academic Advising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81000" y="1757473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Academic Advising &amp; </a:t>
            </a:r>
            <a:br>
              <a:rPr lang="en-US" sz="4400"/>
            </a:br>
            <a:r>
              <a:rPr lang="en-US" sz="4400"/>
              <a:t>Course Selection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April 6-April 17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rgbClr val="0000FF"/>
                </a:solidFill>
              </a:rPr>
              <a:t>It is a Conversation!</a:t>
            </a:r>
            <a:endParaRPr sz="3000">
              <a:solidFill>
                <a:srgbClr val="0000FF"/>
              </a:solidFill>
            </a:endParaRPr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smartforms.reachforce.com/wp-content/uploads/2015/08/conversation.jpg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130" y="4746914"/>
            <a:ext cx="3208500" cy="180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z616578.vo.msecnd.net/files/2016/03/25/6359452208843220331099336878_convo.jpg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700" y="4643535"/>
            <a:ext cx="3143250" cy="200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3C6E7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628650" y="160050"/>
            <a:ext cx="7886700" cy="16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Academic Advising HAS NOT CHANGED-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It is still mandatory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30000" y="4008300"/>
            <a:ext cx="4038600" cy="27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Going to an appointment prepared to:</a:t>
            </a:r>
            <a:br>
              <a:rPr lang="en-US"/>
            </a:b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share information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ask questions</a:t>
            </a:r>
            <a:endParaRPr/>
          </a:p>
        </p:txBody>
      </p:sp>
      <p:sp>
        <p:nvSpPr>
          <p:cNvPr id="107" name="Google Shape;107;p15"/>
          <p:cNvSpPr txBox="1"/>
          <p:nvPr>
            <p:ph idx="2" type="body"/>
          </p:nvPr>
        </p:nvSpPr>
        <p:spPr>
          <a:xfrm>
            <a:off x="4800475" y="4008300"/>
            <a:ext cx="4038600" cy="25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Going to an appointment expecting the advisor to:</a:t>
            </a:r>
            <a:br>
              <a:rPr lang="en-US"/>
            </a:b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create your schedule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make decisions for you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08" name="Google Shape;108;p15"/>
          <p:cNvCxnSpPr/>
          <p:nvPr/>
        </p:nvCxnSpPr>
        <p:spPr>
          <a:xfrm>
            <a:off x="4500463" y="3857850"/>
            <a:ext cx="12900" cy="2709300"/>
          </a:xfrm>
          <a:prstGeom prst="straightConnector1">
            <a:avLst/>
          </a:prstGeom>
          <a:noFill/>
          <a:ln cap="flat" cmpd="sng" w="9525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dvice.JPG" id="109" name="Google Shape;109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3025" y="2229150"/>
            <a:ext cx="16764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6248275" y="2328363"/>
            <a:ext cx="1325100" cy="1325100"/>
          </a:xfrm>
          <a:prstGeom prst="ellipse">
            <a:avLst/>
          </a:prstGeom>
          <a:noFill/>
          <a:ln cap="flat" cmpd="sng" w="1079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723025" y="2328363"/>
            <a:ext cx="1325100" cy="1325100"/>
          </a:xfrm>
          <a:prstGeom prst="ellipse">
            <a:avLst/>
          </a:prstGeom>
          <a:noFill/>
          <a:ln cap="flat" cmpd="sng" w="1079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2156975" y="2729325"/>
            <a:ext cx="4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6362575" y="2456025"/>
            <a:ext cx="1143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6463975" y="2571825"/>
            <a:ext cx="914400" cy="838200"/>
          </a:xfrm>
          <a:prstGeom prst="straightConnector1">
            <a:avLst/>
          </a:prstGeom>
          <a:noFill/>
          <a:ln cap="flat" cmpd="sng" w="984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Responsibilities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285750" y="17383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knowledgeable about the </a:t>
            </a: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University’s</a:t>
            </a: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programs, policies and procedures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College Catalog</a:t>
            </a:r>
            <a:endParaRPr sz="2400"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Clarify personal values and goals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a list of questions or concerns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– Repeating a course and FA impact</a:t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 responsibility for academic decisions and performance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 personal record of all academic progress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through on suggested actions and referrals</a:t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can I expect from an</a:t>
            </a:r>
            <a:br>
              <a:rPr lang="en-US"/>
            </a:br>
            <a:r>
              <a:rPr lang="en-US"/>
              <a:t> Academic Advisor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 rot="-579237">
            <a:off x="6185561" y="5269009"/>
            <a:ext cx="2624831" cy="381000"/>
          </a:xfrm>
          <a:prstGeom prst="wedgeRoundRectCallout">
            <a:avLst>
              <a:gd fmla="val -2033" name="adj1"/>
              <a:gd fmla="val 110859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 rot="-574715">
            <a:off x="6493792" y="5280480"/>
            <a:ext cx="19992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Advising to 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594153" y="169068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University’s curriculum, requirements, policies and procedures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clarify options, education goals and potential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carefully to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uestions and concerns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planning academic paths, abilities and interests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students’ progress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12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to Prepare for Your Academic Advising Appointment</a:t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628650" y="1825625"/>
            <a:ext cx="8210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Make an appointment with your advisor</a:t>
            </a:r>
            <a:endParaRPr sz="3000"/>
          </a:p>
          <a:p>
            <a:pPr indent="-4191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Will occur remotely - Faculty will provide method to sign up</a:t>
            </a:r>
            <a:endParaRPr sz="3000"/>
          </a:p>
          <a:p>
            <a:pPr indent="-41910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Review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Academic Advising Checklist</a:t>
            </a:r>
            <a:r>
              <a:rPr lang="en-US" sz="3000"/>
              <a:t> (link)</a:t>
            </a:r>
            <a:endParaRPr sz="3000"/>
          </a:p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Review your degree evaluation (Degree Works)</a:t>
            </a:r>
            <a:endParaRPr sz="3000"/>
          </a:p>
          <a:p>
            <a:pPr indent="-4191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Review Fredonia Foundations (General Education courses)</a:t>
            </a:r>
            <a:endParaRPr sz="3000"/>
          </a:p>
          <a:p>
            <a:pPr indent="-4191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Create a Draft schedule and make a list of classes you would like to take</a:t>
            </a:r>
            <a:endParaRPr sz="30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Utilize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Public Course Search </a:t>
            </a:r>
            <a:endParaRPr sz="3000"/>
          </a:p>
          <a:p>
            <a:pPr indent="-4064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List questions  and concerns</a:t>
            </a:r>
            <a:endParaRPr/>
          </a:p>
          <a:p>
            <a:pPr indent="0" lvl="0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914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3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91942" y="515188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H</a:t>
            </a:r>
            <a:r>
              <a:rPr lang="en-US" sz="3000"/>
              <a:t>ow to find “YOUR” Academic Advisor</a:t>
            </a:r>
            <a:endParaRPr sz="3000"/>
          </a:p>
        </p:txBody>
      </p:sp>
      <p:sp>
        <p:nvSpPr>
          <p:cNvPr id="144" name="Google Shape;144;p19"/>
          <p:cNvSpPr txBox="1"/>
          <p:nvPr>
            <p:ph idx="2" type="body"/>
          </p:nvPr>
        </p:nvSpPr>
        <p:spPr>
          <a:xfrm>
            <a:off x="300400" y="1615700"/>
            <a:ext cx="3868200" cy="225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Log into Your Connection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Click Student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Click Student Records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Click Advisor Information</a:t>
            </a:r>
            <a:r>
              <a:rPr b="1" lang="en-US" sz="3600"/>
              <a:t> </a:t>
            </a:r>
            <a:endParaRPr/>
          </a:p>
        </p:txBody>
      </p:sp>
      <p:sp>
        <p:nvSpPr>
          <p:cNvPr id="145" name="Google Shape;145;p19"/>
          <p:cNvSpPr txBox="1"/>
          <p:nvPr>
            <p:ph idx="3" type="body"/>
          </p:nvPr>
        </p:nvSpPr>
        <p:spPr>
          <a:xfrm>
            <a:off x="4715425" y="2600006"/>
            <a:ext cx="3887400" cy="1269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How to find the date and time you Register for Classes</a:t>
            </a:r>
            <a:endParaRPr sz="3000"/>
          </a:p>
        </p:txBody>
      </p:sp>
      <p:sp>
        <p:nvSpPr>
          <p:cNvPr id="146" name="Google Shape;146;p19"/>
          <p:cNvSpPr txBox="1"/>
          <p:nvPr>
            <p:ph idx="4" type="body"/>
          </p:nvPr>
        </p:nvSpPr>
        <p:spPr>
          <a:xfrm>
            <a:off x="4715425" y="4072200"/>
            <a:ext cx="3887400" cy="21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Log into Your Connection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Click on the student tab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Click Registration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Click Registration Status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HOLDS – Why You Might Not Be Able to Register for Courses 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628650" y="1825625"/>
            <a:ext cx="82353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 of a Hold – Financial - prevents student from registering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 u="sng"/>
              <a:t>Please NOTE:  NOT all holds prevent Registration</a:t>
            </a:r>
            <a:endParaRPr i="1"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to find type of hold: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Your Connection – Student Records – View Holds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Reason for hold will be listed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Contact department or office ASAP </a:t>
            </a:r>
            <a:endParaRPr/>
          </a:p>
          <a:p>
            <a:pPr indent="-4572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Still complete academic advising if you have a HOLD</a:t>
            </a:r>
            <a:endParaRPr/>
          </a:p>
          <a:p>
            <a:pPr indent="-45720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This allows you to register for your classes as soon as your hold is removed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3C6E7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457200" y="-26773"/>
            <a:ext cx="8229600" cy="941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Degree Works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609600" y="831275"/>
            <a:ext cx="79248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F21213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HTTP://WWW.FREDONIA.EDU/REGISTRAR/DEGREEWORKS.ASP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554250" y="1302275"/>
            <a:ext cx="8035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*Develop the habit of always processing new*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sure your degree audit is the most current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72725" y="2092025"/>
            <a:ext cx="3162900" cy="4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Features: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ts val="1600"/>
              <a:buFont typeface="Calibri"/>
              <a:buChar char="•"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What If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to: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major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concentration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Minor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‘What if’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‘Pick an Academic Year’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picking a major, minor or Concentration, click ‘Process What-if’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1600"/>
              <a:buFont typeface="Calibri"/>
              <a:buChar char="•"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Look Ahead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Nothing is Official until documentation is submitted to Registrar's Office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840175" y="20920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be aware of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 Credit Upper Level Requirement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 Credits (minimum) for degree completion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 outside your Major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5840175" y="2092025"/>
            <a:ext cx="3000000" cy="47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Fredonia Foundations (FF):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 &amp; Categories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out carefully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courses fall under “Critical  Thinking &amp; Innovation”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students are not required (but encouraged) to complete themes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 of major requirements that also satisfy Fredonia Foundations (Double Dip)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