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524" r:id="rId5"/>
    <p:sldId id="2527" r:id="rId6"/>
    <p:sldId id="2469" r:id="rId7"/>
    <p:sldId id="2531" r:id="rId8"/>
    <p:sldId id="2532" r:id="rId9"/>
    <p:sldId id="2533" r:id="rId10"/>
    <p:sldId id="2534" r:id="rId11"/>
    <p:sldId id="2535" r:id="rId12"/>
    <p:sldId id="2538" r:id="rId13"/>
    <p:sldId id="2540" r:id="rId14"/>
    <p:sldId id="2541" r:id="rId15"/>
    <p:sldId id="2542" r:id="rId16"/>
    <p:sldId id="2548" r:id="rId17"/>
    <p:sldId id="2543" r:id="rId18"/>
    <p:sldId id="2525" r:id="rId19"/>
    <p:sldId id="2536" r:id="rId20"/>
    <p:sldId id="2537" r:id="rId21"/>
    <p:sldId id="2523" r:id="rId22"/>
    <p:sldId id="2427" r:id="rId23"/>
    <p:sldId id="2549" r:id="rId24"/>
    <p:sldId id="2544" r:id="rId25"/>
    <p:sldId id="2545" r:id="rId26"/>
    <p:sldId id="2546" r:id="rId27"/>
    <p:sldId id="2547" r:id="rId28"/>
    <p:sldId id="25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74"/>
  </p:normalViewPr>
  <p:slideViewPr>
    <p:cSldViewPr snapToGrid="0" snapToObjects="1" showGuides="1">
      <p:cViewPr varScale="1">
        <p:scale>
          <a:sx n="87" d="100"/>
          <a:sy n="87" d="100"/>
        </p:scale>
        <p:origin x="120" y="126"/>
      </p:cViewPr>
      <p:guideLst>
        <p:guide orient="horz" pos="2112"/>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ata4.xml.rels><?xml version="1.0" encoding="UTF-8" standalone="yes"?>
<Relationships xmlns="http://schemas.openxmlformats.org/package/2006/relationships"><Relationship Id="rId1" Type="http://schemas.openxmlformats.org/officeDocument/2006/relationships/image" Target="../media/image6.jpg"/></Relationships>
</file>

<file path=ppt/diagrams/_rels/data5.xml.rels><?xml version="1.0" encoding="UTF-8" standalone="yes"?>
<Relationships xmlns="http://schemas.openxmlformats.org/package/2006/relationships"><Relationship Id="rId1" Type="http://schemas.openxmlformats.org/officeDocument/2006/relationships/image" Target="../media/image22.jpg"/></Relationships>
</file>

<file path=ppt/diagrams/_rels/data6.xml.rels><?xml version="1.0" encoding="UTF-8" standalone="yes"?>
<Relationships xmlns="http://schemas.openxmlformats.org/package/2006/relationships"><Relationship Id="rId1" Type="http://schemas.openxmlformats.org/officeDocument/2006/relationships/image" Target="../media/image2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4.xml.rels><?xml version="1.0" encoding="UTF-8" standalone="yes"?>
<Relationships xmlns="http://schemas.openxmlformats.org/package/2006/relationships"><Relationship Id="rId1" Type="http://schemas.openxmlformats.org/officeDocument/2006/relationships/image" Target="../media/image6.jpg"/></Relationships>
</file>

<file path=ppt/diagrams/_rels/drawing5.xml.rels><?xml version="1.0" encoding="UTF-8" standalone="yes"?>
<Relationships xmlns="http://schemas.openxmlformats.org/package/2006/relationships"><Relationship Id="rId1" Type="http://schemas.openxmlformats.org/officeDocument/2006/relationships/image" Target="../media/image22.jpg"/></Relationships>
</file>

<file path=ppt/diagrams/_rels/drawing6.xml.rels><?xml version="1.0" encoding="UTF-8" standalone="yes"?>
<Relationships xmlns="http://schemas.openxmlformats.org/package/2006/relationships"><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79911-6808-4D88-82A6-A9E26E04BDE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6EC13B3C-75E6-4C11-96A5-44398D1DEEB4}">
      <dgm:prSet phldrT="[Text]" phldr="1"/>
      <dgm:spPr/>
      <dgm:t>
        <a:bodyPr/>
        <a:lstStyle/>
        <a:p>
          <a:endParaRPr lang="en-US" dirty="0"/>
        </a:p>
      </dgm:t>
    </dgm:pt>
    <dgm:pt modelId="{4AD5EF85-82E5-43AC-A4CB-056741CAB850}" type="parTrans" cxnId="{27B8B3AF-AB46-46E7-874F-1413C297D099}">
      <dgm:prSet/>
      <dgm:spPr/>
      <dgm:t>
        <a:bodyPr/>
        <a:lstStyle/>
        <a:p>
          <a:endParaRPr lang="en-US"/>
        </a:p>
      </dgm:t>
    </dgm:pt>
    <dgm:pt modelId="{036D5035-A68B-446F-80F4-D40F0CFE3EF9}" type="sibTrans" cxnId="{27B8B3AF-AB46-46E7-874F-1413C297D099}">
      <dgm:prSet/>
      <dgm:spPr>
        <a:blipFill>
          <a:blip xmlns:r="http://schemas.openxmlformats.org/officeDocument/2006/relationships" r:embed="rId1"/>
          <a:srcRect/>
          <a:stretch>
            <a:fillRect l="-39000" r="-39000"/>
          </a:stretch>
        </a:blipFill>
      </dgm:spPr>
      <dgm:t>
        <a:bodyPr/>
        <a:lstStyle/>
        <a:p>
          <a:endParaRPr lang="en-US"/>
        </a:p>
      </dgm:t>
    </dgm:pt>
    <dgm:pt modelId="{0A6A3BB9-EF0C-40CC-ACB7-B56DB540A33F}" type="pres">
      <dgm:prSet presAssocID="{60279911-6808-4D88-82A6-A9E26E04BDED}" presName="Name0" presStyleCnt="0">
        <dgm:presLayoutVars>
          <dgm:chMax val="7"/>
          <dgm:chPref val="7"/>
          <dgm:dir/>
        </dgm:presLayoutVars>
      </dgm:prSet>
      <dgm:spPr/>
    </dgm:pt>
    <dgm:pt modelId="{000B40C9-91E2-4E3B-8733-582584034665}" type="pres">
      <dgm:prSet presAssocID="{60279911-6808-4D88-82A6-A9E26E04BDED}" presName="Name1" presStyleCnt="0"/>
      <dgm:spPr/>
    </dgm:pt>
    <dgm:pt modelId="{47B32EF0-5A49-4B30-9751-4DEE63F0D021}" type="pres">
      <dgm:prSet presAssocID="{036D5035-A68B-446F-80F4-D40F0CFE3EF9}" presName="picture_1" presStyleCnt="0"/>
      <dgm:spPr/>
    </dgm:pt>
    <dgm:pt modelId="{938FAC7F-E508-42D3-80F9-9A7645E123CE}" type="pres">
      <dgm:prSet presAssocID="{036D5035-A68B-446F-80F4-D40F0CFE3EF9}" presName="pictureRepeatNode" presStyleLbl="alignImgPlace1" presStyleIdx="0" presStyleCnt="1" custLinFactNeighborX="44640"/>
      <dgm:spPr/>
    </dgm:pt>
    <dgm:pt modelId="{41D1F28C-A0CE-47F3-827B-0F5F68E3C0B2}" type="pres">
      <dgm:prSet presAssocID="{6EC13B3C-75E6-4C11-96A5-44398D1DEEB4}" presName="text_1" presStyleLbl="node1" presStyleIdx="0" presStyleCnt="0" custLinFactNeighborX="-84744" custLinFactNeighborY="55752">
        <dgm:presLayoutVars>
          <dgm:bulletEnabled val="1"/>
        </dgm:presLayoutVars>
      </dgm:prSet>
      <dgm:spPr/>
    </dgm:pt>
  </dgm:ptLst>
  <dgm:cxnLst>
    <dgm:cxn modelId="{41D74E80-A7E9-41E4-86E4-8C334646DBD4}" type="presOf" srcId="{6EC13B3C-75E6-4C11-96A5-44398D1DEEB4}" destId="{41D1F28C-A0CE-47F3-827B-0F5F68E3C0B2}" srcOrd="0" destOrd="0" presId="urn:microsoft.com/office/officeart/2008/layout/CircularPictureCallout"/>
    <dgm:cxn modelId="{27B8B3AF-AB46-46E7-874F-1413C297D099}" srcId="{60279911-6808-4D88-82A6-A9E26E04BDED}" destId="{6EC13B3C-75E6-4C11-96A5-44398D1DEEB4}" srcOrd="0" destOrd="0" parTransId="{4AD5EF85-82E5-43AC-A4CB-056741CAB850}" sibTransId="{036D5035-A68B-446F-80F4-D40F0CFE3EF9}"/>
    <dgm:cxn modelId="{894427DF-BF4A-400E-A7F1-11DB6E47AE10}" type="presOf" srcId="{036D5035-A68B-446F-80F4-D40F0CFE3EF9}" destId="{938FAC7F-E508-42D3-80F9-9A7645E123CE}" srcOrd="0" destOrd="0" presId="urn:microsoft.com/office/officeart/2008/layout/CircularPictureCallout"/>
    <dgm:cxn modelId="{EF75EBF8-AE94-4F27-BB98-A1102DC1D342}" type="presOf" srcId="{60279911-6808-4D88-82A6-A9E26E04BDED}" destId="{0A6A3BB9-EF0C-40CC-ACB7-B56DB540A33F}" srcOrd="0" destOrd="0" presId="urn:microsoft.com/office/officeart/2008/layout/CircularPictureCallout"/>
    <dgm:cxn modelId="{1031C368-F870-4791-B33C-D42AB334D8E9}" type="presParOf" srcId="{0A6A3BB9-EF0C-40CC-ACB7-B56DB540A33F}" destId="{000B40C9-91E2-4E3B-8733-582584034665}" srcOrd="0" destOrd="0" presId="urn:microsoft.com/office/officeart/2008/layout/CircularPictureCallout"/>
    <dgm:cxn modelId="{372CC67B-5925-4194-A7A4-62B676E50692}" type="presParOf" srcId="{000B40C9-91E2-4E3B-8733-582584034665}" destId="{47B32EF0-5A49-4B30-9751-4DEE63F0D021}" srcOrd="0" destOrd="0" presId="urn:microsoft.com/office/officeart/2008/layout/CircularPictureCallout"/>
    <dgm:cxn modelId="{17235882-4D01-42F7-BD8A-AF1BF65CF948}" type="presParOf" srcId="{47B32EF0-5A49-4B30-9751-4DEE63F0D021}" destId="{938FAC7F-E508-42D3-80F9-9A7645E123CE}" srcOrd="0" destOrd="0" presId="urn:microsoft.com/office/officeart/2008/layout/CircularPictureCallout"/>
    <dgm:cxn modelId="{F4D9F57F-BABC-4AC1-BE21-5415D43B5892}" type="presParOf" srcId="{000B40C9-91E2-4E3B-8733-582584034665}" destId="{41D1F28C-A0CE-47F3-827B-0F5F68E3C0B2}"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197C50-BCF8-4080-B19F-A10DE91C2C50}" type="doc">
      <dgm:prSet loTypeId="urn:microsoft.com/office/officeart/2005/8/layout/orgChart1" loCatId="hierarchy" qsTypeId="urn:microsoft.com/office/officeart/2005/8/quickstyle/simple5" qsCatId="simple" csTypeId="urn:microsoft.com/office/officeart/2005/8/colors/accent0_1" csCatId="mainScheme" phldr="1"/>
      <dgm:spPr/>
      <dgm:t>
        <a:bodyPr/>
        <a:lstStyle/>
        <a:p>
          <a:endParaRPr lang="en-US"/>
        </a:p>
      </dgm:t>
    </dgm:pt>
    <dgm:pt modelId="{F3A8FA4B-5282-4873-BF1C-F9BF65D58BDC}">
      <dgm:prSet phldrT="[Text]" custT="1"/>
      <dgm:spPr/>
      <dgm:t>
        <a:bodyPr/>
        <a:lstStyle/>
        <a:p>
          <a:r>
            <a:rPr lang="en-US" sz="2000" dirty="0"/>
            <a:t>Are you traveling </a:t>
          </a:r>
          <a:r>
            <a:rPr lang="en-US" sz="2000" b="1" dirty="0"/>
            <a:t>more </a:t>
          </a:r>
          <a:r>
            <a:rPr lang="en-US" sz="2000" b="0" dirty="0"/>
            <a:t>than 35 miles from both your official work station </a:t>
          </a:r>
          <a:r>
            <a:rPr lang="en-US" sz="2000" b="0" u="sng" dirty="0"/>
            <a:t>and</a:t>
          </a:r>
          <a:r>
            <a:rPr lang="en-US" sz="2000" b="0" u="none" dirty="0"/>
            <a:t> home?</a:t>
          </a:r>
          <a:endParaRPr lang="en-US" sz="2000" dirty="0"/>
        </a:p>
      </dgm:t>
    </dgm:pt>
    <dgm:pt modelId="{CE46C847-53A0-4700-AA04-A7D5B6508A89}" type="parTrans" cxnId="{08C99F0B-B6A5-4313-BCBF-B1462431776A}">
      <dgm:prSet/>
      <dgm:spPr/>
      <dgm:t>
        <a:bodyPr/>
        <a:lstStyle/>
        <a:p>
          <a:endParaRPr lang="en-US"/>
        </a:p>
      </dgm:t>
    </dgm:pt>
    <dgm:pt modelId="{B83FA9EE-11DF-4DE9-8EE0-F0C452882D1C}" type="sibTrans" cxnId="{08C99F0B-B6A5-4313-BCBF-B1462431776A}">
      <dgm:prSet/>
      <dgm:spPr/>
      <dgm:t>
        <a:bodyPr/>
        <a:lstStyle/>
        <a:p>
          <a:endParaRPr lang="en-US"/>
        </a:p>
      </dgm:t>
    </dgm:pt>
    <dgm:pt modelId="{6032DDB9-CDB8-4137-9EC3-D40DA8BCB43C}">
      <dgm:prSet phldrT="[Text]" custT="1"/>
      <dgm:spPr/>
      <dgm:t>
        <a:bodyPr/>
        <a:lstStyle/>
        <a:p>
          <a:r>
            <a:rPr lang="en-US" sz="2000" dirty="0"/>
            <a:t>If “No,” you are most likely </a:t>
          </a:r>
          <a:r>
            <a:rPr lang="en-US" sz="2000" b="1" dirty="0"/>
            <a:t>not</a:t>
          </a:r>
          <a:r>
            <a:rPr lang="en-US" sz="2000" b="0" dirty="0"/>
            <a:t> entitled to reimbursement as this is not considered Travel Status.*</a:t>
          </a:r>
          <a:endParaRPr lang="en-US" sz="2000" dirty="0"/>
        </a:p>
      </dgm:t>
    </dgm:pt>
    <dgm:pt modelId="{B7363FAC-3F96-4FBC-9BB7-6F68229FFA6C}" type="parTrans" cxnId="{5C147245-E261-401E-9538-31E9CE0B3A98}">
      <dgm:prSet/>
      <dgm:spPr/>
      <dgm:t>
        <a:bodyPr/>
        <a:lstStyle/>
        <a:p>
          <a:endParaRPr lang="en-US"/>
        </a:p>
      </dgm:t>
    </dgm:pt>
    <dgm:pt modelId="{F05AA650-9CAC-4B44-B193-5325F4EA9B38}" type="sibTrans" cxnId="{5C147245-E261-401E-9538-31E9CE0B3A98}">
      <dgm:prSet/>
      <dgm:spPr/>
      <dgm:t>
        <a:bodyPr/>
        <a:lstStyle/>
        <a:p>
          <a:endParaRPr lang="en-US"/>
        </a:p>
      </dgm:t>
    </dgm:pt>
    <dgm:pt modelId="{8862643A-79C1-4276-852D-39E8B36622A6}">
      <dgm:prSet phldrT="[Text]" custT="1"/>
      <dgm:spPr/>
      <dgm:t>
        <a:bodyPr/>
        <a:lstStyle/>
        <a:p>
          <a:r>
            <a:rPr lang="en-US" sz="2000" dirty="0"/>
            <a:t>If “Yes,” you are eligible for reimbursement as you are considered in Travel Status.</a:t>
          </a:r>
        </a:p>
      </dgm:t>
    </dgm:pt>
    <dgm:pt modelId="{7B6AE90D-FD07-43E5-A384-27C37BD7A688}" type="parTrans" cxnId="{E7E66D82-BD44-435B-9308-1223C3521EEA}">
      <dgm:prSet/>
      <dgm:spPr/>
      <dgm:t>
        <a:bodyPr/>
        <a:lstStyle/>
        <a:p>
          <a:endParaRPr lang="en-US"/>
        </a:p>
      </dgm:t>
    </dgm:pt>
    <dgm:pt modelId="{425C2884-635B-4104-A280-9CAA54738A1E}" type="sibTrans" cxnId="{E7E66D82-BD44-435B-9308-1223C3521EEA}">
      <dgm:prSet/>
      <dgm:spPr/>
      <dgm:t>
        <a:bodyPr/>
        <a:lstStyle/>
        <a:p>
          <a:endParaRPr lang="en-US"/>
        </a:p>
      </dgm:t>
    </dgm:pt>
    <dgm:pt modelId="{D136F727-90F9-42B9-8933-62DCBB9ED973}" type="pres">
      <dgm:prSet presAssocID="{CB197C50-BCF8-4080-B19F-A10DE91C2C50}" presName="hierChild1" presStyleCnt="0">
        <dgm:presLayoutVars>
          <dgm:orgChart val="1"/>
          <dgm:chPref val="1"/>
          <dgm:dir/>
          <dgm:animOne val="branch"/>
          <dgm:animLvl val="lvl"/>
          <dgm:resizeHandles/>
        </dgm:presLayoutVars>
      </dgm:prSet>
      <dgm:spPr/>
    </dgm:pt>
    <dgm:pt modelId="{987703C2-0FB8-44EF-971F-ACD45653C50C}" type="pres">
      <dgm:prSet presAssocID="{F3A8FA4B-5282-4873-BF1C-F9BF65D58BDC}" presName="hierRoot1" presStyleCnt="0">
        <dgm:presLayoutVars>
          <dgm:hierBranch val="init"/>
        </dgm:presLayoutVars>
      </dgm:prSet>
      <dgm:spPr/>
    </dgm:pt>
    <dgm:pt modelId="{2949B7D0-686A-42B3-B5D0-CA2BFBD3FA2F}" type="pres">
      <dgm:prSet presAssocID="{F3A8FA4B-5282-4873-BF1C-F9BF65D58BDC}" presName="rootComposite1" presStyleCnt="0"/>
      <dgm:spPr/>
    </dgm:pt>
    <dgm:pt modelId="{4B53DB06-B3C0-4ABB-A418-D339228B4863}" type="pres">
      <dgm:prSet presAssocID="{F3A8FA4B-5282-4873-BF1C-F9BF65D58BDC}" presName="rootText1" presStyleLbl="node0" presStyleIdx="0" presStyleCnt="1" custScaleX="93264" custScaleY="37153" custLinFactNeighborX="1481" custLinFactNeighborY="-72267">
        <dgm:presLayoutVars>
          <dgm:chPref val="3"/>
        </dgm:presLayoutVars>
      </dgm:prSet>
      <dgm:spPr/>
    </dgm:pt>
    <dgm:pt modelId="{F923B9B4-935E-4CC7-92D9-B57F18E14590}" type="pres">
      <dgm:prSet presAssocID="{F3A8FA4B-5282-4873-BF1C-F9BF65D58BDC}" presName="rootConnector1" presStyleLbl="node1" presStyleIdx="0" presStyleCnt="0"/>
      <dgm:spPr/>
    </dgm:pt>
    <dgm:pt modelId="{224AA500-92E6-48A2-8E7D-4083D761DABB}" type="pres">
      <dgm:prSet presAssocID="{F3A8FA4B-5282-4873-BF1C-F9BF65D58BDC}" presName="hierChild2" presStyleCnt="0"/>
      <dgm:spPr/>
    </dgm:pt>
    <dgm:pt modelId="{3B0A63C6-6CA7-4A2B-8EFC-EF985495285F}" type="pres">
      <dgm:prSet presAssocID="{B7363FAC-3F96-4FBC-9BB7-6F68229FFA6C}" presName="Name37" presStyleLbl="parChTrans1D2" presStyleIdx="0" presStyleCnt="2"/>
      <dgm:spPr/>
    </dgm:pt>
    <dgm:pt modelId="{0623E177-1527-4763-BBA0-440CF20FCA04}" type="pres">
      <dgm:prSet presAssocID="{6032DDB9-CDB8-4137-9EC3-D40DA8BCB43C}" presName="hierRoot2" presStyleCnt="0">
        <dgm:presLayoutVars>
          <dgm:hierBranch val="init"/>
        </dgm:presLayoutVars>
      </dgm:prSet>
      <dgm:spPr/>
    </dgm:pt>
    <dgm:pt modelId="{540230FB-EA05-4836-A132-DE28226572C2}" type="pres">
      <dgm:prSet presAssocID="{6032DDB9-CDB8-4137-9EC3-D40DA8BCB43C}" presName="rootComposite" presStyleCnt="0"/>
      <dgm:spPr/>
    </dgm:pt>
    <dgm:pt modelId="{63C5DA39-75C2-4E0C-8E5A-FB427EDB6B1F}" type="pres">
      <dgm:prSet presAssocID="{6032DDB9-CDB8-4137-9EC3-D40DA8BCB43C}" presName="rootText" presStyleLbl="node2" presStyleIdx="0" presStyleCnt="2" custScaleX="51875" custScaleY="53313" custLinFactNeighborX="7477" custLinFactNeighborY="-10731">
        <dgm:presLayoutVars>
          <dgm:chPref val="3"/>
        </dgm:presLayoutVars>
      </dgm:prSet>
      <dgm:spPr/>
    </dgm:pt>
    <dgm:pt modelId="{46B30904-D571-4041-BBFB-AB3936B0A48D}" type="pres">
      <dgm:prSet presAssocID="{6032DDB9-CDB8-4137-9EC3-D40DA8BCB43C}" presName="rootConnector" presStyleLbl="node2" presStyleIdx="0" presStyleCnt="2"/>
      <dgm:spPr/>
    </dgm:pt>
    <dgm:pt modelId="{1C7EB7FC-FDC7-4ECA-9318-ACFE868AFDA6}" type="pres">
      <dgm:prSet presAssocID="{6032DDB9-CDB8-4137-9EC3-D40DA8BCB43C}" presName="hierChild4" presStyleCnt="0"/>
      <dgm:spPr/>
    </dgm:pt>
    <dgm:pt modelId="{E452A0CD-5BC9-4B91-8956-62E62080AE3D}" type="pres">
      <dgm:prSet presAssocID="{6032DDB9-CDB8-4137-9EC3-D40DA8BCB43C}" presName="hierChild5" presStyleCnt="0"/>
      <dgm:spPr/>
    </dgm:pt>
    <dgm:pt modelId="{DCCAB9D7-299B-4A72-8050-425D83A9CDDE}" type="pres">
      <dgm:prSet presAssocID="{7B6AE90D-FD07-43E5-A384-27C37BD7A688}" presName="Name37" presStyleLbl="parChTrans1D2" presStyleIdx="1" presStyleCnt="2"/>
      <dgm:spPr/>
    </dgm:pt>
    <dgm:pt modelId="{4A592C3F-2791-426B-8853-47A7AF60075C}" type="pres">
      <dgm:prSet presAssocID="{8862643A-79C1-4276-852D-39E8B36622A6}" presName="hierRoot2" presStyleCnt="0">
        <dgm:presLayoutVars>
          <dgm:hierBranch val="init"/>
        </dgm:presLayoutVars>
      </dgm:prSet>
      <dgm:spPr/>
    </dgm:pt>
    <dgm:pt modelId="{EB411A5B-39C9-46A2-B7A4-5CBC9DE0F8F0}" type="pres">
      <dgm:prSet presAssocID="{8862643A-79C1-4276-852D-39E8B36622A6}" presName="rootComposite" presStyleCnt="0"/>
      <dgm:spPr/>
    </dgm:pt>
    <dgm:pt modelId="{822F6B18-3AEE-4BDE-B4E9-C2929ED7EC99}" type="pres">
      <dgm:prSet presAssocID="{8862643A-79C1-4276-852D-39E8B36622A6}" presName="rootText" presStyleLbl="node2" presStyleIdx="1" presStyleCnt="2" custScaleX="50462" custScaleY="53740" custLinFactNeighborX="-7242" custLinFactNeighborY="-10893">
        <dgm:presLayoutVars>
          <dgm:chPref val="3"/>
        </dgm:presLayoutVars>
      </dgm:prSet>
      <dgm:spPr/>
    </dgm:pt>
    <dgm:pt modelId="{59F1CF7A-49D4-4FD2-B947-2161FD987C48}" type="pres">
      <dgm:prSet presAssocID="{8862643A-79C1-4276-852D-39E8B36622A6}" presName="rootConnector" presStyleLbl="node2" presStyleIdx="1" presStyleCnt="2"/>
      <dgm:spPr/>
    </dgm:pt>
    <dgm:pt modelId="{F3EB52E9-0E1E-4920-A194-7F0021947F5E}" type="pres">
      <dgm:prSet presAssocID="{8862643A-79C1-4276-852D-39E8B36622A6}" presName="hierChild4" presStyleCnt="0"/>
      <dgm:spPr/>
    </dgm:pt>
    <dgm:pt modelId="{EA024628-5361-4A4D-A58C-15D757AB968F}" type="pres">
      <dgm:prSet presAssocID="{8862643A-79C1-4276-852D-39E8B36622A6}" presName="hierChild5" presStyleCnt="0"/>
      <dgm:spPr/>
    </dgm:pt>
    <dgm:pt modelId="{363EE2C3-DAD7-4DE8-9A17-DA4221F6E2EE}" type="pres">
      <dgm:prSet presAssocID="{F3A8FA4B-5282-4873-BF1C-F9BF65D58BDC}" presName="hierChild3" presStyleCnt="0"/>
      <dgm:spPr/>
    </dgm:pt>
  </dgm:ptLst>
  <dgm:cxnLst>
    <dgm:cxn modelId="{7FE24705-46EA-4CD7-9398-4404A8B7E2B3}" type="presOf" srcId="{F3A8FA4B-5282-4873-BF1C-F9BF65D58BDC}" destId="{F923B9B4-935E-4CC7-92D9-B57F18E14590}" srcOrd="1" destOrd="0" presId="urn:microsoft.com/office/officeart/2005/8/layout/orgChart1"/>
    <dgm:cxn modelId="{08C99F0B-B6A5-4313-BCBF-B1462431776A}" srcId="{CB197C50-BCF8-4080-B19F-A10DE91C2C50}" destId="{F3A8FA4B-5282-4873-BF1C-F9BF65D58BDC}" srcOrd="0" destOrd="0" parTransId="{CE46C847-53A0-4700-AA04-A7D5B6508A89}" sibTransId="{B83FA9EE-11DF-4DE9-8EE0-F0C452882D1C}"/>
    <dgm:cxn modelId="{5063A30C-F65E-4D3B-B0F7-24CAEAC5B987}" type="presOf" srcId="{8862643A-79C1-4276-852D-39E8B36622A6}" destId="{59F1CF7A-49D4-4FD2-B947-2161FD987C48}" srcOrd="1" destOrd="0" presId="urn:microsoft.com/office/officeart/2005/8/layout/orgChart1"/>
    <dgm:cxn modelId="{4529C40D-5078-4487-AF58-B76EF9DEEFC3}" type="presOf" srcId="{8862643A-79C1-4276-852D-39E8B36622A6}" destId="{822F6B18-3AEE-4BDE-B4E9-C2929ED7EC99}" srcOrd="0" destOrd="0" presId="urn:microsoft.com/office/officeart/2005/8/layout/orgChart1"/>
    <dgm:cxn modelId="{75400940-B3A3-4DC8-941F-6BFF7EB38890}" type="presOf" srcId="{B7363FAC-3F96-4FBC-9BB7-6F68229FFA6C}" destId="{3B0A63C6-6CA7-4A2B-8EFC-EF985495285F}" srcOrd="0" destOrd="0" presId="urn:microsoft.com/office/officeart/2005/8/layout/orgChart1"/>
    <dgm:cxn modelId="{C86E3E42-60E4-4F29-A257-321EC8D66156}" type="presOf" srcId="{7B6AE90D-FD07-43E5-A384-27C37BD7A688}" destId="{DCCAB9D7-299B-4A72-8050-425D83A9CDDE}" srcOrd="0" destOrd="0" presId="urn:microsoft.com/office/officeart/2005/8/layout/orgChart1"/>
    <dgm:cxn modelId="{5C147245-E261-401E-9538-31E9CE0B3A98}" srcId="{F3A8FA4B-5282-4873-BF1C-F9BF65D58BDC}" destId="{6032DDB9-CDB8-4137-9EC3-D40DA8BCB43C}" srcOrd="0" destOrd="0" parTransId="{B7363FAC-3F96-4FBC-9BB7-6F68229FFA6C}" sibTransId="{F05AA650-9CAC-4B44-B193-5325F4EA9B38}"/>
    <dgm:cxn modelId="{5D6CEE4E-35AE-4CF7-8B9F-DB94B4002AF0}" type="presOf" srcId="{CB197C50-BCF8-4080-B19F-A10DE91C2C50}" destId="{D136F727-90F9-42B9-8933-62DCBB9ED973}" srcOrd="0" destOrd="0" presId="urn:microsoft.com/office/officeart/2005/8/layout/orgChart1"/>
    <dgm:cxn modelId="{E7E66D82-BD44-435B-9308-1223C3521EEA}" srcId="{F3A8FA4B-5282-4873-BF1C-F9BF65D58BDC}" destId="{8862643A-79C1-4276-852D-39E8B36622A6}" srcOrd="1" destOrd="0" parTransId="{7B6AE90D-FD07-43E5-A384-27C37BD7A688}" sibTransId="{425C2884-635B-4104-A280-9CAA54738A1E}"/>
    <dgm:cxn modelId="{845EAA94-82F8-4350-A9D7-32C4CD2A6E52}" type="presOf" srcId="{6032DDB9-CDB8-4137-9EC3-D40DA8BCB43C}" destId="{46B30904-D571-4041-BBFB-AB3936B0A48D}" srcOrd="1" destOrd="0" presId="urn:microsoft.com/office/officeart/2005/8/layout/orgChart1"/>
    <dgm:cxn modelId="{41BEA8A8-CFF4-459C-9EC5-E8C245FBFDE3}" type="presOf" srcId="{F3A8FA4B-5282-4873-BF1C-F9BF65D58BDC}" destId="{4B53DB06-B3C0-4ABB-A418-D339228B4863}" srcOrd="0" destOrd="0" presId="urn:microsoft.com/office/officeart/2005/8/layout/orgChart1"/>
    <dgm:cxn modelId="{D0AA0BDC-1309-423D-BE7D-DEFDAC919CC2}" type="presOf" srcId="{6032DDB9-CDB8-4137-9EC3-D40DA8BCB43C}" destId="{63C5DA39-75C2-4E0C-8E5A-FB427EDB6B1F}" srcOrd="0" destOrd="0" presId="urn:microsoft.com/office/officeart/2005/8/layout/orgChart1"/>
    <dgm:cxn modelId="{F0F93C93-4521-4591-86BD-B3266F5AD49B}" type="presParOf" srcId="{D136F727-90F9-42B9-8933-62DCBB9ED973}" destId="{987703C2-0FB8-44EF-971F-ACD45653C50C}" srcOrd="0" destOrd="0" presId="urn:microsoft.com/office/officeart/2005/8/layout/orgChart1"/>
    <dgm:cxn modelId="{5DC76F0F-EF94-4663-A042-0265FEA06E83}" type="presParOf" srcId="{987703C2-0FB8-44EF-971F-ACD45653C50C}" destId="{2949B7D0-686A-42B3-B5D0-CA2BFBD3FA2F}" srcOrd="0" destOrd="0" presId="urn:microsoft.com/office/officeart/2005/8/layout/orgChart1"/>
    <dgm:cxn modelId="{CD414E3F-F9AC-4327-AD4A-1512CB8DB6F1}" type="presParOf" srcId="{2949B7D0-686A-42B3-B5D0-CA2BFBD3FA2F}" destId="{4B53DB06-B3C0-4ABB-A418-D339228B4863}" srcOrd="0" destOrd="0" presId="urn:microsoft.com/office/officeart/2005/8/layout/orgChart1"/>
    <dgm:cxn modelId="{29C88A31-41C7-495E-A1F9-37717B8B438F}" type="presParOf" srcId="{2949B7D0-686A-42B3-B5D0-CA2BFBD3FA2F}" destId="{F923B9B4-935E-4CC7-92D9-B57F18E14590}" srcOrd="1" destOrd="0" presId="urn:microsoft.com/office/officeart/2005/8/layout/orgChart1"/>
    <dgm:cxn modelId="{CBC589C1-6F8F-4DF1-BE2E-8E37F602C0FF}" type="presParOf" srcId="{987703C2-0FB8-44EF-971F-ACD45653C50C}" destId="{224AA500-92E6-48A2-8E7D-4083D761DABB}" srcOrd="1" destOrd="0" presId="urn:microsoft.com/office/officeart/2005/8/layout/orgChart1"/>
    <dgm:cxn modelId="{4B4F3B23-A0B8-4419-945A-9D85CC584861}" type="presParOf" srcId="{224AA500-92E6-48A2-8E7D-4083D761DABB}" destId="{3B0A63C6-6CA7-4A2B-8EFC-EF985495285F}" srcOrd="0" destOrd="0" presId="urn:microsoft.com/office/officeart/2005/8/layout/orgChart1"/>
    <dgm:cxn modelId="{8FAB4C43-FD14-4853-989E-699855F8DFE8}" type="presParOf" srcId="{224AA500-92E6-48A2-8E7D-4083D761DABB}" destId="{0623E177-1527-4763-BBA0-440CF20FCA04}" srcOrd="1" destOrd="0" presId="urn:microsoft.com/office/officeart/2005/8/layout/orgChart1"/>
    <dgm:cxn modelId="{8123A50F-6DC5-4E5B-B880-6CD4F4C20AA0}" type="presParOf" srcId="{0623E177-1527-4763-BBA0-440CF20FCA04}" destId="{540230FB-EA05-4836-A132-DE28226572C2}" srcOrd="0" destOrd="0" presId="urn:microsoft.com/office/officeart/2005/8/layout/orgChart1"/>
    <dgm:cxn modelId="{45456AF9-1D74-464D-94A2-61A0D627EDF6}" type="presParOf" srcId="{540230FB-EA05-4836-A132-DE28226572C2}" destId="{63C5DA39-75C2-4E0C-8E5A-FB427EDB6B1F}" srcOrd="0" destOrd="0" presId="urn:microsoft.com/office/officeart/2005/8/layout/orgChart1"/>
    <dgm:cxn modelId="{A6BA2F5E-2F10-4B98-878A-86B0CF2291D4}" type="presParOf" srcId="{540230FB-EA05-4836-A132-DE28226572C2}" destId="{46B30904-D571-4041-BBFB-AB3936B0A48D}" srcOrd="1" destOrd="0" presId="urn:microsoft.com/office/officeart/2005/8/layout/orgChart1"/>
    <dgm:cxn modelId="{FCC5BE5F-A280-48DA-94F1-E67577829277}" type="presParOf" srcId="{0623E177-1527-4763-BBA0-440CF20FCA04}" destId="{1C7EB7FC-FDC7-4ECA-9318-ACFE868AFDA6}" srcOrd="1" destOrd="0" presId="urn:microsoft.com/office/officeart/2005/8/layout/orgChart1"/>
    <dgm:cxn modelId="{D0521882-0D56-48DE-B748-4CFDD2FB6653}" type="presParOf" srcId="{0623E177-1527-4763-BBA0-440CF20FCA04}" destId="{E452A0CD-5BC9-4B91-8956-62E62080AE3D}" srcOrd="2" destOrd="0" presId="urn:microsoft.com/office/officeart/2005/8/layout/orgChart1"/>
    <dgm:cxn modelId="{7FE1A7FD-1D35-4D70-A908-89F318880BF4}" type="presParOf" srcId="{224AA500-92E6-48A2-8E7D-4083D761DABB}" destId="{DCCAB9D7-299B-4A72-8050-425D83A9CDDE}" srcOrd="2" destOrd="0" presId="urn:microsoft.com/office/officeart/2005/8/layout/orgChart1"/>
    <dgm:cxn modelId="{FE878DCA-AFF3-4F37-8F4D-95C59C813956}" type="presParOf" srcId="{224AA500-92E6-48A2-8E7D-4083D761DABB}" destId="{4A592C3F-2791-426B-8853-47A7AF60075C}" srcOrd="3" destOrd="0" presId="urn:microsoft.com/office/officeart/2005/8/layout/orgChart1"/>
    <dgm:cxn modelId="{D8DF85E2-0025-4AD5-8F54-99B9F49E2F8D}" type="presParOf" srcId="{4A592C3F-2791-426B-8853-47A7AF60075C}" destId="{EB411A5B-39C9-46A2-B7A4-5CBC9DE0F8F0}" srcOrd="0" destOrd="0" presId="urn:microsoft.com/office/officeart/2005/8/layout/orgChart1"/>
    <dgm:cxn modelId="{AFCC807B-E424-43B4-AF88-BA2522D08FA9}" type="presParOf" srcId="{EB411A5B-39C9-46A2-B7A4-5CBC9DE0F8F0}" destId="{822F6B18-3AEE-4BDE-B4E9-C2929ED7EC99}" srcOrd="0" destOrd="0" presId="urn:microsoft.com/office/officeart/2005/8/layout/orgChart1"/>
    <dgm:cxn modelId="{3EBD6A9D-D20A-4ACD-9B25-FF0DE6D8ECA6}" type="presParOf" srcId="{EB411A5B-39C9-46A2-B7A4-5CBC9DE0F8F0}" destId="{59F1CF7A-49D4-4FD2-B947-2161FD987C48}" srcOrd="1" destOrd="0" presId="urn:microsoft.com/office/officeart/2005/8/layout/orgChart1"/>
    <dgm:cxn modelId="{7982F4DE-77E8-4762-94F1-B1511D3A65FD}" type="presParOf" srcId="{4A592C3F-2791-426B-8853-47A7AF60075C}" destId="{F3EB52E9-0E1E-4920-A194-7F0021947F5E}" srcOrd="1" destOrd="0" presId="urn:microsoft.com/office/officeart/2005/8/layout/orgChart1"/>
    <dgm:cxn modelId="{A1D93075-E1AA-41BC-ABAE-64BE956F7D9A}" type="presParOf" srcId="{4A592C3F-2791-426B-8853-47A7AF60075C}" destId="{EA024628-5361-4A4D-A58C-15D757AB968F}" srcOrd="2" destOrd="0" presId="urn:microsoft.com/office/officeart/2005/8/layout/orgChart1"/>
    <dgm:cxn modelId="{641078FB-46A4-4AF3-B565-121E4595703D}" type="presParOf" srcId="{987703C2-0FB8-44EF-971F-ACD45653C50C}" destId="{363EE2C3-DAD7-4DE8-9A17-DA4221F6E2EE}"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535CD9-0718-4AD7-8D1A-88DC10A19F3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D8643923-BAA5-40DF-B7BF-B03518F3CEE1}">
      <dgm:prSet phldrT="[Text]"/>
      <dgm:spPr>
        <a:ln w="19050">
          <a:solidFill>
            <a:schemeClr val="accent2"/>
          </a:solidFill>
        </a:ln>
      </dgm:spPr>
      <dgm:t>
        <a:bodyPr/>
        <a:lstStyle/>
        <a:p>
          <a:r>
            <a:rPr lang="en-US" dirty="0"/>
            <a:t>Complete </a:t>
          </a:r>
          <a:r>
            <a:rPr lang="en-US" b="1" u="sng" dirty="0"/>
            <a:t>ALL</a:t>
          </a:r>
          <a:r>
            <a:rPr lang="en-US" b="0" u="none" dirty="0"/>
            <a:t> fields on the TA.</a:t>
          </a:r>
          <a:endParaRPr lang="en-US" dirty="0"/>
        </a:p>
      </dgm:t>
    </dgm:pt>
    <dgm:pt modelId="{4A0335B4-1FA8-44AC-80AC-14013834EE61}" type="parTrans" cxnId="{1961DB72-32C6-496B-8BC8-6451CA490556}">
      <dgm:prSet/>
      <dgm:spPr/>
      <dgm:t>
        <a:bodyPr/>
        <a:lstStyle/>
        <a:p>
          <a:endParaRPr lang="en-US"/>
        </a:p>
      </dgm:t>
    </dgm:pt>
    <dgm:pt modelId="{D39BBFF8-6899-4A71-99A1-BEF59AA5C804}" type="sibTrans" cxnId="{1961DB72-32C6-496B-8BC8-6451CA490556}">
      <dgm:prSet/>
      <dgm:spPr/>
      <dgm:t>
        <a:bodyPr/>
        <a:lstStyle/>
        <a:p>
          <a:endParaRPr lang="en-US"/>
        </a:p>
      </dgm:t>
    </dgm:pt>
    <dgm:pt modelId="{8244B401-FB80-479D-82D9-B03501DB48B7}">
      <dgm:prSet phldrT="[Text]"/>
      <dgm:spPr>
        <a:ln w="19050">
          <a:solidFill>
            <a:schemeClr val="accent2"/>
          </a:solidFill>
        </a:ln>
      </dgm:spPr>
      <dgm:t>
        <a:bodyPr/>
        <a:lstStyle/>
        <a:p>
          <a:r>
            <a:rPr lang="en-US" dirty="0"/>
            <a:t>List </a:t>
          </a:r>
          <a:r>
            <a:rPr lang="en-US" b="1" u="sng" dirty="0"/>
            <a:t>ALL</a:t>
          </a:r>
          <a:r>
            <a:rPr lang="en-US" b="0" u="none" dirty="0"/>
            <a:t> funding sources on your TA. </a:t>
          </a:r>
        </a:p>
        <a:p>
          <a:r>
            <a:rPr lang="en-US" b="0" u="none" dirty="0"/>
            <a:t>That includes, but is not limited to, Other Funds such as Research, Foundation and FSA.</a:t>
          </a:r>
          <a:endParaRPr lang="en-US" dirty="0"/>
        </a:p>
      </dgm:t>
    </dgm:pt>
    <dgm:pt modelId="{3B62FDD5-4397-44D5-8B9E-A785AE66EFD9}" type="parTrans" cxnId="{9AED0940-78F2-4ED5-B35D-69E509E425BB}">
      <dgm:prSet/>
      <dgm:spPr/>
      <dgm:t>
        <a:bodyPr/>
        <a:lstStyle/>
        <a:p>
          <a:endParaRPr lang="en-US"/>
        </a:p>
      </dgm:t>
    </dgm:pt>
    <dgm:pt modelId="{D7B04F65-FED8-4E90-BA00-384D46797A35}" type="sibTrans" cxnId="{9AED0940-78F2-4ED5-B35D-69E509E425BB}">
      <dgm:prSet/>
      <dgm:spPr/>
      <dgm:t>
        <a:bodyPr/>
        <a:lstStyle/>
        <a:p>
          <a:endParaRPr lang="en-US"/>
        </a:p>
      </dgm:t>
    </dgm:pt>
    <dgm:pt modelId="{259F36FE-5B8F-4E09-93AE-02A76682A921}">
      <dgm:prSet phldrT="[Text]"/>
      <dgm:spPr>
        <a:ln w="19050">
          <a:solidFill>
            <a:schemeClr val="accent2"/>
          </a:solidFill>
        </a:ln>
      </dgm:spPr>
      <dgm:t>
        <a:bodyPr/>
        <a:lstStyle/>
        <a:p>
          <a:r>
            <a:rPr lang="en-US" dirty="0"/>
            <a:t>Use the Per Diem Rate Quick Link on the Travel Page to determine rates for the location you will be staying.  </a:t>
          </a:r>
        </a:p>
        <a:p>
          <a:r>
            <a:rPr lang="en-US" dirty="0"/>
            <a:t>Record these on your TA. </a:t>
          </a:r>
        </a:p>
      </dgm:t>
    </dgm:pt>
    <dgm:pt modelId="{BDAE97A4-81E7-4B61-9CCC-95EFF2A09795}" type="parTrans" cxnId="{9E8D4812-4515-4A22-9F42-D007B5C5D8F5}">
      <dgm:prSet/>
      <dgm:spPr/>
      <dgm:t>
        <a:bodyPr/>
        <a:lstStyle/>
        <a:p>
          <a:endParaRPr lang="en-US"/>
        </a:p>
      </dgm:t>
    </dgm:pt>
    <dgm:pt modelId="{D6EBDDA4-F6CA-48E7-BFCE-D421C1511713}" type="sibTrans" cxnId="{9E8D4812-4515-4A22-9F42-D007B5C5D8F5}">
      <dgm:prSet/>
      <dgm:spPr/>
      <dgm:t>
        <a:bodyPr/>
        <a:lstStyle/>
        <a:p>
          <a:endParaRPr lang="en-US"/>
        </a:p>
      </dgm:t>
    </dgm:pt>
    <dgm:pt modelId="{96500C36-DC6E-4B6E-B120-C47B58F11484}">
      <dgm:prSet phldrT="[Text]"/>
      <dgm:spPr>
        <a:ln w="19050">
          <a:solidFill>
            <a:schemeClr val="accent2"/>
          </a:solidFill>
        </a:ln>
      </dgm:spPr>
      <dgm:t>
        <a:bodyPr/>
        <a:lstStyle/>
        <a:p>
          <a:r>
            <a:rPr lang="en-US" dirty="0"/>
            <a:t>Submit TA to your Supervisor for approval.  You may also need a signature from the funding account’s Authorized Signer (if seeking funds from another department), Dean, or VP.</a:t>
          </a:r>
        </a:p>
      </dgm:t>
    </dgm:pt>
    <dgm:pt modelId="{4FBE4CD9-6D4C-4944-BCCF-770D651A6BC8}" type="parTrans" cxnId="{58DB05E2-118F-4DCE-8BE8-251FA9407A4B}">
      <dgm:prSet/>
      <dgm:spPr/>
      <dgm:t>
        <a:bodyPr/>
        <a:lstStyle/>
        <a:p>
          <a:endParaRPr lang="en-US"/>
        </a:p>
      </dgm:t>
    </dgm:pt>
    <dgm:pt modelId="{BF1DEB54-0B64-4E90-B49B-83E72A018C2E}" type="sibTrans" cxnId="{58DB05E2-118F-4DCE-8BE8-251FA9407A4B}">
      <dgm:prSet/>
      <dgm:spPr/>
      <dgm:t>
        <a:bodyPr/>
        <a:lstStyle/>
        <a:p>
          <a:endParaRPr lang="en-US"/>
        </a:p>
      </dgm:t>
    </dgm:pt>
    <dgm:pt modelId="{311BADB2-B899-425D-93F7-F6E99D9136EE}" type="pres">
      <dgm:prSet presAssocID="{3F535CD9-0718-4AD7-8D1A-88DC10A19F3A}" presName="diagram" presStyleCnt="0">
        <dgm:presLayoutVars>
          <dgm:dir/>
          <dgm:resizeHandles val="exact"/>
        </dgm:presLayoutVars>
      </dgm:prSet>
      <dgm:spPr/>
    </dgm:pt>
    <dgm:pt modelId="{4B061252-4097-4C33-95AC-3EBC0EEFE49C}" type="pres">
      <dgm:prSet presAssocID="{D8643923-BAA5-40DF-B7BF-B03518F3CEE1}" presName="node" presStyleLbl="node1" presStyleIdx="0" presStyleCnt="4">
        <dgm:presLayoutVars>
          <dgm:bulletEnabled val="1"/>
        </dgm:presLayoutVars>
      </dgm:prSet>
      <dgm:spPr/>
    </dgm:pt>
    <dgm:pt modelId="{EB9A2779-8413-4325-A8BC-4DFD64850EC3}" type="pres">
      <dgm:prSet presAssocID="{D39BBFF8-6899-4A71-99A1-BEF59AA5C804}" presName="sibTrans" presStyleCnt="0"/>
      <dgm:spPr/>
    </dgm:pt>
    <dgm:pt modelId="{64D74CAA-09EE-46E1-8707-A920D6751A3E}" type="pres">
      <dgm:prSet presAssocID="{8244B401-FB80-479D-82D9-B03501DB48B7}" presName="node" presStyleLbl="node1" presStyleIdx="1" presStyleCnt="4">
        <dgm:presLayoutVars>
          <dgm:bulletEnabled val="1"/>
        </dgm:presLayoutVars>
      </dgm:prSet>
      <dgm:spPr/>
    </dgm:pt>
    <dgm:pt modelId="{A582B5C6-64DA-493B-9DC4-89D1FB762BEA}" type="pres">
      <dgm:prSet presAssocID="{D7B04F65-FED8-4E90-BA00-384D46797A35}" presName="sibTrans" presStyleCnt="0"/>
      <dgm:spPr/>
    </dgm:pt>
    <dgm:pt modelId="{B83ED98B-5CC2-4EC4-8786-4206408B3BE6}" type="pres">
      <dgm:prSet presAssocID="{259F36FE-5B8F-4E09-93AE-02A76682A921}" presName="node" presStyleLbl="node1" presStyleIdx="2" presStyleCnt="4">
        <dgm:presLayoutVars>
          <dgm:bulletEnabled val="1"/>
        </dgm:presLayoutVars>
      </dgm:prSet>
      <dgm:spPr/>
    </dgm:pt>
    <dgm:pt modelId="{A696390B-466F-4C0D-9B14-1F97D3CEAD01}" type="pres">
      <dgm:prSet presAssocID="{D6EBDDA4-F6CA-48E7-BFCE-D421C1511713}" presName="sibTrans" presStyleCnt="0"/>
      <dgm:spPr/>
    </dgm:pt>
    <dgm:pt modelId="{73DCE52B-E8DC-4180-8DE4-23DC1BDA7028}" type="pres">
      <dgm:prSet presAssocID="{96500C36-DC6E-4B6E-B120-C47B58F11484}" presName="node" presStyleLbl="node1" presStyleIdx="3" presStyleCnt="4">
        <dgm:presLayoutVars>
          <dgm:bulletEnabled val="1"/>
        </dgm:presLayoutVars>
      </dgm:prSet>
      <dgm:spPr/>
    </dgm:pt>
  </dgm:ptLst>
  <dgm:cxnLst>
    <dgm:cxn modelId="{9E8D4812-4515-4A22-9F42-D007B5C5D8F5}" srcId="{3F535CD9-0718-4AD7-8D1A-88DC10A19F3A}" destId="{259F36FE-5B8F-4E09-93AE-02A76682A921}" srcOrd="2" destOrd="0" parTransId="{BDAE97A4-81E7-4B61-9CCC-95EFF2A09795}" sibTransId="{D6EBDDA4-F6CA-48E7-BFCE-D421C1511713}"/>
    <dgm:cxn modelId="{F8B2FD31-850C-4BB5-9B0D-2F5136DCA3B4}" type="presOf" srcId="{96500C36-DC6E-4B6E-B120-C47B58F11484}" destId="{73DCE52B-E8DC-4180-8DE4-23DC1BDA7028}" srcOrd="0" destOrd="0" presId="urn:microsoft.com/office/officeart/2005/8/layout/default"/>
    <dgm:cxn modelId="{3B917A38-EB95-4FCB-8589-ED82C7C05E44}" type="presOf" srcId="{D8643923-BAA5-40DF-B7BF-B03518F3CEE1}" destId="{4B061252-4097-4C33-95AC-3EBC0EEFE49C}" srcOrd="0" destOrd="0" presId="urn:microsoft.com/office/officeart/2005/8/layout/default"/>
    <dgm:cxn modelId="{9AED0940-78F2-4ED5-B35D-69E509E425BB}" srcId="{3F535CD9-0718-4AD7-8D1A-88DC10A19F3A}" destId="{8244B401-FB80-479D-82D9-B03501DB48B7}" srcOrd="1" destOrd="0" parTransId="{3B62FDD5-4397-44D5-8B9E-A785AE66EFD9}" sibTransId="{D7B04F65-FED8-4E90-BA00-384D46797A35}"/>
    <dgm:cxn modelId="{1961DB72-32C6-496B-8BC8-6451CA490556}" srcId="{3F535CD9-0718-4AD7-8D1A-88DC10A19F3A}" destId="{D8643923-BAA5-40DF-B7BF-B03518F3CEE1}" srcOrd="0" destOrd="0" parTransId="{4A0335B4-1FA8-44AC-80AC-14013834EE61}" sibTransId="{D39BBFF8-6899-4A71-99A1-BEF59AA5C804}"/>
    <dgm:cxn modelId="{BEDF6FBF-2DBA-47CE-952A-E70635D8E8F6}" type="presOf" srcId="{259F36FE-5B8F-4E09-93AE-02A76682A921}" destId="{B83ED98B-5CC2-4EC4-8786-4206408B3BE6}" srcOrd="0" destOrd="0" presId="urn:microsoft.com/office/officeart/2005/8/layout/default"/>
    <dgm:cxn modelId="{EE264FCA-C140-48C6-8D98-552A65883B20}" type="presOf" srcId="{8244B401-FB80-479D-82D9-B03501DB48B7}" destId="{64D74CAA-09EE-46E1-8707-A920D6751A3E}" srcOrd="0" destOrd="0" presId="urn:microsoft.com/office/officeart/2005/8/layout/default"/>
    <dgm:cxn modelId="{58DB05E2-118F-4DCE-8BE8-251FA9407A4B}" srcId="{3F535CD9-0718-4AD7-8D1A-88DC10A19F3A}" destId="{96500C36-DC6E-4B6E-B120-C47B58F11484}" srcOrd="3" destOrd="0" parTransId="{4FBE4CD9-6D4C-4944-BCCF-770D651A6BC8}" sibTransId="{BF1DEB54-0B64-4E90-B49B-83E72A018C2E}"/>
    <dgm:cxn modelId="{44134CFE-E608-4390-A533-367E39A86BCA}" type="presOf" srcId="{3F535CD9-0718-4AD7-8D1A-88DC10A19F3A}" destId="{311BADB2-B899-425D-93F7-F6E99D9136EE}" srcOrd="0" destOrd="0" presId="urn:microsoft.com/office/officeart/2005/8/layout/default"/>
    <dgm:cxn modelId="{FE54C5D5-8D8C-4131-BAFD-3988375A7AC2}" type="presParOf" srcId="{311BADB2-B899-425D-93F7-F6E99D9136EE}" destId="{4B061252-4097-4C33-95AC-3EBC0EEFE49C}" srcOrd="0" destOrd="0" presId="urn:microsoft.com/office/officeart/2005/8/layout/default"/>
    <dgm:cxn modelId="{1D9AF3C4-4C57-4E70-B73D-75153E7902B1}" type="presParOf" srcId="{311BADB2-B899-425D-93F7-F6E99D9136EE}" destId="{EB9A2779-8413-4325-A8BC-4DFD64850EC3}" srcOrd="1" destOrd="0" presId="urn:microsoft.com/office/officeart/2005/8/layout/default"/>
    <dgm:cxn modelId="{4ED52402-0BB0-415E-AF42-0DB900678AA9}" type="presParOf" srcId="{311BADB2-B899-425D-93F7-F6E99D9136EE}" destId="{64D74CAA-09EE-46E1-8707-A920D6751A3E}" srcOrd="2" destOrd="0" presId="urn:microsoft.com/office/officeart/2005/8/layout/default"/>
    <dgm:cxn modelId="{1CB88526-75D9-4D33-81F0-598F9627BD5E}" type="presParOf" srcId="{311BADB2-B899-425D-93F7-F6E99D9136EE}" destId="{A582B5C6-64DA-493B-9DC4-89D1FB762BEA}" srcOrd="3" destOrd="0" presId="urn:microsoft.com/office/officeart/2005/8/layout/default"/>
    <dgm:cxn modelId="{0FC75A3B-BEE7-4593-9536-9047F883AD8E}" type="presParOf" srcId="{311BADB2-B899-425D-93F7-F6E99D9136EE}" destId="{B83ED98B-5CC2-4EC4-8786-4206408B3BE6}" srcOrd="4" destOrd="0" presId="urn:microsoft.com/office/officeart/2005/8/layout/default"/>
    <dgm:cxn modelId="{85F4DC2E-2638-449F-B09A-F2B83AE34224}" type="presParOf" srcId="{311BADB2-B899-425D-93F7-F6E99D9136EE}" destId="{A696390B-466F-4C0D-9B14-1F97D3CEAD01}" srcOrd="5" destOrd="0" presId="urn:microsoft.com/office/officeart/2005/8/layout/default"/>
    <dgm:cxn modelId="{FB02E44C-D25B-4D33-8693-CF264554D0A6}" type="presParOf" srcId="{311BADB2-B899-425D-93F7-F6E99D9136EE}" destId="{73DCE52B-E8DC-4180-8DE4-23DC1BDA7028}"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838CF4-A866-4973-80C0-D78E6CB47755}" type="doc">
      <dgm:prSet loTypeId="urn:microsoft.com/office/officeart/2005/8/layout/hProcess10" loCatId="process" qsTypeId="urn:microsoft.com/office/officeart/2005/8/quickstyle/simple1" qsCatId="simple" csTypeId="urn:microsoft.com/office/officeart/2005/8/colors/accent1_2" csCatId="accent1" phldr="1"/>
      <dgm:spPr/>
    </dgm:pt>
    <dgm:pt modelId="{F5F9D3C3-3EE7-4FD3-9F7C-09EAEA3C2691}">
      <dgm:prSet phldrT="[Text]"/>
      <dgm:spPr/>
      <dgm:t>
        <a:bodyPr/>
        <a:lstStyle/>
        <a:p>
          <a:r>
            <a:rPr lang="en-US" dirty="0"/>
            <a:t>Travel and NET Cards</a:t>
          </a:r>
        </a:p>
      </dgm:t>
      <dgm:extLst>
        <a:ext uri="{E40237B7-FDA0-4F09-8148-C483321AD2D9}">
          <dgm14:cNvPr xmlns:dgm14="http://schemas.microsoft.com/office/drawing/2010/diagram" id="0" name="" descr="Travel and Net cards"/>
        </a:ext>
      </dgm:extLst>
    </dgm:pt>
    <dgm:pt modelId="{52B3EF6E-70FD-4B8B-B920-2C3FA1002A18}" type="parTrans" cxnId="{5F45E3B8-3335-4521-A422-13E51EB611D7}">
      <dgm:prSet/>
      <dgm:spPr/>
      <dgm:t>
        <a:bodyPr/>
        <a:lstStyle/>
        <a:p>
          <a:endParaRPr lang="en-US"/>
        </a:p>
      </dgm:t>
    </dgm:pt>
    <dgm:pt modelId="{1E429C30-D627-455E-80AF-16F25A828F2D}" type="sibTrans" cxnId="{5F45E3B8-3335-4521-A422-13E51EB611D7}">
      <dgm:prSet/>
      <dgm:spPr/>
      <dgm:t>
        <a:bodyPr/>
        <a:lstStyle/>
        <a:p>
          <a:endParaRPr lang="en-US"/>
        </a:p>
      </dgm:t>
    </dgm:pt>
    <dgm:pt modelId="{BACDB425-BE35-4221-A84D-EBBA361B86B3}" type="pres">
      <dgm:prSet presAssocID="{70838CF4-A866-4973-80C0-D78E6CB47755}" presName="Name0" presStyleCnt="0">
        <dgm:presLayoutVars>
          <dgm:dir/>
          <dgm:resizeHandles val="exact"/>
        </dgm:presLayoutVars>
      </dgm:prSet>
      <dgm:spPr/>
    </dgm:pt>
    <dgm:pt modelId="{332D0BF1-A1AB-424D-99CC-F924A2A132D3}" type="pres">
      <dgm:prSet presAssocID="{F5F9D3C3-3EE7-4FD3-9F7C-09EAEA3C2691}" presName="composite" presStyleCnt="0"/>
      <dgm:spPr/>
    </dgm:pt>
    <dgm:pt modelId="{186B5220-57DC-4299-8A33-AF77F952FAA1}" type="pres">
      <dgm:prSet presAssocID="{F5F9D3C3-3EE7-4FD3-9F7C-09EAEA3C2691}" presName="imagSh" presStyleLbl="bgImgPlace1" presStyleIdx="0" presStyleCnt="1"/>
      <dgm:spPr>
        <a:blipFill>
          <a:blip xmlns:r="http://schemas.openxmlformats.org/officeDocument/2006/relationships" r:embed="rId1"/>
          <a:srcRect/>
          <a:stretch>
            <a:fillRect t="-19000" b="-19000"/>
          </a:stretch>
        </a:blipFill>
      </dgm:spPr>
    </dgm:pt>
    <dgm:pt modelId="{0ECC4D99-FE50-4291-A530-0D74660A0FE9}" type="pres">
      <dgm:prSet presAssocID="{F5F9D3C3-3EE7-4FD3-9F7C-09EAEA3C2691}" presName="txNode" presStyleLbl="node1" presStyleIdx="0" presStyleCnt="1">
        <dgm:presLayoutVars>
          <dgm:bulletEnabled val="1"/>
        </dgm:presLayoutVars>
      </dgm:prSet>
      <dgm:spPr/>
    </dgm:pt>
  </dgm:ptLst>
  <dgm:cxnLst>
    <dgm:cxn modelId="{ACC9815E-8866-4B42-9C93-3CED7E274E1D}" type="presOf" srcId="{70838CF4-A866-4973-80C0-D78E6CB47755}" destId="{BACDB425-BE35-4221-A84D-EBBA361B86B3}" srcOrd="0" destOrd="0" presId="urn:microsoft.com/office/officeart/2005/8/layout/hProcess10"/>
    <dgm:cxn modelId="{A97A7E4B-6D42-4E08-A368-4E33CBF09249}" type="presOf" srcId="{F5F9D3C3-3EE7-4FD3-9F7C-09EAEA3C2691}" destId="{0ECC4D99-FE50-4291-A530-0D74660A0FE9}" srcOrd="0" destOrd="0" presId="urn:microsoft.com/office/officeart/2005/8/layout/hProcess10"/>
    <dgm:cxn modelId="{5F45E3B8-3335-4521-A422-13E51EB611D7}" srcId="{70838CF4-A866-4973-80C0-D78E6CB47755}" destId="{F5F9D3C3-3EE7-4FD3-9F7C-09EAEA3C2691}" srcOrd="0" destOrd="0" parTransId="{52B3EF6E-70FD-4B8B-B920-2C3FA1002A18}" sibTransId="{1E429C30-D627-455E-80AF-16F25A828F2D}"/>
    <dgm:cxn modelId="{E5E6137D-E4F3-4F10-98CF-C5A87CCAC1C5}" type="presParOf" srcId="{BACDB425-BE35-4221-A84D-EBBA361B86B3}" destId="{332D0BF1-A1AB-424D-99CC-F924A2A132D3}" srcOrd="0" destOrd="0" presId="urn:microsoft.com/office/officeart/2005/8/layout/hProcess10"/>
    <dgm:cxn modelId="{83EB2AD3-04DC-48D2-88A0-2AB0B79F7B31}" type="presParOf" srcId="{332D0BF1-A1AB-424D-99CC-F924A2A132D3}" destId="{186B5220-57DC-4299-8A33-AF77F952FAA1}" srcOrd="0" destOrd="0" presId="urn:microsoft.com/office/officeart/2005/8/layout/hProcess10"/>
    <dgm:cxn modelId="{24DF7B08-BED7-4EF7-81E8-26B1E78227C9}" type="presParOf" srcId="{332D0BF1-A1AB-424D-99CC-F924A2A132D3}" destId="{0ECC4D99-FE50-4291-A530-0D74660A0FE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279911-6808-4D88-82A6-A9E26E04BDE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6EC13B3C-75E6-4C11-96A5-44398D1DEEB4}">
      <dgm:prSet phldrT="[Text]" phldr="1"/>
      <dgm:spPr/>
      <dgm:t>
        <a:bodyPr/>
        <a:lstStyle/>
        <a:p>
          <a:endParaRPr lang="en-US" dirty="0"/>
        </a:p>
      </dgm:t>
    </dgm:pt>
    <dgm:pt modelId="{4AD5EF85-82E5-43AC-A4CB-056741CAB850}" type="parTrans" cxnId="{27B8B3AF-AB46-46E7-874F-1413C297D099}">
      <dgm:prSet/>
      <dgm:spPr/>
      <dgm:t>
        <a:bodyPr/>
        <a:lstStyle/>
        <a:p>
          <a:endParaRPr lang="en-US"/>
        </a:p>
      </dgm:t>
    </dgm:pt>
    <dgm:pt modelId="{036D5035-A68B-446F-80F4-D40F0CFE3EF9}" type="sibTrans" cxnId="{27B8B3AF-AB46-46E7-874F-1413C297D09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0A6A3BB9-EF0C-40CC-ACB7-B56DB540A33F}" type="pres">
      <dgm:prSet presAssocID="{60279911-6808-4D88-82A6-A9E26E04BDED}" presName="Name0" presStyleCnt="0">
        <dgm:presLayoutVars>
          <dgm:chMax val="7"/>
          <dgm:chPref val="7"/>
          <dgm:dir/>
        </dgm:presLayoutVars>
      </dgm:prSet>
      <dgm:spPr/>
    </dgm:pt>
    <dgm:pt modelId="{000B40C9-91E2-4E3B-8733-582584034665}" type="pres">
      <dgm:prSet presAssocID="{60279911-6808-4D88-82A6-A9E26E04BDED}" presName="Name1" presStyleCnt="0"/>
      <dgm:spPr/>
    </dgm:pt>
    <dgm:pt modelId="{47B32EF0-5A49-4B30-9751-4DEE63F0D021}" type="pres">
      <dgm:prSet presAssocID="{036D5035-A68B-446F-80F4-D40F0CFE3EF9}" presName="picture_1" presStyleCnt="0"/>
      <dgm:spPr/>
    </dgm:pt>
    <dgm:pt modelId="{938FAC7F-E508-42D3-80F9-9A7645E123CE}" type="pres">
      <dgm:prSet presAssocID="{036D5035-A68B-446F-80F4-D40F0CFE3EF9}" presName="pictureRepeatNode" presStyleLbl="alignImgPlace1" presStyleIdx="0" presStyleCnt="1" custLinFactNeighborX="45321"/>
      <dgm:spPr/>
    </dgm:pt>
    <dgm:pt modelId="{41D1F28C-A0CE-47F3-827B-0F5F68E3C0B2}" type="pres">
      <dgm:prSet presAssocID="{6EC13B3C-75E6-4C11-96A5-44398D1DEEB4}" presName="text_1" presStyleLbl="node1" presStyleIdx="0" presStyleCnt="0" custLinFactNeighborX="-84744" custLinFactNeighborY="55752">
        <dgm:presLayoutVars>
          <dgm:bulletEnabled val="1"/>
        </dgm:presLayoutVars>
      </dgm:prSet>
      <dgm:spPr/>
    </dgm:pt>
  </dgm:ptLst>
  <dgm:cxnLst>
    <dgm:cxn modelId="{41D74E80-A7E9-41E4-86E4-8C334646DBD4}" type="presOf" srcId="{6EC13B3C-75E6-4C11-96A5-44398D1DEEB4}" destId="{41D1F28C-A0CE-47F3-827B-0F5F68E3C0B2}" srcOrd="0" destOrd="0" presId="urn:microsoft.com/office/officeart/2008/layout/CircularPictureCallout"/>
    <dgm:cxn modelId="{27B8B3AF-AB46-46E7-874F-1413C297D099}" srcId="{60279911-6808-4D88-82A6-A9E26E04BDED}" destId="{6EC13B3C-75E6-4C11-96A5-44398D1DEEB4}" srcOrd="0" destOrd="0" parTransId="{4AD5EF85-82E5-43AC-A4CB-056741CAB850}" sibTransId="{036D5035-A68B-446F-80F4-D40F0CFE3EF9}"/>
    <dgm:cxn modelId="{894427DF-BF4A-400E-A7F1-11DB6E47AE10}" type="presOf" srcId="{036D5035-A68B-446F-80F4-D40F0CFE3EF9}" destId="{938FAC7F-E508-42D3-80F9-9A7645E123CE}" srcOrd="0" destOrd="0" presId="urn:microsoft.com/office/officeart/2008/layout/CircularPictureCallout"/>
    <dgm:cxn modelId="{EF75EBF8-AE94-4F27-BB98-A1102DC1D342}" type="presOf" srcId="{60279911-6808-4D88-82A6-A9E26E04BDED}" destId="{0A6A3BB9-EF0C-40CC-ACB7-B56DB540A33F}" srcOrd="0" destOrd="0" presId="urn:microsoft.com/office/officeart/2008/layout/CircularPictureCallout"/>
    <dgm:cxn modelId="{1031C368-F870-4791-B33C-D42AB334D8E9}" type="presParOf" srcId="{0A6A3BB9-EF0C-40CC-ACB7-B56DB540A33F}" destId="{000B40C9-91E2-4E3B-8733-582584034665}" srcOrd="0" destOrd="0" presId="urn:microsoft.com/office/officeart/2008/layout/CircularPictureCallout"/>
    <dgm:cxn modelId="{372CC67B-5925-4194-A7A4-62B676E50692}" type="presParOf" srcId="{000B40C9-91E2-4E3B-8733-582584034665}" destId="{47B32EF0-5A49-4B30-9751-4DEE63F0D021}" srcOrd="0" destOrd="0" presId="urn:microsoft.com/office/officeart/2008/layout/CircularPictureCallout"/>
    <dgm:cxn modelId="{17235882-4D01-42F7-BD8A-AF1BF65CF948}" type="presParOf" srcId="{47B32EF0-5A49-4B30-9751-4DEE63F0D021}" destId="{938FAC7F-E508-42D3-80F9-9A7645E123CE}" srcOrd="0" destOrd="0" presId="urn:microsoft.com/office/officeart/2008/layout/CircularPictureCallout"/>
    <dgm:cxn modelId="{F4D9F57F-BABC-4AC1-BE21-5415D43B5892}" type="presParOf" srcId="{000B40C9-91E2-4E3B-8733-582584034665}" destId="{41D1F28C-A0CE-47F3-827B-0F5F68E3C0B2}"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279911-6808-4D88-82A6-A9E26E04BDE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6EC13B3C-75E6-4C11-96A5-44398D1DEEB4}">
      <dgm:prSet phldrT="[Text]" phldr="1"/>
      <dgm:spPr/>
      <dgm:t>
        <a:bodyPr/>
        <a:lstStyle/>
        <a:p>
          <a:endParaRPr lang="en-US" dirty="0"/>
        </a:p>
      </dgm:t>
    </dgm:pt>
    <dgm:pt modelId="{4AD5EF85-82E5-43AC-A4CB-056741CAB850}" type="parTrans" cxnId="{27B8B3AF-AB46-46E7-874F-1413C297D099}">
      <dgm:prSet/>
      <dgm:spPr/>
      <dgm:t>
        <a:bodyPr/>
        <a:lstStyle/>
        <a:p>
          <a:endParaRPr lang="en-US"/>
        </a:p>
      </dgm:t>
    </dgm:pt>
    <dgm:pt modelId="{036D5035-A68B-446F-80F4-D40F0CFE3EF9}" type="sibTrans" cxnId="{27B8B3AF-AB46-46E7-874F-1413C297D099}">
      <dgm:prSet/>
      <dgm:spPr>
        <a:blipFill>
          <a:blip xmlns:r="http://schemas.openxmlformats.org/officeDocument/2006/relationships" r:embed="rId1"/>
          <a:srcRect/>
          <a:stretch>
            <a:fillRect l="-14000" r="-14000"/>
          </a:stretch>
        </a:blipFill>
      </dgm:spPr>
      <dgm:t>
        <a:bodyPr/>
        <a:lstStyle/>
        <a:p>
          <a:endParaRPr lang="en-US"/>
        </a:p>
      </dgm:t>
    </dgm:pt>
    <dgm:pt modelId="{0A6A3BB9-EF0C-40CC-ACB7-B56DB540A33F}" type="pres">
      <dgm:prSet presAssocID="{60279911-6808-4D88-82A6-A9E26E04BDED}" presName="Name0" presStyleCnt="0">
        <dgm:presLayoutVars>
          <dgm:chMax val="7"/>
          <dgm:chPref val="7"/>
          <dgm:dir/>
        </dgm:presLayoutVars>
      </dgm:prSet>
      <dgm:spPr/>
    </dgm:pt>
    <dgm:pt modelId="{000B40C9-91E2-4E3B-8733-582584034665}" type="pres">
      <dgm:prSet presAssocID="{60279911-6808-4D88-82A6-A9E26E04BDED}" presName="Name1" presStyleCnt="0"/>
      <dgm:spPr/>
    </dgm:pt>
    <dgm:pt modelId="{47B32EF0-5A49-4B30-9751-4DEE63F0D021}" type="pres">
      <dgm:prSet presAssocID="{036D5035-A68B-446F-80F4-D40F0CFE3EF9}" presName="picture_1" presStyleCnt="0"/>
      <dgm:spPr/>
    </dgm:pt>
    <dgm:pt modelId="{938FAC7F-E508-42D3-80F9-9A7645E123CE}" type="pres">
      <dgm:prSet presAssocID="{036D5035-A68B-446F-80F4-D40F0CFE3EF9}" presName="pictureRepeatNode" presStyleLbl="alignImgPlace1" presStyleIdx="0" presStyleCnt="1" custLinFactNeighborX="45321"/>
      <dgm:spPr/>
    </dgm:pt>
    <dgm:pt modelId="{41D1F28C-A0CE-47F3-827B-0F5F68E3C0B2}" type="pres">
      <dgm:prSet presAssocID="{6EC13B3C-75E6-4C11-96A5-44398D1DEEB4}" presName="text_1" presStyleLbl="node1" presStyleIdx="0" presStyleCnt="0" custLinFactNeighborX="-84744" custLinFactNeighborY="55752">
        <dgm:presLayoutVars>
          <dgm:bulletEnabled val="1"/>
        </dgm:presLayoutVars>
      </dgm:prSet>
      <dgm:spPr/>
    </dgm:pt>
  </dgm:ptLst>
  <dgm:cxnLst>
    <dgm:cxn modelId="{41D74E80-A7E9-41E4-86E4-8C334646DBD4}" type="presOf" srcId="{6EC13B3C-75E6-4C11-96A5-44398D1DEEB4}" destId="{41D1F28C-A0CE-47F3-827B-0F5F68E3C0B2}" srcOrd="0" destOrd="0" presId="urn:microsoft.com/office/officeart/2008/layout/CircularPictureCallout"/>
    <dgm:cxn modelId="{27B8B3AF-AB46-46E7-874F-1413C297D099}" srcId="{60279911-6808-4D88-82A6-A9E26E04BDED}" destId="{6EC13B3C-75E6-4C11-96A5-44398D1DEEB4}" srcOrd="0" destOrd="0" parTransId="{4AD5EF85-82E5-43AC-A4CB-056741CAB850}" sibTransId="{036D5035-A68B-446F-80F4-D40F0CFE3EF9}"/>
    <dgm:cxn modelId="{894427DF-BF4A-400E-A7F1-11DB6E47AE10}" type="presOf" srcId="{036D5035-A68B-446F-80F4-D40F0CFE3EF9}" destId="{938FAC7F-E508-42D3-80F9-9A7645E123CE}" srcOrd="0" destOrd="0" presId="urn:microsoft.com/office/officeart/2008/layout/CircularPictureCallout"/>
    <dgm:cxn modelId="{EF75EBF8-AE94-4F27-BB98-A1102DC1D342}" type="presOf" srcId="{60279911-6808-4D88-82A6-A9E26E04BDED}" destId="{0A6A3BB9-EF0C-40CC-ACB7-B56DB540A33F}" srcOrd="0" destOrd="0" presId="urn:microsoft.com/office/officeart/2008/layout/CircularPictureCallout"/>
    <dgm:cxn modelId="{1031C368-F870-4791-B33C-D42AB334D8E9}" type="presParOf" srcId="{0A6A3BB9-EF0C-40CC-ACB7-B56DB540A33F}" destId="{000B40C9-91E2-4E3B-8733-582584034665}" srcOrd="0" destOrd="0" presId="urn:microsoft.com/office/officeart/2008/layout/CircularPictureCallout"/>
    <dgm:cxn modelId="{372CC67B-5925-4194-A7A4-62B676E50692}" type="presParOf" srcId="{000B40C9-91E2-4E3B-8733-582584034665}" destId="{47B32EF0-5A49-4B30-9751-4DEE63F0D021}" srcOrd="0" destOrd="0" presId="urn:microsoft.com/office/officeart/2008/layout/CircularPictureCallout"/>
    <dgm:cxn modelId="{17235882-4D01-42F7-BD8A-AF1BF65CF948}" type="presParOf" srcId="{47B32EF0-5A49-4B30-9751-4DEE63F0D021}" destId="{938FAC7F-E508-42D3-80F9-9A7645E123CE}" srcOrd="0" destOrd="0" presId="urn:microsoft.com/office/officeart/2008/layout/CircularPictureCallout"/>
    <dgm:cxn modelId="{F4D9F57F-BABC-4AC1-BE21-5415D43B5892}" type="presParOf" srcId="{000B40C9-91E2-4E3B-8733-582584034665}" destId="{41D1F28C-A0CE-47F3-827B-0F5F68E3C0B2}"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FAC7F-E508-42D3-80F9-9A7645E123CE}">
      <dsp:nvSpPr>
        <dsp:cNvPr id="0" name=""/>
        <dsp:cNvSpPr/>
      </dsp:nvSpPr>
      <dsp:spPr>
        <a:xfrm>
          <a:off x="5375622" y="355004"/>
          <a:ext cx="5680075" cy="5680075"/>
        </a:xfrm>
        <a:prstGeom prst="ellipse">
          <a:avLst/>
        </a:prstGeom>
        <a:blipFill>
          <a:blip xmlns:r="http://schemas.openxmlformats.org/officeDocument/2006/relationships" r:embed="rId1"/>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1F28C-A0CE-47F3-827B-0F5F68E3C0B2}">
      <dsp:nvSpPr>
        <dsp:cNvPr id="0" name=""/>
        <dsp:cNvSpPr/>
      </dsp:nvSpPr>
      <dsp:spPr>
        <a:xfrm>
          <a:off x="781796" y="4416153"/>
          <a:ext cx="3635248" cy="18744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781796" y="4416153"/>
        <a:ext cx="3635248" cy="1874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AB9D7-299B-4A72-8050-425D83A9CDDE}">
      <dsp:nvSpPr>
        <dsp:cNvPr id="0" name=""/>
        <dsp:cNvSpPr/>
      </dsp:nvSpPr>
      <dsp:spPr>
        <a:xfrm>
          <a:off x="3494196" y="1027580"/>
          <a:ext cx="1533059" cy="1449655"/>
        </a:xfrm>
        <a:custGeom>
          <a:avLst/>
          <a:gdLst/>
          <a:ahLst/>
          <a:cxnLst/>
          <a:rect l="0" t="0" r="0" b="0"/>
          <a:pathLst>
            <a:path>
              <a:moveTo>
                <a:pt x="0" y="0"/>
              </a:moveTo>
              <a:lnTo>
                <a:pt x="0" y="868835"/>
              </a:lnTo>
              <a:lnTo>
                <a:pt x="1533059" y="868835"/>
              </a:lnTo>
              <a:lnTo>
                <a:pt x="1533059" y="144965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0A63C6-6CA7-4A2B-8EFC-EF985495285F}">
      <dsp:nvSpPr>
        <dsp:cNvPr id="0" name=""/>
        <dsp:cNvSpPr/>
      </dsp:nvSpPr>
      <dsp:spPr>
        <a:xfrm>
          <a:off x="1849370" y="1027580"/>
          <a:ext cx="1644825" cy="1454135"/>
        </a:xfrm>
        <a:custGeom>
          <a:avLst/>
          <a:gdLst/>
          <a:ahLst/>
          <a:cxnLst/>
          <a:rect l="0" t="0" r="0" b="0"/>
          <a:pathLst>
            <a:path>
              <a:moveTo>
                <a:pt x="1644825" y="0"/>
              </a:moveTo>
              <a:lnTo>
                <a:pt x="1644825" y="873316"/>
              </a:lnTo>
              <a:lnTo>
                <a:pt x="0" y="873316"/>
              </a:lnTo>
              <a:lnTo>
                <a:pt x="0" y="14541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53DB06-B3C0-4ABB-A418-D339228B4863}">
      <dsp:nvSpPr>
        <dsp:cNvPr id="0" name=""/>
        <dsp:cNvSpPr/>
      </dsp:nvSpPr>
      <dsp:spPr>
        <a:xfrm>
          <a:off x="914693" y="0"/>
          <a:ext cx="5159004" cy="10275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Are you traveling </a:t>
          </a:r>
          <a:r>
            <a:rPr lang="en-US" sz="2000" b="1" kern="1200" dirty="0"/>
            <a:t>more </a:t>
          </a:r>
          <a:r>
            <a:rPr lang="en-US" sz="2000" b="0" kern="1200" dirty="0"/>
            <a:t>than 35 miles from both your official work station </a:t>
          </a:r>
          <a:r>
            <a:rPr lang="en-US" sz="2000" b="0" u="sng" kern="1200" dirty="0"/>
            <a:t>and</a:t>
          </a:r>
          <a:r>
            <a:rPr lang="en-US" sz="2000" b="0" u="none" kern="1200" dirty="0"/>
            <a:t> home?</a:t>
          </a:r>
          <a:endParaRPr lang="en-US" sz="2000" kern="1200" dirty="0"/>
        </a:p>
      </dsp:txBody>
      <dsp:txXfrm>
        <a:off x="914693" y="0"/>
        <a:ext cx="5159004" cy="1027580"/>
      </dsp:txXfrm>
    </dsp:sp>
    <dsp:sp modelId="{63C5DA39-75C2-4E0C-8E5A-FB427EDB6B1F}">
      <dsp:nvSpPr>
        <dsp:cNvPr id="0" name=""/>
        <dsp:cNvSpPr/>
      </dsp:nvSpPr>
      <dsp:spPr>
        <a:xfrm>
          <a:off x="414608" y="2481716"/>
          <a:ext cx="2869524" cy="147453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If “No,” you are most likely </a:t>
          </a:r>
          <a:r>
            <a:rPr lang="en-US" sz="2000" b="1" kern="1200" dirty="0"/>
            <a:t>not</a:t>
          </a:r>
          <a:r>
            <a:rPr lang="en-US" sz="2000" b="0" kern="1200" dirty="0"/>
            <a:t> entitled to reimbursement as this is not considered Travel Status.*</a:t>
          </a:r>
          <a:endParaRPr lang="en-US" sz="2000" kern="1200" dirty="0"/>
        </a:p>
      </dsp:txBody>
      <dsp:txXfrm>
        <a:off x="414608" y="2481716"/>
        <a:ext cx="2869524" cy="1474534"/>
      </dsp:txXfrm>
    </dsp:sp>
    <dsp:sp modelId="{822F6B18-3AEE-4BDE-B4E9-C2929ED7EC99}">
      <dsp:nvSpPr>
        <dsp:cNvPr id="0" name=""/>
        <dsp:cNvSpPr/>
      </dsp:nvSpPr>
      <dsp:spPr>
        <a:xfrm>
          <a:off x="3631573" y="2477235"/>
          <a:ext cx="2791363" cy="1486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If “Yes,” you are eligible for reimbursement as you are considered in Travel Status.</a:t>
          </a:r>
        </a:p>
      </dsp:txBody>
      <dsp:txXfrm>
        <a:off x="3631573" y="2477235"/>
        <a:ext cx="2791363" cy="1486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61252-4097-4C33-95AC-3EBC0EEFE49C}">
      <dsp:nvSpPr>
        <dsp:cNvPr id="0" name=""/>
        <dsp:cNvSpPr/>
      </dsp:nvSpPr>
      <dsp:spPr>
        <a:xfrm>
          <a:off x="641" y="567152"/>
          <a:ext cx="2500659" cy="1500395"/>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Complete </a:t>
          </a:r>
          <a:r>
            <a:rPr lang="en-US" sz="1400" b="1" u="sng" kern="1200" dirty="0"/>
            <a:t>ALL</a:t>
          </a:r>
          <a:r>
            <a:rPr lang="en-US" sz="1400" b="0" u="none" kern="1200" dirty="0"/>
            <a:t> fields on the TA.</a:t>
          </a:r>
          <a:endParaRPr lang="en-US" sz="1400" kern="1200" dirty="0"/>
        </a:p>
      </dsp:txBody>
      <dsp:txXfrm>
        <a:off x="641" y="567152"/>
        <a:ext cx="2500659" cy="1500395"/>
      </dsp:txXfrm>
    </dsp:sp>
    <dsp:sp modelId="{64D74CAA-09EE-46E1-8707-A920D6751A3E}">
      <dsp:nvSpPr>
        <dsp:cNvPr id="0" name=""/>
        <dsp:cNvSpPr/>
      </dsp:nvSpPr>
      <dsp:spPr>
        <a:xfrm>
          <a:off x="2751366" y="567152"/>
          <a:ext cx="2500659" cy="1500395"/>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List </a:t>
          </a:r>
          <a:r>
            <a:rPr lang="en-US" sz="1400" b="1" u="sng" kern="1200" dirty="0"/>
            <a:t>ALL</a:t>
          </a:r>
          <a:r>
            <a:rPr lang="en-US" sz="1400" b="0" u="none" kern="1200" dirty="0"/>
            <a:t> funding sources on your TA. </a:t>
          </a:r>
        </a:p>
        <a:p>
          <a:pPr marL="0" lvl="0" indent="0" algn="ctr" defTabSz="622300">
            <a:lnSpc>
              <a:spcPct val="90000"/>
            </a:lnSpc>
            <a:spcBef>
              <a:spcPct val="0"/>
            </a:spcBef>
            <a:spcAft>
              <a:spcPct val="35000"/>
            </a:spcAft>
            <a:buNone/>
          </a:pPr>
          <a:r>
            <a:rPr lang="en-US" sz="1400" b="0" u="none" kern="1200" dirty="0"/>
            <a:t>That includes, but is not limited to, Other Funds such as Research, Foundation and FSA.</a:t>
          </a:r>
          <a:endParaRPr lang="en-US" sz="1400" kern="1200" dirty="0"/>
        </a:p>
      </dsp:txBody>
      <dsp:txXfrm>
        <a:off x="2751366" y="567152"/>
        <a:ext cx="2500659" cy="1500395"/>
      </dsp:txXfrm>
    </dsp:sp>
    <dsp:sp modelId="{B83ED98B-5CC2-4EC4-8786-4206408B3BE6}">
      <dsp:nvSpPr>
        <dsp:cNvPr id="0" name=""/>
        <dsp:cNvSpPr/>
      </dsp:nvSpPr>
      <dsp:spPr>
        <a:xfrm>
          <a:off x="641" y="2317613"/>
          <a:ext cx="2500659" cy="1500395"/>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Use the Per Diem Rate Quick Link on the Travel Page to determine rates for the location you will be staying.  </a:t>
          </a:r>
        </a:p>
        <a:p>
          <a:pPr marL="0" lvl="0" indent="0" algn="ctr" defTabSz="622300">
            <a:lnSpc>
              <a:spcPct val="90000"/>
            </a:lnSpc>
            <a:spcBef>
              <a:spcPct val="0"/>
            </a:spcBef>
            <a:spcAft>
              <a:spcPct val="35000"/>
            </a:spcAft>
            <a:buNone/>
          </a:pPr>
          <a:r>
            <a:rPr lang="en-US" sz="1400" kern="1200" dirty="0"/>
            <a:t>Record these on your TA. </a:t>
          </a:r>
        </a:p>
      </dsp:txBody>
      <dsp:txXfrm>
        <a:off x="641" y="2317613"/>
        <a:ext cx="2500659" cy="1500395"/>
      </dsp:txXfrm>
    </dsp:sp>
    <dsp:sp modelId="{73DCE52B-E8DC-4180-8DE4-23DC1BDA7028}">
      <dsp:nvSpPr>
        <dsp:cNvPr id="0" name=""/>
        <dsp:cNvSpPr/>
      </dsp:nvSpPr>
      <dsp:spPr>
        <a:xfrm>
          <a:off x="2751366" y="2317613"/>
          <a:ext cx="2500659" cy="1500395"/>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Submit TA to your Supervisor for approval.  You may also need a signature from the funding account’s Authorized Signer (if seeking funds from another department), Dean, or VP.</a:t>
          </a:r>
        </a:p>
      </dsp:txBody>
      <dsp:txXfrm>
        <a:off x="2751366" y="2317613"/>
        <a:ext cx="2500659" cy="1500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B5220-57DC-4299-8A33-AF77F952FAA1}">
      <dsp:nvSpPr>
        <dsp:cNvPr id="0" name=""/>
        <dsp:cNvSpPr/>
      </dsp:nvSpPr>
      <dsp:spPr>
        <a:xfrm>
          <a:off x="2976" y="0"/>
          <a:ext cx="5237440" cy="2539007"/>
        </a:xfrm>
        <a:prstGeom prst="roundRect">
          <a:avLst>
            <a:gd name="adj" fmla="val 10000"/>
          </a:avLst>
        </a:prstGeom>
        <a:blipFill>
          <a:blip xmlns:r="http://schemas.openxmlformats.org/officeDocument/2006/relationships" r:embed="rId1"/>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CC4D99-FE50-4291-A530-0D74660A0FE9}">
      <dsp:nvSpPr>
        <dsp:cNvPr id="0" name=""/>
        <dsp:cNvSpPr/>
      </dsp:nvSpPr>
      <dsp:spPr>
        <a:xfrm>
          <a:off x="855583" y="1523404"/>
          <a:ext cx="5237440" cy="2539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Travel and NET Cards</a:t>
          </a:r>
        </a:p>
      </dsp:txBody>
      <dsp:txXfrm>
        <a:off x="929948" y="1597769"/>
        <a:ext cx="5088710" cy="2390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FAC7F-E508-42D3-80F9-9A7645E123CE}">
      <dsp:nvSpPr>
        <dsp:cNvPr id="0" name=""/>
        <dsp:cNvSpPr/>
      </dsp:nvSpPr>
      <dsp:spPr>
        <a:xfrm>
          <a:off x="5414304" y="355004"/>
          <a:ext cx="5680075" cy="5680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1F28C-A0CE-47F3-827B-0F5F68E3C0B2}">
      <dsp:nvSpPr>
        <dsp:cNvPr id="0" name=""/>
        <dsp:cNvSpPr/>
      </dsp:nvSpPr>
      <dsp:spPr>
        <a:xfrm>
          <a:off x="781796" y="4416153"/>
          <a:ext cx="3635248" cy="18744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781796" y="4416153"/>
        <a:ext cx="3635248" cy="18744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FAC7F-E508-42D3-80F9-9A7645E123CE}">
      <dsp:nvSpPr>
        <dsp:cNvPr id="0" name=""/>
        <dsp:cNvSpPr/>
      </dsp:nvSpPr>
      <dsp:spPr>
        <a:xfrm>
          <a:off x="5414304" y="355004"/>
          <a:ext cx="5680075" cy="5680075"/>
        </a:xfrm>
        <a:prstGeom prst="ellipse">
          <a:avLst/>
        </a:prstGeom>
        <a:blipFill>
          <a:blip xmlns:r="http://schemas.openxmlformats.org/officeDocument/2006/relationships" r:embed="rId1"/>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1F28C-A0CE-47F3-827B-0F5F68E3C0B2}">
      <dsp:nvSpPr>
        <dsp:cNvPr id="0" name=""/>
        <dsp:cNvSpPr/>
      </dsp:nvSpPr>
      <dsp:spPr>
        <a:xfrm>
          <a:off x="781796" y="4416153"/>
          <a:ext cx="3635248" cy="18744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781796" y="4416153"/>
        <a:ext cx="3635248" cy="1874424"/>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2/6/2026</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dirty="0"/>
              <a:t>You can’t just go… We need to know.  Before starting, talk about upcoming changes to travel page, policies, forms, etc.  Also, mention that this is a general overview and, due to time restrictions, will not cover </a:t>
            </a:r>
            <a:r>
              <a:rPr lang="en-US" i="1" dirty="0"/>
              <a:t>everything</a:t>
            </a:r>
            <a:r>
              <a:rPr lang="en-US" i="0" dirty="0"/>
              <a:t>.  It is the employee’s responsibility to know all travel guidelines.  Not knowing a rule </a:t>
            </a:r>
            <a:r>
              <a:rPr lang="en-US" i="0"/>
              <a:t>or regulation does not mean it doesn’t apply to you.</a:t>
            </a:r>
            <a:endParaRPr lang="en-US" dirty="0"/>
          </a:p>
        </p:txBody>
      </p:sp>
    </p:spTree>
    <p:extLst>
      <p:ext uri="{BB962C8B-B14F-4D97-AF65-F5344CB8AC3E}">
        <p14:creationId xmlns:p14="http://schemas.microsoft.com/office/powerpoint/2010/main" val="324966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21</a:t>
            </a:fld>
            <a:endParaRPr lang="en-US" dirty="0"/>
          </a:p>
        </p:txBody>
      </p:sp>
    </p:spTree>
    <p:extLst>
      <p:ext uri="{BB962C8B-B14F-4D97-AF65-F5344CB8AC3E}">
        <p14:creationId xmlns:p14="http://schemas.microsoft.com/office/powerpoint/2010/main" val="146880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trip spans more than one CC statement, multiple Travel Vouchers will need to be turned in.  Please mark TV as either partial or final to let Accounting know if more receipts, etc. for your trip are coming.</a:t>
            </a:r>
          </a:p>
        </p:txBody>
      </p:sp>
      <p:sp>
        <p:nvSpPr>
          <p:cNvPr id="4" name="Slide Number Placeholder 3"/>
          <p:cNvSpPr>
            <a:spLocks noGrp="1"/>
          </p:cNvSpPr>
          <p:nvPr>
            <p:ph type="sldNum" sz="quarter" idx="10"/>
          </p:nvPr>
        </p:nvSpPr>
        <p:spPr/>
        <p:txBody>
          <a:bodyPr/>
          <a:lstStyle/>
          <a:p>
            <a:fld id="{3CFA0038-7055-434C-B6C4-B8C69565C600}" type="slidenum">
              <a:rPr lang="en-US" smtClean="0"/>
              <a:t>22</a:t>
            </a:fld>
            <a:endParaRPr lang="en-US" dirty="0"/>
          </a:p>
        </p:txBody>
      </p:sp>
    </p:spTree>
    <p:extLst>
      <p:ext uri="{BB962C8B-B14F-4D97-AF65-F5344CB8AC3E}">
        <p14:creationId xmlns:p14="http://schemas.microsoft.com/office/powerpoint/2010/main" val="8412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621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mention the Lesser of Mileage rule which applies to proximity travel from OSC.</a:t>
            </a:r>
          </a:p>
        </p:txBody>
      </p:sp>
      <p:sp>
        <p:nvSpPr>
          <p:cNvPr id="4" name="Slide Number Placeholder 3"/>
          <p:cNvSpPr>
            <a:spLocks noGrp="1"/>
          </p:cNvSpPr>
          <p:nvPr>
            <p:ph type="sldNum" sz="quarter" idx="10"/>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377652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mention that TAs are required for ALL trips.  Even if you are traveling from campus to the Incubator, you are supposed to turn in a TA.  Short distance TAs are for insurance purposes only and don’t need to be turned in to Accounting, but kept on file within your department.  You also want to include your Over Per Diem Lodging Justification and Personal vs. Rental Vehicle Comparison forms.</a:t>
            </a:r>
          </a:p>
          <a:p>
            <a:endParaRPr lang="en-US" dirty="0"/>
          </a:p>
          <a:p>
            <a:r>
              <a:rPr lang="en-US" dirty="0"/>
              <a:t>$500+ requires Dean’s approval.  $2,500+ requires VP approval.</a:t>
            </a:r>
          </a:p>
        </p:txBody>
      </p:sp>
      <p:sp>
        <p:nvSpPr>
          <p:cNvPr id="4" name="Slide Number Placeholder 3"/>
          <p:cNvSpPr>
            <a:spLocks noGrp="1"/>
          </p:cNvSpPr>
          <p:nvPr>
            <p:ph type="sldNum" sz="quarter" idx="10"/>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79498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355374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67911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186821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209551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using a Travel or NET card, meals should be kept at or below the allowed per diem for the trip.  If the amount spent on meals exceeds per diem, the traveler will be responsible to reimburse SUNY Fredonia for the overage.</a:t>
            </a:r>
          </a:p>
        </p:txBody>
      </p:sp>
      <p:sp>
        <p:nvSpPr>
          <p:cNvPr id="4" name="Slide Number Placeholder 3"/>
          <p:cNvSpPr>
            <a:spLocks noGrp="1"/>
          </p:cNvSpPr>
          <p:nvPr>
            <p:ph type="sldNum" sz="quarter" idx="10"/>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255085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296164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49BF2D20-DAE2-42DC-9AB8-77B7B38D7307}"/>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11353800 w 11353800"/>
              <a:gd name="connsiteY5" fmla="*/ 0 h 5791201"/>
              <a:gd name="connsiteX6" fmla="*/ 11353800 w 11353800"/>
              <a:gd name="connsiteY6" fmla="*/ 5791200 h 5791201"/>
              <a:gd name="connsiteX7" fmla="*/ 6662737 w 11353800"/>
              <a:gd name="connsiteY7" fmla="*/ 5791200 h 5791201"/>
              <a:gd name="connsiteX8" fmla="*/ 6662737 w 11353800"/>
              <a:gd name="connsiteY8" fmla="*/ 2531373 h 5791201"/>
              <a:gd name="connsiteX9" fmla="*/ 1 w 11353800"/>
              <a:gd name="connsiteY9" fmla="*/ 2531373 h 5791201"/>
              <a:gd name="connsiteX10" fmla="*/ 1 w 11353800"/>
              <a:gd name="connsiteY10" fmla="*/ 5791200 h 5791201"/>
              <a:gd name="connsiteX11" fmla="*/ 0 w 11353800"/>
              <a:gd name="connsiteY11"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800" h="5791201">
                <a:moveTo>
                  <a:pt x="1" y="5791200"/>
                </a:moveTo>
                <a:lnTo>
                  <a:pt x="6662737" y="5791200"/>
                </a:lnTo>
                <a:lnTo>
                  <a:pt x="6662737" y="5791201"/>
                </a:lnTo>
                <a:lnTo>
                  <a:pt x="1" y="5791201"/>
                </a:lnTo>
                <a:close/>
                <a:moveTo>
                  <a:pt x="0" y="0"/>
                </a:moveTo>
                <a:lnTo>
                  <a:pt x="11353800" y="0"/>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5486400"/>
            <a:ext cx="6548438" cy="304801"/>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1885361"/>
            <a:ext cx="5157787"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1885361"/>
            <a:ext cx="5183188"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88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hotos in Squares">
    <p:spTree>
      <p:nvGrpSpPr>
        <p:cNvPr id="1" name=""/>
        <p:cNvGrpSpPr/>
        <p:nvPr/>
      </p:nvGrpSpPr>
      <p:grpSpPr>
        <a:xfrm>
          <a:off x="0" y="0"/>
          <a:ext cx="0" cy="0"/>
          <a:chOff x="0" y="0"/>
          <a:chExt cx="0" cy="0"/>
        </a:xfrm>
      </p:grpSpPr>
      <p:sp>
        <p:nvSpPr>
          <p:cNvPr id="13" name="Полилиния 12"/>
          <p:cNvSpPr>
            <a:spLocks noGrp="1"/>
          </p:cNvSpPr>
          <p:nvPr>
            <p:ph type="pic" sz="quarter" idx="14"/>
          </p:nvPr>
        </p:nvSpPr>
        <p:spPr>
          <a:xfrm>
            <a:off x="6458601" y="-13063"/>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a:lvl1pPr>
          </a:lstStyle>
          <a:p>
            <a:r>
              <a:rPr lang="en-US"/>
              <a:t>Click icon to add picture</a:t>
            </a:r>
            <a:endParaRPr lang="en-US" dirty="0"/>
          </a:p>
        </p:txBody>
      </p:sp>
      <p:sp>
        <p:nvSpPr>
          <p:cNvPr id="7" name="Shape 223">
            <a:extLst>
              <a:ext uri="{FF2B5EF4-FFF2-40B4-BE49-F238E27FC236}">
                <a16:creationId xmlns:a16="http://schemas.microsoft.com/office/drawing/2014/main" id="{00159812-53E9-D848-9606-198A5B9858E2}"/>
              </a:ext>
            </a:extLst>
          </p:cNvPr>
          <p:cNvSpPr/>
          <p:nvPr userDrawn="1"/>
        </p:nvSpPr>
        <p:spPr>
          <a:xfrm>
            <a:off x="10491266" y="1562652"/>
            <a:ext cx="1562173" cy="1562173"/>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8" name="Shape 224">
            <a:extLst>
              <a:ext uri="{FF2B5EF4-FFF2-40B4-BE49-F238E27FC236}">
                <a16:creationId xmlns:a16="http://schemas.microsoft.com/office/drawing/2014/main" id="{B6EC8FD8-5421-9645-9F0E-CBC6D7CF690B}"/>
              </a:ext>
            </a:extLst>
          </p:cNvPr>
          <p:cNvSpPr/>
          <p:nvPr userDrawn="1"/>
        </p:nvSpPr>
        <p:spPr>
          <a:xfrm>
            <a:off x="7144406" y="879573"/>
            <a:ext cx="662702" cy="662702"/>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9" name="Shape 225">
            <a:extLst>
              <a:ext uri="{FF2B5EF4-FFF2-40B4-BE49-F238E27FC236}">
                <a16:creationId xmlns:a16="http://schemas.microsoft.com/office/drawing/2014/main" id="{FB52FD4B-1ED8-5C42-8013-FD61B2A3A2CB}"/>
              </a:ext>
            </a:extLst>
          </p:cNvPr>
          <p:cNvSpPr/>
          <p:nvPr userDrawn="1"/>
        </p:nvSpPr>
        <p:spPr>
          <a:xfrm>
            <a:off x="11488701" y="6383701"/>
            <a:ext cx="781358" cy="781358"/>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14" name="Title 1">
            <a:extLst>
              <a:ext uri="{FF2B5EF4-FFF2-40B4-BE49-F238E27FC236}">
                <a16:creationId xmlns:a16="http://schemas.microsoft.com/office/drawing/2014/main" id="{69038DA1-6D5C-EA47-BDA4-388C0BC571DF}"/>
              </a:ext>
            </a:extLst>
          </p:cNvPr>
          <p:cNvSpPr>
            <a:spLocks noGrp="1"/>
          </p:cNvSpPr>
          <p:nvPr>
            <p:ph type="title" hasCustomPrompt="1"/>
          </p:nvPr>
        </p:nvSpPr>
        <p:spPr>
          <a:xfrm>
            <a:off x="1328737" y="786810"/>
            <a:ext cx="4008437" cy="1395208"/>
          </a:xfrm>
        </p:spPr>
        <p:txBody>
          <a:bodyPr lIns="0" anchor="b"/>
          <a:lstStyle/>
          <a:p>
            <a:r>
              <a:rPr lang="en-US" dirty="0"/>
              <a:t>TITLE GOES</a:t>
            </a:r>
            <a:br>
              <a:rPr lang="en-US" dirty="0"/>
            </a:br>
            <a:r>
              <a:rPr lang="en-US" dirty="0"/>
              <a:t>HERE</a:t>
            </a:r>
          </a:p>
        </p:txBody>
      </p:sp>
      <p:sp>
        <p:nvSpPr>
          <p:cNvPr id="15" name="Text Placeholder 11">
            <a:extLst>
              <a:ext uri="{FF2B5EF4-FFF2-40B4-BE49-F238E27FC236}">
                <a16:creationId xmlns:a16="http://schemas.microsoft.com/office/drawing/2014/main" id="{D7404C76-F118-6149-96DF-BF25D43E26AD}"/>
              </a:ext>
            </a:extLst>
          </p:cNvPr>
          <p:cNvSpPr>
            <a:spLocks noGrp="1"/>
          </p:cNvSpPr>
          <p:nvPr>
            <p:ph type="body" sz="quarter" idx="11"/>
          </p:nvPr>
        </p:nvSpPr>
        <p:spPr>
          <a:xfrm>
            <a:off x="1328738" y="3019352"/>
            <a:ext cx="4008437"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a:extLst>
              <a:ext uri="{FF2B5EF4-FFF2-40B4-BE49-F238E27FC236}">
                <a16:creationId xmlns:a16="http://schemas.microsoft.com/office/drawing/2014/main" id="{7205F80F-3B88-A44D-812A-11909F0C93D8}"/>
              </a:ext>
            </a:extLst>
          </p:cNvPr>
          <p:cNvSpPr>
            <a:spLocks noGrp="1"/>
          </p:cNvSpPr>
          <p:nvPr>
            <p:ph type="body" sz="quarter" idx="12" hasCustomPrompt="1"/>
          </p:nvPr>
        </p:nvSpPr>
        <p:spPr>
          <a:xfrm>
            <a:off x="1328738"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41419098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hotos in Squares">
    <p:spTree>
      <p:nvGrpSpPr>
        <p:cNvPr id="1" name=""/>
        <p:cNvGrpSpPr/>
        <p:nvPr/>
      </p:nvGrpSpPr>
      <p:grpSpPr>
        <a:xfrm>
          <a:off x="0" y="0"/>
          <a:ext cx="0" cy="0"/>
          <a:chOff x="0" y="0"/>
          <a:chExt cx="0" cy="0"/>
        </a:xfrm>
      </p:grpSpPr>
      <p:sp>
        <p:nvSpPr>
          <p:cNvPr id="13" name="Полилиния 12"/>
          <p:cNvSpPr>
            <a:spLocks noGrp="1"/>
          </p:cNvSpPr>
          <p:nvPr>
            <p:ph type="pic" sz="quarter" idx="14"/>
          </p:nvPr>
        </p:nvSpPr>
        <p:spPr>
          <a:xfrm>
            <a:off x="284542" y="-13063"/>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a:lvl1pPr>
          </a:lstStyle>
          <a:p>
            <a:r>
              <a:rPr lang="en-US"/>
              <a:t>Click icon to add picture</a:t>
            </a:r>
            <a:endParaRPr lang="en-US" dirty="0"/>
          </a:p>
        </p:txBody>
      </p:sp>
      <p:sp>
        <p:nvSpPr>
          <p:cNvPr id="7" name="Shape 223">
            <a:extLst>
              <a:ext uri="{FF2B5EF4-FFF2-40B4-BE49-F238E27FC236}">
                <a16:creationId xmlns:a16="http://schemas.microsoft.com/office/drawing/2014/main" id="{00159812-53E9-D848-9606-198A5B9858E2}"/>
              </a:ext>
            </a:extLst>
          </p:cNvPr>
          <p:cNvSpPr/>
          <p:nvPr userDrawn="1"/>
        </p:nvSpPr>
        <p:spPr>
          <a:xfrm>
            <a:off x="4317207" y="1562652"/>
            <a:ext cx="1562173" cy="1562173"/>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8" name="Shape 224">
            <a:extLst>
              <a:ext uri="{FF2B5EF4-FFF2-40B4-BE49-F238E27FC236}">
                <a16:creationId xmlns:a16="http://schemas.microsoft.com/office/drawing/2014/main" id="{B6EC8FD8-5421-9645-9F0E-CBC6D7CF690B}"/>
              </a:ext>
            </a:extLst>
          </p:cNvPr>
          <p:cNvSpPr/>
          <p:nvPr userDrawn="1"/>
        </p:nvSpPr>
        <p:spPr>
          <a:xfrm>
            <a:off x="970347" y="879573"/>
            <a:ext cx="662702" cy="662702"/>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9" name="Shape 225">
            <a:extLst>
              <a:ext uri="{FF2B5EF4-FFF2-40B4-BE49-F238E27FC236}">
                <a16:creationId xmlns:a16="http://schemas.microsoft.com/office/drawing/2014/main" id="{FB52FD4B-1ED8-5C42-8013-FD61B2A3A2CB}"/>
              </a:ext>
            </a:extLst>
          </p:cNvPr>
          <p:cNvSpPr/>
          <p:nvPr userDrawn="1"/>
        </p:nvSpPr>
        <p:spPr>
          <a:xfrm>
            <a:off x="5314642" y="6383701"/>
            <a:ext cx="781358" cy="781358"/>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14" name="Title 1">
            <a:extLst>
              <a:ext uri="{FF2B5EF4-FFF2-40B4-BE49-F238E27FC236}">
                <a16:creationId xmlns:a16="http://schemas.microsoft.com/office/drawing/2014/main" id="{69038DA1-6D5C-EA47-BDA4-388C0BC571DF}"/>
              </a:ext>
            </a:extLst>
          </p:cNvPr>
          <p:cNvSpPr>
            <a:spLocks noGrp="1"/>
          </p:cNvSpPr>
          <p:nvPr>
            <p:ph type="title" hasCustomPrompt="1"/>
          </p:nvPr>
        </p:nvSpPr>
        <p:spPr>
          <a:xfrm>
            <a:off x="6242886" y="786810"/>
            <a:ext cx="4008437" cy="1395208"/>
          </a:xfrm>
        </p:spPr>
        <p:txBody>
          <a:bodyPr lIns="0" anchor="b"/>
          <a:lstStyle/>
          <a:p>
            <a:r>
              <a:rPr lang="en-US" dirty="0"/>
              <a:t>TITLE GOES</a:t>
            </a:r>
            <a:br>
              <a:rPr lang="en-US" dirty="0"/>
            </a:br>
            <a:r>
              <a:rPr lang="en-US" dirty="0"/>
              <a:t>HERE</a:t>
            </a:r>
          </a:p>
        </p:txBody>
      </p:sp>
      <p:sp>
        <p:nvSpPr>
          <p:cNvPr id="15" name="Text Placeholder 11">
            <a:extLst>
              <a:ext uri="{FF2B5EF4-FFF2-40B4-BE49-F238E27FC236}">
                <a16:creationId xmlns:a16="http://schemas.microsoft.com/office/drawing/2014/main" id="{D7404C76-F118-6149-96DF-BF25D43E26AD}"/>
              </a:ext>
            </a:extLst>
          </p:cNvPr>
          <p:cNvSpPr>
            <a:spLocks noGrp="1"/>
          </p:cNvSpPr>
          <p:nvPr>
            <p:ph type="body" sz="quarter" idx="11"/>
          </p:nvPr>
        </p:nvSpPr>
        <p:spPr>
          <a:xfrm>
            <a:off x="6242887" y="3019352"/>
            <a:ext cx="4008437"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a:extLst>
              <a:ext uri="{FF2B5EF4-FFF2-40B4-BE49-F238E27FC236}">
                <a16:creationId xmlns:a16="http://schemas.microsoft.com/office/drawing/2014/main" id="{7205F80F-3B88-A44D-812A-11909F0C93D8}"/>
              </a:ext>
            </a:extLst>
          </p:cNvPr>
          <p:cNvSpPr>
            <a:spLocks noGrp="1"/>
          </p:cNvSpPr>
          <p:nvPr>
            <p:ph type="body" sz="quarter" idx="12" hasCustomPrompt="1"/>
          </p:nvPr>
        </p:nvSpPr>
        <p:spPr>
          <a:xfrm>
            <a:off x="6242887"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38397678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5" name="Subtitle 2">
            <a:extLst>
              <a:ext uri="{FF2B5EF4-FFF2-40B4-BE49-F238E27FC236}">
                <a16:creationId xmlns:a16="http://schemas.microsoft.com/office/drawing/2014/main" id="{CB11A616-4D84-4BF3-86C7-9F1BBDAD3A83}"/>
              </a:ext>
            </a:extLst>
          </p:cNvPr>
          <p:cNvSpPr>
            <a:spLocks noGrp="1"/>
          </p:cNvSpPr>
          <p:nvPr>
            <p:ph type="subTitle" idx="1"/>
          </p:nvPr>
        </p:nvSpPr>
        <p:spPr>
          <a:xfrm>
            <a:off x="838200" y="5486400"/>
            <a:ext cx="6548438" cy="69758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2725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034744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8200" y="21057"/>
            <a:ext cx="10515600" cy="986943"/>
          </a:xfrm>
        </p:spPr>
        <p:txBody>
          <a:bodyPr/>
          <a:lstStyle/>
          <a:p>
            <a:r>
              <a:rPr lang="en-US" noProof="0"/>
              <a:t>Click to edit Master title style</a:t>
            </a:r>
          </a:p>
        </p:txBody>
      </p:sp>
    </p:spTree>
    <p:extLst>
      <p:ext uri="{BB962C8B-B14F-4D97-AF65-F5344CB8AC3E}">
        <p14:creationId xmlns:p14="http://schemas.microsoft.com/office/powerpoint/2010/main" val="865092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8200" y="21057"/>
            <a:ext cx="10515600" cy="98694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6B5E0DD3-854B-420F-ADA1-DED8ADDCC3A8}"/>
              </a:ext>
            </a:extLst>
          </p:cNvPr>
          <p:cNvSpPr>
            <a:spLocks noGrp="1"/>
          </p:cNvSpPr>
          <p:nvPr>
            <p:ph type="body" sz="quarter" idx="11"/>
          </p:nvPr>
        </p:nvSpPr>
        <p:spPr>
          <a:xfrm>
            <a:off x="1554163" y="2062956"/>
            <a:ext cx="9083675" cy="273208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181346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838200" y="0"/>
            <a:ext cx="10896600" cy="893218"/>
          </a:xfrm>
        </p:spPr>
        <p:txBody>
          <a:bodyPr anchor="b"/>
          <a:lstStyle>
            <a:lvl1pPr algn="ctr">
              <a:defRPr/>
            </a:lvl1pPr>
          </a:lstStyle>
          <a:p>
            <a:r>
              <a:rPr lang="en-US" dirty="0"/>
              <a:t>CLICK TO EDIT MASTER TITLE STYLE</a:t>
            </a:r>
          </a:p>
        </p:txBody>
      </p:sp>
      <p:sp>
        <p:nvSpPr>
          <p:cNvPr id="7" name="Content Placeholder 5">
            <a:extLst>
              <a:ext uri="{FF2B5EF4-FFF2-40B4-BE49-F238E27FC236}">
                <a16:creationId xmlns:a16="http://schemas.microsoft.com/office/drawing/2014/main" id="{D75C1F3A-BBBB-2946-BF9D-CD1C4898C830}"/>
              </a:ext>
            </a:extLst>
          </p:cNvPr>
          <p:cNvSpPr>
            <a:spLocks noGrp="1"/>
          </p:cNvSpPr>
          <p:nvPr>
            <p:ph sz="quarter" idx="10"/>
          </p:nvPr>
        </p:nvSpPr>
        <p:spPr>
          <a:xfrm>
            <a:off x="838200" y="1690688"/>
            <a:ext cx="10896600" cy="4862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838200" y="91448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850829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noProof="0"/>
              <a:t>Click to edit Master title style</a:t>
            </a:r>
          </a:p>
        </p:txBody>
      </p:sp>
      <p:sp>
        <p:nvSpPr>
          <p:cNvPr id="4" name="Content Placeholder 2">
            <a:extLst>
              <a:ext uri="{FF2B5EF4-FFF2-40B4-BE49-F238E27FC236}">
                <a16:creationId xmlns:a16="http://schemas.microsoft.com/office/drawing/2014/main" id="{51B3D6EB-0B4B-4C00-A78E-E618E038C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3386122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noProof="0"/>
              <a:t>Click to edit Master title style</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7" name="Picture Placeholder 2">
            <a:extLst>
              <a:ext uri="{FF2B5EF4-FFF2-40B4-BE49-F238E27FC236}">
                <a16:creationId xmlns:a16="http://schemas.microsoft.com/office/drawing/2014/main" id="{B04B7B3E-1EE1-4212-9F4F-0C7DC6C1584F}"/>
              </a:ext>
            </a:extLst>
          </p:cNvPr>
          <p:cNvSpPr>
            <a:spLocks noGrp="1"/>
          </p:cNvSpPr>
          <p:nvPr>
            <p:ph type="pic" idx="11"/>
          </p:nvPr>
        </p:nvSpPr>
        <p:spPr>
          <a:xfrm>
            <a:off x="5180012"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25901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Divider with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A8FB924-7820-A342-A545-0DFCE2908E1F}"/>
              </a:ext>
            </a:extLst>
          </p:cNvPr>
          <p:cNvSpPr>
            <a:spLocks noGrp="1"/>
          </p:cNvSpPr>
          <p:nvPr>
            <p:ph type="pic" sz="quarter" idx="13"/>
          </p:nvPr>
        </p:nvSpPr>
        <p:spPr>
          <a:xfrm>
            <a:off x="831850" y="0"/>
            <a:ext cx="1136015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451231 h 6858000"/>
              <a:gd name="connsiteX5" fmla="*/ 6277708 w 12192000"/>
              <a:gd name="connsiteY5" fmla="*/ 5451231 h 6858000"/>
              <a:gd name="connsiteX6" fmla="*/ 6277708 w 12192000"/>
              <a:gd name="connsiteY6" fmla="*/ 1481138 h 6858000"/>
              <a:gd name="connsiteX7" fmla="*/ 0 w 12192000"/>
              <a:gd name="connsiteY7" fmla="*/ 1481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451231"/>
                </a:lnTo>
                <a:lnTo>
                  <a:pt x="6277708" y="5451231"/>
                </a:lnTo>
                <a:lnTo>
                  <a:pt x="6277708" y="1481138"/>
                </a:lnTo>
                <a:lnTo>
                  <a:pt x="0" y="1481138"/>
                </a:lnTo>
                <a:close/>
              </a:path>
            </a:pathLst>
          </a:custGeom>
          <a:solidFill>
            <a:schemeClr val="bg1">
              <a:lumMod val="95000"/>
            </a:schemeClr>
          </a:solidFill>
        </p:spPr>
        <p:txBody>
          <a:bodyPr wrap="square">
            <a:noAutofit/>
          </a:bodyPr>
          <a:lstStyle>
            <a:lvl1pPr marL="0" indent="0" algn="ctr">
              <a:buNone/>
              <a:defRPr sz="1400"/>
            </a:lvl1pPr>
          </a:lstStyle>
          <a:p>
            <a:r>
              <a:rPr lang="en-US"/>
              <a:t>Click icon to add picture</a:t>
            </a:r>
            <a:endParaRPr lang="en-US" dirty="0"/>
          </a:p>
        </p:txBody>
      </p:sp>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132737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Tree>
    <p:extLst>
      <p:ext uri="{BB962C8B-B14F-4D97-AF65-F5344CB8AC3E}">
        <p14:creationId xmlns:p14="http://schemas.microsoft.com/office/powerpoint/2010/main" val="911825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EE4273-5B11-44D2-BB30-AB361AEA564E}"/>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1" y="3072985"/>
            <a:ext cx="6548438" cy="2413416"/>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199" y="5486401"/>
            <a:ext cx="6548439" cy="304800"/>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150662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ide Divider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0C00A69-6129-E54C-B138-69D96462CE83}"/>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682850 w 12192000"/>
              <a:gd name="connsiteY3" fmla="*/ 6858000 h 6858000"/>
              <a:gd name="connsiteX4" fmla="*/ 6682850 w 12192000"/>
              <a:gd name="connsiteY4" fmla="*/ 3259237 h 6858000"/>
              <a:gd name="connsiteX5" fmla="*/ 838200 w 12192000"/>
              <a:gd name="connsiteY5" fmla="*/ 3259237 h 6858000"/>
              <a:gd name="connsiteX6" fmla="*/ 8382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682850" y="6858000"/>
                </a:lnTo>
                <a:lnTo>
                  <a:pt x="6682850" y="3259237"/>
                </a:lnTo>
                <a:lnTo>
                  <a:pt x="838200" y="3259237"/>
                </a:lnTo>
                <a:lnTo>
                  <a:pt x="838200" y="6858000"/>
                </a:lnTo>
                <a:lnTo>
                  <a:pt x="0" y="6858000"/>
                </a:lnTo>
                <a:close/>
              </a:path>
            </a:pathLst>
          </a:custGeom>
          <a:solidFill>
            <a:schemeClr val="bg1">
              <a:lumMod val="95000"/>
            </a:schemeClr>
          </a:solidFill>
        </p:spPr>
        <p:txBody>
          <a:bodyPr wrap="square" anchor="t">
            <a:noAutofit/>
          </a:bodyPr>
          <a:lstStyle>
            <a:lvl1pPr marL="0" indent="0" algn="ctr">
              <a:buNone/>
              <a:defRPr sz="1400"/>
            </a:lvl1pPr>
          </a:lstStyle>
          <a:p>
            <a:r>
              <a:rPr lang="en-US"/>
              <a:t>Click icon to add picture</a:t>
            </a:r>
            <a:endParaRPr lang="en-US" dirty="0"/>
          </a:p>
        </p:txBody>
      </p:sp>
      <p:sp>
        <p:nvSpPr>
          <p:cNvPr id="12" name="Title 1">
            <a:extLst>
              <a:ext uri="{FF2B5EF4-FFF2-40B4-BE49-F238E27FC236}">
                <a16:creationId xmlns:a16="http://schemas.microsoft.com/office/drawing/2014/main" id="{D985175C-7C48-9449-9A0A-088E9BCAE9BE}"/>
              </a:ext>
            </a:extLst>
          </p:cNvPr>
          <p:cNvSpPr>
            <a:spLocks noGrp="1"/>
          </p:cNvSpPr>
          <p:nvPr>
            <p:ph type="title" hasCustomPrompt="1"/>
          </p:nvPr>
        </p:nvSpPr>
        <p:spPr>
          <a:xfrm>
            <a:off x="1148373" y="3259237"/>
            <a:ext cx="5445858" cy="2852737"/>
          </a:xfrm>
        </p:spPr>
        <p:txBody>
          <a:bodyPr anchor="b">
            <a:normAutofit/>
          </a:bodyPr>
          <a:lstStyle>
            <a:lvl1pPr>
              <a:defRPr sz="4800"/>
            </a:lvl1pPr>
          </a:lstStyle>
          <a:p>
            <a:r>
              <a:rPr lang="en-US" dirty="0"/>
              <a:t>CLICK TO EDIT MASTER TITLE STYLE</a:t>
            </a:r>
          </a:p>
        </p:txBody>
      </p:sp>
      <p:sp>
        <p:nvSpPr>
          <p:cNvPr id="13" name="Text Placeholder 2">
            <a:extLst>
              <a:ext uri="{FF2B5EF4-FFF2-40B4-BE49-F238E27FC236}">
                <a16:creationId xmlns:a16="http://schemas.microsoft.com/office/drawing/2014/main" id="{44F669B5-8A24-5846-82A0-51E5506817FB}"/>
              </a:ext>
            </a:extLst>
          </p:cNvPr>
          <p:cNvSpPr>
            <a:spLocks noGrp="1"/>
          </p:cNvSpPr>
          <p:nvPr>
            <p:ph type="body" idx="1" hasCustomPrompt="1"/>
          </p:nvPr>
        </p:nvSpPr>
        <p:spPr>
          <a:xfrm>
            <a:off x="1148373" y="6138962"/>
            <a:ext cx="5445858" cy="580815"/>
          </a:xfrm>
        </p:spPr>
        <p:txBody>
          <a:bodyPr>
            <a:normAutofit/>
          </a:bodyPr>
          <a:lstStyle>
            <a:lvl1pPr marL="0" indent="0">
              <a:buNone/>
              <a:defRPr sz="1800" b="0" i="0" spc="300">
                <a:solidFill>
                  <a:schemeClr val="tx2"/>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Imag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1328737" y="786810"/>
            <a:ext cx="4008437" cy="1395208"/>
          </a:xfrm>
        </p:spPr>
        <p:txBody>
          <a:bodyPr lIns="0" anchor="b"/>
          <a:lstStyle/>
          <a:p>
            <a:r>
              <a:rPr lang="en-US" dirty="0"/>
              <a:t>TITLE GOES</a:t>
            </a:r>
            <a:br>
              <a:rPr lang="en-US" dirty="0"/>
            </a:br>
            <a:r>
              <a:rPr lang="en-US" dirty="0"/>
              <a:t>HERE</a:t>
            </a:r>
          </a:p>
        </p:txBody>
      </p:sp>
      <p:sp>
        <p:nvSpPr>
          <p:cNvPr id="12" name="Text Placeholder 11">
            <a:extLst>
              <a:ext uri="{FF2B5EF4-FFF2-40B4-BE49-F238E27FC236}">
                <a16:creationId xmlns:a16="http://schemas.microsoft.com/office/drawing/2014/main" id="{DA80A15A-88F2-2144-8707-F31DD26C52BD}"/>
              </a:ext>
            </a:extLst>
          </p:cNvPr>
          <p:cNvSpPr>
            <a:spLocks noGrp="1"/>
          </p:cNvSpPr>
          <p:nvPr>
            <p:ph type="body" sz="quarter" idx="11"/>
          </p:nvPr>
        </p:nvSpPr>
        <p:spPr>
          <a:xfrm>
            <a:off x="1328738" y="3019352"/>
            <a:ext cx="4008437" cy="3099153"/>
          </a:xfrm>
        </p:spPr>
        <p:txBody>
          <a:bodyPr lIns="0">
            <a:normAutofit/>
          </a:bodyPr>
          <a:lstStyle>
            <a:lvl1pPr>
              <a:lnSpc>
                <a:spcPct val="150000"/>
              </a:lnSpc>
              <a:defRPr sz="1600" spc="0">
                <a:solidFill>
                  <a:schemeClr val="tx2"/>
                </a:solidFill>
              </a:defRPr>
            </a:lvl1pPr>
            <a:lvl2pPr>
              <a:lnSpc>
                <a:spcPct val="150000"/>
              </a:lnSpc>
              <a:defRPr sz="1400" spc="0">
                <a:solidFill>
                  <a:schemeClr val="tx2"/>
                </a:solidFill>
              </a:defRPr>
            </a:lvl2pPr>
            <a:lvl3pPr>
              <a:lnSpc>
                <a:spcPct val="150000"/>
              </a:lnSpc>
              <a:defRPr sz="1200" spc="0">
                <a:solidFill>
                  <a:schemeClr val="tx2"/>
                </a:solidFill>
              </a:defRPr>
            </a:lvl3pPr>
            <a:lvl4pPr>
              <a:lnSpc>
                <a:spcPct val="150000"/>
              </a:lnSpc>
              <a:defRPr sz="1100" spc="0">
                <a:solidFill>
                  <a:schemeClr val="tx2"/>
                </a:solidFill>
              </a:defRPr>
            </a:lvl4pPr>
            <a:lvl5pPr>
              <a:lnSpc>
                <a:spcPct val="150000"/>
              </a:lnSpc>
              <a:defRPr sz="11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1328738"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38368498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and Content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8200" y="0"/>
            <a:ext cx="52578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Tree>
    <p:extLst>
      <p:ext uri="{BB962C8B-B14F-4D97-AF65-F5344CB8AC3E}">
        <p14:creationId xmlns:p14="http://schemas.microsoft.com/office/powerpoint/2010/main" val="1437461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9295395-4EC9-4A2A-A4BF-5B0E3F1E9072}"/>
              </a:ext>
            </a:extLst>
          </p:cNvPr>
          <p:cNvSpPr>
            <a:spLocks noGrp="1"/>
          </p:cNvSpPr>
          <p:nvPr>
            <p:ph type="pic" sz="quarter" idx="12"/>
          </p:nvPr>
        </p:nvSpPr>
        <p:spPr>
          <a:xfrm>
            <a:off x="838200" y="0"/>
            <a:ext cx="11353800" cy="6858000"/>
          </a:xfrm>
          <a:custGeom>
            <a:avLst/>
            <a:gdLst>
              <a:gd name="connsiteX0" fmla="*/ 0 w 11353800"/>
              <a:gd name="connsiteY0" fmla="*/ 0 h 6858000"/>
              <a:gd name="connsiteX1" fmla="*/ 11353800 w 11353800"/>
              <a:gd name="connsiteY1" fmla="*/ 0 h 6858000"/>
              <a:gd name="connsiteX2" fmla="*/ 11353800 w 11353800"/>
              <a:gd name="connsiteY2" fmla="*/ 4947138 h 6858000"/>
              <a:gd name="connsiteX3" fmla="*/ 7133492 w 11353800"/>
              <a:gd name="connsiteY3" fmla="*/ 4947138 h 6858000"/>
              <a:gd name="connsiteX4" fmla="*/ 7133492 w 11353800"/>
              <a:gd name="connsiteY4" fmla="*/ 6858000 h 6858000"/>
              <a:gd name="connsiteX5" fmla="*/ 0 w 11353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0" h="6858000">
                <a:moveTo>
                  <a:pt x="0" y="0"/>
                </a:moveTo>
                <a:lnTo>
                  <a:pt x="11353800" y="0"/>
                </a:lnTo>
                <a:lnTo>
                  <a:pt x="11353800" y="4947138"/>
                </a:lnTo>
                <a:lnTo>
                  <a:pt x="7133492" y="4947138"/>
                </a:lnTo>
                <a:lnTo>
                  <a:pt x="7133492" y="6858000"/>
                </a:lnTo>
                <a:lnTo>
                  <a:pt x="0" y="68580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4C6DA884-7C48-8D49-9DFE-4CE990C95A09}"/>
              </a:ext>
            </a:extLst>
          </p:cNvPr>
          <p:cNvSpPr>
            <a:spLocks noGrp="1"/>
          </p:cNvSpPr>
          <p:nvPr>
            <p:ph type="body" sz="quarter" idx="11" hasCustomPrompt="1"/>
          </p:nvPr>
        </p:nvSpPr>
        <p:spPr>
          <a:xfrm>
            <a:off x="8281989" y="5829950"/>
            <a:ext cx="3558320" cy="628650"/>
          </a:xfrm>
        </p:spPr>
        <p:txBody>
          <a:bodyPr>
            <a:normAutofit/>
          </a:bodyPr>
          <a:lstStyle>
            <a:lvl1pPr marL="0" indent="0" algn="ctr">
              <a:buNone/>
              <a:defRPr sz="12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Caption Goes Here</a:t>
            </a:r>
          </a:p>
        </p:txBody>
      </p:sp>
      <p:sp>
        <p:nvSpPr>
          <p:cNvPr id="6" name="Title 1">
            <a:extLst>
              <a:ext uri="{FF2B5EF4-FFF2-40B4-BE49-F238E27FC236}">
                <a16:creationId xmlns:a16="http://schemas.microsoft.com/office/drawing/2014/main" id="{EEFCCE50-D1A9-1249-AF64-BA06424C8034}"/>
              </a:ext>
            </a:extLst>
          </p:cNvPr>
          <p:cNvSpPr>
            <a:spLocks noGrp="1"/>
          </p:cNvSpPr>
          <p:nvPr>
            <p:ph type="title" hasCustomPrompt="1"/>
          </p:nvPr>
        </p:nvSpPr>
        <p:spPr>
          <a:xfrm>
            <a:off x="8296179" y="5250600"/>
            <a:ext cx="3545503" cy="564335"/>
          </a:xfrm>
        </p:spPr>
        <p:txBody>
          <a:bodyPr>
            <a:normAutofit/>
          </a:bodyPr>
          <a:lstStyle>
            <a:lvl1pPr algn="ctr">
              <a:defRPr sz="2800"/>
            </a:lvl1pPr>
          </a:lstStyle>
          <a:p>
            <a:r>
              <a:rPr lang="en-US" dirty="0"/>
              <a:t>TITLE GOES HERE</a:t>
            </a:r>
          </a:p>
        </p:txBody>
      </p:sp>
    </p:spTree>
    <p:extLst>
      <p:ext uri="{BB962C8B-B14F-4D97-AF65-F5344CB8AC3E}">
        <p14:creationId xmlns:p14="http://schemas.microsoft.com/office/powerpoint/2010/main" val="1565262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with Image">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838200" y="2627"/>
            <a:ext cx="11353799" cy="4631365"/>
          </a:xfrm>
          <a:solidFill>
            <a:schemeClr val="bg1">
              <a:lumMod val="95000"/>
            </a:schemeClr>
          </a:solidFill>
        </p:spPr>
        <p:txBody>
          <a:bodyPr>
            <a:normAutofit/>
          </a:bodyPr>
          <a:lstStyle>
            <a:lvl1pPr marL="0" indent="0" algn="ctr">
              <a:buNone/>
              <a:defRPr sz="1400"/>
            </a:lvl1pPr>
          </a:lstStyle>
          <a:p>
            <a:r>
              <a:rPr lang="en-US"/>
              <a:t>Click icon to add picture</a:t>
            </a:r>
            <a:endParaRPr lang="en-US" dirty="0"/>
          </a:p>
        </p:txBody>
      </p:sp>
      <p:sp>
        <p:nvSpPr>
          <p:cNvPr id="15" name="Rectangle 14">
            <a:extLst>
              <a:ext uri="{FF2B5EF4-FFF2-40B4-BE49-F238E27FC236}">
                <a16:creationId xmlns:a16="http://schemas.microsoft.com/office/drawing/2014/main" id="{725A2246-7A52-3649-8FE5-C14CAE4F551F}"/>
              </a:ext>
            </a:extLst>
          </p:cNvPr>
          <p:cNvSpPr/>
          <p:nvPr userDrawn="1"/>
        </p:nvSpPr>
        <p:spPr>
          <a:xfrm>
            <a:off x="877112"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6EA67C-D6CD-904B-9211-B56EF682649F}"/>
              </a:ext>
            </a:extLst>
          </p:cNvPr>
          <p:cNvSpPr/>
          <p:nvPr userDrawn="1"/>
        </p:nvSpPr>
        <p:spPr>
          <a:xfrm>
            <a:off x="6612193"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E94B1A93-5100-5048-8230-09B3D176D183}"/>
              </a:ext>
            </a:extLst>
          </p:cNvPr>
          <p:cNvSpPr>
            <a:spLocks noGrp="1"/>
          </p:cNvSpPr>
          <p:nvPr>
            <p:ph type="body" idx="1"/>
          </p:nvPr>
        </p:nvSpPr>
        <p:spPr>
          <a:xfrm>
            <a:off x="1562100" y="2679700"/>
            <a:ext cx="4242611"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3">
            <a:extLst>
              <a:ext uri="{FF2B5EF4-FFF2-40B4-BE49-F238E27FC236}">
                <a16:creationId xmlns:a16="http://schemas.microsoft.com/office/drawing/2014/main" id="{8A037B8A-C781-9F40-A9F6-BCCD198DD34B}"/>
              </a:ext>
            </a:extLst>
          </p:cNvPr>
          <p:cNvSpPr>
            <a:spLocks noGrp="1"/>
          </p:cNvSpPr>
          <p:nvPr>
            <p:ph sz="half" idx="2"/>
          </p:nvPr>
        </p:nvSpPr>
        <p:spPr>
          <a:xfrm>
            <a:off x="1562100" y="3324700"/>
            <a:ext cx="4242611"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66926CBF-E2B0-C44C-AD98-B15D17ADD5AF}"/>
              </a:ext>
            </a:extLst>
          </p:cNvPr>
          <p:cNvSpPr>
            <a:spLocks noGrp="1"/>
          </p:cNvSpPr>
          <p:nvPr>
            <p:ph type="body" sz="quarter" idx="3"/>
          </p:nvPr>
        </p:nvSpPr>
        <p:spPr>
          <a:xfrm>
            <a:off x="7467601" y="2679700"/>
            <a:ext cx="4072192"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a:extLst>
              <a:ext uri="{FF2B5EF4-FFF2-40B4-BE49-F238E27FC236}">
                <a16:creationId xmlns:a16="http://schemas.microsoft.com/office/drawing/2014/main" id="{318A1595-1A86-304F-A361-B3E4B06837FA}"/>
              </a:ext>
            </a:extLst>
          </p:cNvPr>
          <p:cNvSpPr>
            <a:spLocks noGrp="1"/>
          </p:cNvSpPr>
          <p:nvPr>
            <p:ph sz="quarter" idx="4"/>
          </p:nvPr>
        </p:nvSpPr>
        <p:spPr>
          <a:xfrm>
            <a:off x="7467601" y="3324700"/>
            <a:ext cx="4072192"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18DEFE0B-9B5C-734D-8394-A770FAA615B3}"/>
              </a:ext>
            </a:extLst>
          </p:cNvPr>
          <p:cNvSpPr/>
          <p:nvPr userDrawn="1"/>
        </p:nvSpPr>
        <p:spPr>
          <a:xfrm>
            <a:off x="838200"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02390A6-F565-8844-A9B9-4C6ACB7857F5}"/>
              </a:ext>
            </a:extLst>
          </p:cNvPr>
          <p:cNvSpPr/>
          <p:nvPr userDrawn="1"/>
        </p:nvSpPr>
        <p:spPr>
          <a:xfrm>
            <a:off x="6742889"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6674C34-BF58-4A21-BEE1-52BA2A5DBB7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17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ADF8-C269-5D42-A626-BE35303B9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7CE01-A53E-894C-9672-25D8CB7D5F8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C128E13-F6CA-9A4F-A3DD-2CEB2ED95E2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41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F824E8-8F6B-3D44-A59E-3179A03A787F}"/>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17E1808-3255-6342-8F11-708C178C686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5776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hape 61">
            <a:extLst>
              <a:ext uri="{FF2B5EF4-FFF2-40B4-BE49-F238E27FC236}">
                <a16:creationId xmlns:a16="http://schemas.microsoft.com/office/drawing/2014/main" id="{EFA7F577-E691-D948-943E-8D25DFE256F5}"/>
              </a:ext>
            </a:extLst>
          </p:cNvPr>
          <p:cNvSpPr/>
          <p:nvPr userDrawn="1"/>
        </p:nvSpPr>
        <p:spPr>
          <a:xfrm rot="16200000">
            <a:off x="-540747" y="4350527"/>
            <a:ext cx="1919693" cy="284693"/>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1600" b="1" i="0" spc="0" dirty="0">
                <a:solidFill>
                  <a:schemeClr val="tx2"/>
                </a:solidFill>
                <a:latin typeface="+mj-lt"/>
                <a:cs typeface="Gill Sans" panose="020B0502020104020203" pitchFamily="34" charset="-79"/>
              </a:rPr>
              <a:t>MARGIE'S TRAVEL</a:t>
            </a:r>
          </a:p>
        </p:txBody>
      </p:sp>
      <p:sp>
        <p:nvSpPr>
          <p:cNvPr id="16" name="Shape 62">
            <a:extLst>
              <a:ext uri="{FF2B5EF4-FFF2-40B4-BE49-F238E27FC236}">
                <a16:creationId xmlns:a16="http://schemas.microsoft.com/office/drawing/2014/main" id="{2C8F251E-BB08-9D42-8813-D3CD1AE6AF9A}"/>
              </a:ext>
            </a:extLst>
          </p:cNvPr>
          <p:cNvSpPr/>
          <p:nvPr userDrawn="1"/>
        </p:nvSpPr>
        <p:spPr>
          <a:xfrm flipV="1">
            <a:off x="419100" y="798384"/>
            <a:ext cx="1" cy="2188805"/>
          </a:xfrm>
          <a:prstGeom prst="line">
            <a:avLst/>
          </a:prstGeom>
          <a:ln w="3810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7" name="Shape 42">
            <a:extLst>
              <a:ext uri="{FF2B5EF4-FFF2-40B4-BE49-F238E27FC236}">
                <a16:creationId xmlns:a16="http://schemas.microsoft.com/office/drawing/2014/main" id="{3890D1E5-941D-C642-A000-669C7923941B}"/>
              </a:ext>
            </a:extLst>
          </p:cNvPr>
          <p:cNvSpPr txBox="1">
            <a:spLocks/>
          </p:cNvSpPr>
          <p:nvPr userDrawn="1"/>
        </p:nvSpPr>
        <p:spPr>
          <a:xfrm>
            <a:off x="158397" y="77222"/>
            <a:ext cx="521406" cy="247651"/>
          </a:xfrm>
          <a:prstGeom prst="rect">
            <a:avLst/>
          </a:prstGeom>
        </p:spPr>
        <p:txBody>
          <a:bodyPr/>
          <a:lstStyle>
            <a:defPPr>
              <a:defRPr lang="en-US"/>
            </a:defPPr>
            <a:lvl1pPr marL="0" algn="l" defTabSz="914400" rtl="0" eaLnBrk="1" latinLnBrk="0" hangingPunct="1">
              <a:defRPr sz="1800" kern="1200">
                <a:solidFill>
                  <a:srgbClr val="C1C0B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1050" smtClean="0">
                <a:solidFill>
                  <a:schemeClr val="tx2"/>
                </a:solidFill>
              </a:rPr>
              <a:pPr algn="ctr"/>
              <a:t>‹#›</a:t>
            </a:fld>
            <a:endParaRPr lang="en-US" sz="1050" dirty="0">
              <a:solidFill>
                <a:schemeClr val="tx2"/>
              </a:solidFill>
            </a:endParaRPr>
          </a:p>
        </p:txBody>
      </p:sp>
      <p:sp>
        <p:nvSpPr>
          <p:cNvPr id="19" name="Shape 61">
            <a:extLst>
              <a:ext uri="{FF2B5EF4-FFF2-40B4-BE49-F238E27FC236}">
                <a16:creationId xmlns:a16="http://schemas.microsoft.com/office/drawing/2014/main" id="{B3E93633-ABFF-9C4A-BBE4-734B074DB938}"/>
              </a:ext>
            </a:extLst>
          </p:cNvPr>
          <p:cNvSpPr/>
          <p:nvPr userDrawn="1"/>
        </p:nvSpPr>
        <p:spPr>
          <a:xfrm>
            <a:off x="129758" y="5998559"/>
            <a:ext cx="537006" cy="715581"/>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4400" b="1" i="0" spc="0" dirty="0">
                <a:solidFill>
                  <a:schemeClr val="tx2"/>
                </a:solidFill>
                <a:latin typeface="+mj-lt"/>
                <a:cs typeface="Gill Sans" panose="020B0502020104020203" pitchFamily="34" charset="-79"/>
              </a:rPr>
              <a:t>M</a:t>
            </a:r>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74" r:id="rId3"/>
    <p:sldLayoutId id="2147483660" r:id="rId4"/>
    <p:sldLayoutId id="2147483670" r:id="rId5"/>
    <p:sldLayoutId id="2147483669" r:id="rId6"/>
    <p:sldLayoutId id="2147483664" r:id="rId7"/>
    <p:sldLayoutId id="2147483650" r:id="rId8"/>
    <p:sldLayoutId id="2147483653" r:id="rId9"/>
    <p:sldLayoutId id="2147483680" r:id="rId10"/>
    <p:sldLayoutId id="2147483666" r:id="rId11"/>
    <p:sldLayoutId id="2147483684" r:id="rId12"/>
    <p:sldLayoutId id="2147483678" r:id="rId13"/>
    <p:sldLayoutId id="2147483679" r:id="rId14"/>
    <p:sldLayoutId id="2147483672" r:id="rId15"/>
    <p:sldLayoutId id="2147483683" r:id="rId16"/>
    <p:sldLayoutId id="2147483675" r:id="rId17"/>
    <p:sldLayoutId id="2147483681" r:id="rId18"/>
    <p:sldLayoutId id="2147483682" r:id="rId19"/>
    <p:sldLayoutId id="2147483671" r:id="rId20"/>
    <p:sldLayoutId id="2147483677" r:id="rId21"/>
    <p:sldLayoutId id="2147483676" r:id="rId22"/>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www.gsa.gov/" TargetMode="External"/><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sv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osc.state.ny.us/agencies/travel/meals.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Woman walking in big city">
            <a:extLst>
              <a:ext uri="{FF2B5EF4-FFF2-40B4-BE49-F238E27FC236}">
                <a16:creationId xmlns:a16="http://schemas.microsoft.com/office/drawing/2014/main" id="{ECA3BA48-F34B-6346-ABF0-1EE5BC4FF2B8}"/>
              </a:ext>
            </a:extLst>
          </p:cNvPr>
          <p:cNvPicPr>
            <a:picLocks noGrp="1" noChangeAspect="1"/>
          </p:cNvPicPr>
          <p:nvPr>
            <p:ph type="pic" sz="quarter" idx="13"/>
          </p:nvPr>
        </p:nvPicPr>
        <p:blipFill rotWithShape="1">
          <a:blip r:embed="rId3"/>
          <a:srcRect t="35194" r="26570" b="8624"/>
          <a:stretch/>
        </p:blipFill>
        <p:spPr>
          <a:xfrm>
            <a:off x="838200" y="0"/>
            <a:ext cx="11353800" cy="5791201"/>
          </a:xfrm>
        </p:spPr>
      </p:pic>
      <p:pic>
        <p:nvPicPr>
          <p:cNvPr id="7" name="image1.jpeg" descr="SUNY Fredonia Logo">
            <a:extLst>
              <a:ext uri="{FF2B5EF4-FFF2-40B4-BE49-F238E27FC236}">
                <a16:creationId xmlns:a16="http://schemas.microsoft.com/office/drawing/2014/main" id="{F4E27FBF-05AD-488C-A9C9-13E2DC44515E}"/>
              </a:ext>
            </a:extLst>
          </p:cNvPr>
          <p:cNvPicPr/>
          <p:nvPr/>
        </p:nvPicPr>
        <p:blipFill>
          <a:blip r:embed="rId4" cstate="print"/>
          <a:stretch>
            <a:fillRect/>
          </a:stretch>
        </p:blipFill>
        <p:spPr>
          <a:xfrm>
            <a:off x="1393371" y="251077"/>
            <a:ext cx="4563675" cy="2013151"/>
          </a:xfrm>
          <a:prstGeom prst="rect">
            <a:avLst/>
          </a:prstGeom>
        </p:spPr>
      </p:pic>
      <p:sp>
        <p:nvSpPr>
          <p:cNvPr id="6" name="Text Placeholder 5">
            <a:extLst>
              <a:ext uri="{FF2B5EF4-FFF2-40B4-BE49-F238E27FC236}">
                <a16:creationId xmlns:a16="http://schemas.microsoft.com/office/drawing/2014/main" id="{849EBC96-F2B6-43D3-A761-898E1D269BC3}"/>
              </a:ext>
            </a:extLst>
          </p:cNvPr>
          <p:cNvSpPr>
            <a:spLocks noGrp="1"/>
          </p:cNvSpPr>
          <p:nvPr>
            <p:ph type="body" sz="quarter" idx="14"/>
          </p:nvPr>
        </p:nvSpPr>
        <p:spPr>
          <a:xfrm>
            <a:off x="838199" y="5486400"/>
            <a:ext cx="6966858" cy="381707"/>
          </a:xfrm>
        </p:spPr>
        <p:txBody>
          <a:bodyPr>
            <a:normAutofit/>
          </a:bodyPr>
          <a:lstStyle/>
          <a:p>
            <a:r>
              <a:rPr lang="en-US" dirty="0"/>
              <a:t>An Overview of Travel Guidelines (Policy #810)</a:t>
            </a:r>
          </a:p>
          <a:p>
            <a:endParaRPr lang="en-US" dirty="0"/>
          </a:p>
        </p:txBody>
      </p:sp>
      <p:sp>
        <p:nvSpPr>
          <p:cNvPr id="2" name="Title 1">
            <a:extLst>
              <a:ext uri="{FF2B5EF4-FFF2-40B4-BE49-F238E27FC236}">
                <a16:creationId xmlns:a16="http://schemas.microsoft.com/office/drawing/2014/main" id="{14801ABD-7339-4C70-82A3-696BE8EF14DF}"/>
              </a:ext>
            </a:extLst>
          </p:cNvPr>
          <p:cNvSpPr>
            <a:spLocks noGrp="1"/>
          </p:cNvSpPr>
          <p:nvPr>
            <p:ph type="title"/>
          </p:nvPr>
        </p:nvSpPr>
        <p:spPr>
          <a:xfrm>
            <a:off x="838200" y="2805953"/>
            <a:ext cx="6548438" cy="2383906"/>
          </a:xfrm>
        </p:spPr>
        <p:txBody>
          <a:bodyPr/>
          <a:lstStyle/>
          <a:p>
            <a:r>
              <a:rPr lang="en-US" sz="8000" dirty="0"/>
              <a:t>Going on a Business Trip?</a:t>
            </a:r>
          </a:p>
        </p:txBody>
      </p:sp>
    </p:spTree>
    <p:extLst>
      <p:ext uri="{BB962C8B-B14F-4D97-AF65-F5344CB8AC3E}">
        <p14:creationId xmlns:p14="http://schemas.microsoft.com/office/powerpoint/2010/main" val="243965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rain on a tressle... it resembles the Hogwart's Express.">
            <a:extLst>
              <a:ext uri="{FF2B5EF4-FFF2-40B4-BE49-F238E27FC236}">
                <a16:creationId xmlns:a16="http://schemas.microsoft.com/office/drawing/2014/main" id="{C1071B7B-6358-4A77-A9CF-9F88077FC601}"/>
              </a:ext>
            </a:extLst>
          </p:cNvPr>
          <p:cNvPicPr>
            <a:picLocks noGrp="1" noChangeAspect="1"/>
          </p:cNvPicPr>
          <p:nvPr>
            <p:ph type="pic" sz="quarter" idx="13"/>
          </p:nvPr>
        </p:nvPicPr>
        <p:blipFill>
          <a:blip r:embed="rId2"/>
          <a:srcRect t="8366" b="8366"/>
          <a:stretch>
            <a:fillRect/>
          </a:stretch>
        </p:blipFill>
        <p:spPr/>
      </p:pic>
      <p:sp>
        <p:nvSpPr>
          <p:cNvPr id="3" name="Title 2">
            <a:extLst>
              <a:ext uri="{FF2B5EF4-FFF2-40B4-BE49-F238E27FC236}">
                <a16:creationId xmlns:a16="http://schemas.microsoft.com/office/drawing/2014/main" id="{947B0FDE-2720-4040-B552-7BB3D722963F}"/>
              </a:ext>
            </a:extLst>
          </p:cNvPr>
          <p:cNvSpPr>
            <a:spLocks noGrp="1"/>
          </p:cNvSpPr>
          <p:nvPr>
            <p:ph type="title"/>
          </p:nvPr>
        </p:nvSpPr>
        <p:spPr>
          <a:xfrm>
            <a:off x="1148373" y="1589315"/>
            <a:ext cx="5445858" cy="764198"/>
          </a:xfrm>
        </p:spPr>
        <p:txBody>
          <a:bodyPr/>
          <a:lstStyle/>
          <a:p>
            <a:r>
              <a:rPr lang="en-US" dirty="0"/>
              <a:t>Transportation</a:t>
            </a:r>
          </a:p>
        </p:txBody>
      </p:sp>
      <p:sp>
        <p:nvSpPr>
          <p:cNvPr id="4" name="Text Placeholder 3">
            <a:extLst>
              <a:ext uri="{FF2B5EF4-FFF2-40B4-BE49-F238E27FC236}">
                <a16:creationId xmlns:a16="http://schemas.microsoft.com/office/drawing/2014/main" id="{6FEDAA2E-A914-4DCA-95D7-688B43C7724A}"/>
              </a:ext>
            </a:extLst>
          </p:cNvPr>
          <p:cNvSpPr>
            <a:spLocks noGrp="1"/>
          </p:cNvSpPr>
          <p:nvPr>
            <p:ph type="body" idx="1"/>
          </p:nvPr>
        </p:nvSpPr>
        <p:spPr>
          <a:xfrm>
            <a:off x="1148373" y="2536371"/>
            <a:ext cx="5445858" cy="2907500"/>
          </a:xfrm>
        </p:spPr>
        <p:txBody>
          <a:bodyPr/>
          <a:lstStyle/>
          <a:p>
            <a:r>
              <a:rPr lang="en-US" sz="2000" dirty="0"/>
              <a:t>Travelers should use the most efficient and cost-effective method of transportation available. Often, this means using a common carrier such as an airplane, train, bus or taxicab. The choice of transportation method must be in the best interest of the state.  Travelers should obtain the lowest cost coach equivalent accommodations available.</a:t>
            </a:r>
          </a:p>
          <a:p>
            <a:endParaRPr lang="en-US" dirty="0"/>
          </a:p>
        </p:txBody>
      </p:sp>
    </p:spTree>
    <p:extLst>
      <p:ext uri="{BB962C8B-B14F-4D97-AF65-F5344CB8AC3E}">
        <p14:creationId xmlns:p14="http://schemas.microsoft.com/office/powerpoint/2010/main" val="274988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assenger train engine with lights on.">
            <a:extLst>
              <a:ext uri="{FF2B5EF4-FFF2-40B4-BE49-F238E27FC236}">
                <a16:creationId xmlns:a16="http://schemas.microsoft.com/office/drawing/2014/main" id="{C1071B7B-6358-4A77-A9CF-9F88077FC601}"/>
              </a:ext>
            </a:extLst>
          </p:cNvPr>
          <p:cNvPicPr>
            <a:picLocks noGrp="1" noChangeAspect="1"/>
          </p:cNvPicPr>
          <p:nvPr>
            <p:ph type="pic" sz="quarter" idx="13"/>
          </p:nvPr>
        </p:nvPicPr>
        <p:blipFill>
          <a:blip r:embed="rId2"/>
          <a:stretch>
            <a:fillRect/>
          </a:stretch>
        </p:blipFill>
        <p:spPr>
          <a:xfrm flipH="1">
            <a:off x="0" y="0"/>
            <a:ext cx="11360150" cy="6858000"/>
          </a:xfrm>
        </p:spPr>
      </p:pic>
      <p:sp>
        <p:nvSpPr>
          <p:cNvPr id="3" name="Title 2">
            <a:extLst>
              <a:ext uri="{FF2B5EF4-FFF2-40B4-BE49-F238E27FC236}">
                <a16:creationId xmlns:a16="http://schemas.microsoft.com/office/drawing/2014/main" id="{947B0FDE-2720-4040-B552-7BB3D722963F}"/>
              </a:ext>
            </a:extLst>
          </p:cNvPr>
          <p:cNvSpPr>
            <a:spLocks noGrp="1"/>
          </p:cNvSpPr>
          <p:nvPr>
            <p:ph type="title"/>
          </p:nvPr>
        </p:nvSpPr>
        <p:spPr>
          <a:xfrm>
            <a:off x="5762381" y="1521802"/>
            <a:ext cx="5445858" cy="764198"/>
          </a:xfrm>
        </p:spPr>
        <p:txBody>
          <a:bodyPr/>
          <a:lstStyle/>
          <a:p>
            <a:r>
              <a:rPr lang="en-US" dirty="0"/>
              <a:t>Airfare &amp; Amtrak</a:t>
            </a:r>
          </a:p>
        </p:txBody>
      </p:sp>
      <p:sp>
        <p:nvSpPr>
          <p:cNvPr id="4" name="Text Placeholder 3">
            <a:extLst>
              <a:ext uri="{FF2B5EF4-FFF2-40B4-BE49-F238E27FC236}">
                <a16:creationId xmlns:a16="http://schemas.microsoft.com/office/drawing/2014/main" id="{6FEDAA2E-A914-4DCA-95D7-688B43C7724A}"/>
              </a:ext>
            </a:extLst>
          </p:cNvPr>
          <p:cNvSpPr>
            <a:spLocks noGrp="1"/>
          </p:cNvSpPr>
          <p:nvPr>
            <p:ph type="body" idx="1"/>
          </p:nvPr>
        </p:nvSpPr>
        <p:spPr>
          <a:xfrm>
            <a:off x="5762380" y="2285999"/>
            <a:ext cx="5597770" cy="3200401"/>
          </a:xfrm>
        </p:spPr>
        <p:txBody>
          <a:bodyPr>
            <a:normAutofit fontScale="92500" lnSpcReduction="10000"/>
          </a:bodyPr>
          <a:lstStyle/>
          <a:p>
            <a:pPr marL="285750" lvl="0" indent="-285750">
              <a:buFont typeface="Arial" panose="020B0604020202020204" pitchFamily="34" charset="0"/>
              <a:buChar char="•"/>
            </a:pPr>
            <a:r>
              <a:rPr lang="en-US" dirty="0"/>
              <a:t>Purchase airfare and Amtrak fares with a state-issued credit card through Direct Travel's </a:t>
            </a:r>
            <a:r>
              <a:rPr lang="en-US" i="1" dirty="0"/>
              <a:t>Concur</a:t>
            </a:r>
            <a:r>
              <a:rPr lang="en-US" dirty="0"/>
              <a:t> software. </a:t>
            </a:r>
          </a:p>
          <a:p>
            <a:pPr marL="285750" lvl="0" indent="-285750">
              <a:buFont typeface="Arial" panose="020B0604020202020204" pitchFamily="34" charset="0"/>
              <a:buChar char="•"/>
            </a:pPr>
            <a:r>
              <a:rPr lang="en-US" dirty="0"/>
              <a:t>Only coach or economy fare is reimbursable. </a:t>
            </a:r>
          </a:p>
          <a:p>
            <a:pPr marL="285750" lvl="0" indent="-285750">
              <a:buFont typeface="Arial" panose="020B0604020202020204" pitchFamily="34" charset="0"/>
              <a:buChar char="•"/>
            </a:pPr>
            <a:r>
              <a:rPr lang="en-US" dirty="0"/>
              <a:t>Pre-boarding fees are not reimbursable.</a:t>
            </a:r>
          </a:p>
          <a:p>
            <a:pPr marL="285750" lvl="0" indent="-285750">
              <a:buFont typeface="Arial" panose="020B0604020202020204" pitchFamily="34" charset="0"/>
              <a:buChar char="•"/>
            </a:pPr>
            <a:r>
              <a:rPr lang="en-US" dirty="0"/>
              <a:t>Airfare cost comparison may be necessary to justify method of transportation, times of travel, or if personal travel is combined with business travel.</a:t>
            </a:r>
          </a:p>
          <a:p>
            <a:pPr marL="285750" lvl="0" indent="-285750">
              <a:buFont typeface="Arial" panose="020B0604020202020204" pitchFamily="34" charset="0"/>
              <a:buChar char="•"/>
            </a:pPr>
            <a:r>
              <a:rPr lang="en-US" dirty="0"/>
              <a:t>Rail travel in excess of 200 miles one way may be business class.</a:t>
            </a:r>
          </a:p>
          <a:p>
            <a:endParaRPr lang="en-US" dirty="0"/>
          </a:p>
        </p:txBody>
      </p:sp>
    </p:spTree>
    <p:extLst>
      <p:ext uri="{BB962C8B-B14F-4D97-AF65-F5344CB8AC3E}">
        <p14:creationId xmlns:p14="http://schemas.microsoft.com/office/powerpoint/2010/main" val="247384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and holding a car keey in fron of a silver car door.">
            <a:extLst>
              <a:ext uri="{FF2B5EF4-FFF2-40B4-BE49-F238E27FC236}">
                <a16:creationId xmlns:a16="http://schemas.microsoft.com/office/drawing/2014/main" id="{C1071B7B-6358-4A77-A9CF-9F88077FC601}"/>
              </a:ext>
            </a:extLst>
          </p:cNvPr>
          <p:cNvPicPr>
            <a:picLocks noGrp="1" noChangeAspect="1"/>
          </p:cNvPicPr>
          <p:nvPr>
            <p:ph type="pic" sz="quarter" idx="13"/>
          </p:nvPr>
        </p:nvPicPr>
        <p:blipFill>
          <a:blip r:embed="rId2"/>
          <a:stretch>
            <a:fillRect/>
          </a:stretch>
        </p:blipFill>
        <p:spPr>
          <a:xfrm>
            <a:off x="831850" y="0"/>
            <a:ext cx="11360149" cy="6858000"/>
          </a:xfrm>
        </p:spPr>
      </p:pic>
      <p:sp>
        <p:nvSpPr>
          <p:cNvPr id="4" name="Text Placeholder 3">
            <a:extLst>
              <a:ext uri="{FF2B5EF4-FFF2-40B4-BE49-F238E27FC236}">
                <a16:creationId xmlns:a16="http://schemas.microsoft.com/office/drawing/2014/main" id="{6FEDAA2E-A914-4DCA-95D7-688B43C7724A}"/>
              </a:ext>
            </a:extLst>
          </p:cNvPr>
          <p:cNvSpPr>
            <a:spLocks noGrp="1"/>
          </p:cNvSpPr>
          <p:nvPr>
            <p:ph type="body" idx="1"/>
          </p:nvPr>
        </p:nvSpPr>
        <p:spPr>
          <a:xfrm>
            <a:off x="831850" y="2353514"/>
            <a:ext cx="5762381" cy="3339716"/>
          </a:xfrm>
        </p:spPr>
        <p:txBody>
          <a:bodyPr>
            <a:normAutofit fontScale="92500" lnSpcReduction="10000"/>
          </a:bodyPr>
          <a:lstStyle/>
          <a:p>
            <a:pPr marL="285750" indent="-285750">
              <a:buFont typeface="Arial" panose="020B0604020202020204" pitchFamily="34" charset="0"/>
              <a:buChar char="•"/>
            </a:pPr>
            <a:r>
              <a:rPr lang="en-US" dirty="0"/>
              <a:t>When the use of a </a:t>
            </a:r>
            <a:r>
              <a:rPr lang="en-US" b="1" dirty="0"/>
              <a:t>rental vehicle</a:t>
            </a:r>
            <a:r>
              <a:rPr lang="en-US" dirty="0"/>
              <a:t> is necessary, prudent and less expensive than common carrier, travelers should use the New York State Enterprise/National or Hertz Rental Contracts.</a:t>
            </a:r>
          </a:p>
          <a:p>
            <a:pPr marL="285750" lvl="0" indent="-285750">
              <a:buFont typeface="Arial" panose="020B0604020202020204" pitchFamily="34" charset="0"/>
              <a:buChar char="•"/>
            </a:pPr>
            <a:r>
              <a:rPr lang="en-US" dirty="0"/>
              <a:t>When renting a vehicle for State business, the traveler should rent in the name of New York State and sign the agreement as an agent for the State.</a:t>
            </a:r>
          </a:p>
          <a:p>
            <a:pPr marL="285750" indent="-285750">
              <a:buFont typeface="Arial" panose="020B0604020202020204" pitchFamily="34" charset="0"/>
              <a:buChar char="•"/>
            </a:pPr>
            <a:r>
              <a:rPr lang="en-US" b="1" dirty="0">
                <a:solidFill>
                  <a:srgbClr val="FF0000"/>
                </a:solidFill>
              </a:rPr>
              <a:t>Up to a “standard” size vehicle rental is allowable.</a:t>
            </a:r>
            <a:r>
              <a:rPr lang="en-US" dirty="0">
                <a:solidFill>
                  <a:srgbClr val="FF0000"/>
                </a:solidFill>
              </a:rPr>
              <a:t>  </a:t>
            </a:r>
            <a:r>
              <a:rPr lang="en-US" dirty="0"/>
              <a:t>If larger vehicle is required, written justification must be included with rental car receipt.</a:t>
            </a:r>
          </a:p>
          <a:p>
            <a:endParaRPr lang="en-US" dirty="0"/>
          </a:p>
        </p:txBody>
      </p:sp>
      <p:sp>
        <p:nvSpPr>
          <p:cNvPr id="2" name="TextBox 1">
            <a:extLst>
              <a:ext uri="{FF2B5EF4-FFF2-40B4-BE49-F238E27FC236}">
                <a16:creationId xmlns:a16="http://schemas.microsoft.com/office/drawing/2014/main" id="{AEF2F944-908A-4700-A356-2B37753AED02}"/>
              </a:ext>
            </a:extLst>
          </p:cNvPr>
          <p:cNvSpPr txBox="1"/>
          <p:nvPr/>
        </p:nvSpPr>
        <p:spPr>
          <a:xfrm>
            <a:off x="7162800" y="1505396"/>
            <a:ext cx="4789714" cy="3847207"/>
          </a:xfrm>
          <a:prstGeom prst="rect">
            <a:avLst/>
          </a:prstGeom>
          <a:solidFill>
            <a:schemeClr val="bg1"/>
          </a:solidFill>
        </p:spPr>
        <p:txBody>
          <a:bodyPr wrap="square" rtlCol="0">
            <a:spAutoFit/>
          </a:bodyPr>
          <a:lstStyle/>
          <a:p>
            <a:r>
              <a:rPr lang="en-US" sz="2800" b="1" dirty="0">
                <a:solidFill>
                  <a:srgbClr val="FF0000"/>
                </a:solidFill>
              </a:rPr>
              <a:t>IMPORTANT!</a:t>
            </a:r>
          </a:p>
          <a:p>
            <a:endParaRPr lang="en-US" sz="2400" dirty="0"/>
          </a:p>
          <a:p>
            <a:r>
              <a:rPr lang="en-US" sz="2400" dirty="0"/>
              <a:t>Rental vehicles should be returned with the same level of fuel as when taken out.  Refueling fees from rental agencies are not a reimbursable expense and, should they be charged to a State issued card, the cardholder would be responsible for reimbursing </a:t>
            </a:r>
            <a:r>
              <a:rPr lang="en-US" sz="2400"/>
              <a:t>Fredonia that </a:t>
            </a:r>
            <a:r>
              <a:rPr lang="en-US" sz="2400" dirty="0"/>
              <a:t>cost.</a:t>
            </a:r>
          </a:p>
        </p:txBody>
      </p:sp>
      <p:sp>
        <p:nvSpPr>
          <p:cNvPr id="3" name="Title 2">
            <a:extLst>
              <a:ext uri="{FF2B5EF4-FFF2-40B4-BE49-F238E27FC236}">
                <a16:creationId xmlns:a16="http://schemas.microsoft.com/office/drawing/2014/main" id="{947B0FDE-2720-4040-B552-7BB3D722963F}"/>
              </a:ext>
            </a:extLst>
          </p:cNvPr>
          <p:cNvSpPr>
            <a:spLocks noGrp="1"/>
          </p:cNvSpPr>
          <p:nvPr>
            <p:ph type="title"/>
          </p:nvPr>
        </p:nvSpPr>
        <p:spPr>
          <a:xfrm>
            <a:off x="914400" y="1589315"/>
            <a:ext cx="5679831" cy="764198"/>
          </a:xfrm>
        </p:spPr>
        <p:txBody>
          <a:bodyPr/>
          <a:lstStyle/>
          <a:p>
            <a:r>
              <a:rPr lang="en-US" dirty="0"/>
              <a:t>Rental Car</a:t>
            </a:r>
          </a:p>
        </p:txBody>
      </p:sp>
    </p:spTree>
    <p:extLst>
      <p:ext uri="{BB962C8B-B14F-4D97-AF65-F5344CB8AC3E}">
        <p14:creationId xmlns:p14="http://schemas.microsoft.com/office/powerpoint/2010/main" val="29410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E61E57-15A3-48AA-9D8D-BEF484CC40AB}"/>
              </a:ext>
            </a:extLst>
          </p:cNvPr>
          <p:cNvSpPr>
            <a:spLocks noGrp="1"/>
          </p:cNvSpPr>
          <p:nvPr>
            <p:ph type="title"/>
          </p:nvPr>
        </p:nvSpPr>
        <p:spPr>
          <a:xfrm>
            <a:off x="8001000" y="4968433"/>
            <a:ext cx="4190999" cy="441768"/>
          </a:xfrm>
        </p:spPr>
        <p:txBody>
          <a:bodyPr>
            <a:normAutofit fontScale="90000"/>
          </a:bodyPr>
          <a:lstStyle/>
          <a:p>
            <a:r>
              <a:rPr lang="en-US" dirty="0"/>
              <a:t>University Vans</a:t>
            </a:r>
          </a:p>
        </p:txBody>
      </p:sp>
      <p:sp>
        <p:nvSpPr>
          <p:cNvPr id="6" name="Text Placeholder 5">
            <a:extLst>
              <a:ext uri="{FF2B5EF4-FFF2-40B4-BE49-F238E27FC236}">
                <a16:creationId xmlns:a16="http://schemas.microsoft.com/office/drawing/2014/main" id="{38BC405C-45B6-46D1-A995-6025D4156916}"/>
              </a:ext>
            </a:extLst>
          </p:cNvPr>
          <p:cNvSpPr>
            <a:spLocks noGrp="1"/>
          </p:cNvSpPr>
          <p:nvPr>
            <p:ph type="body" sz="quarter" idx="11"/>
          </p:nvPr>
        </p:nvSpPr>
        <p:spPr>
          <a:xfrm>
            <a:off x="8001000" y="5410201"/>
            <a:ext cx="4190999" cy="1447799"/>
          </a:xfrm>
        </p:spPr>
        <p:txBody>
          <a:bodyPr>
            <a:normAutofit/>
          </a:bodyPr>
          <a:lstStyle/>
          <a:p>
            <a:r>
              <a:rPr lang="en-US" sz="1600" dirty="0"/>
              <a:t>Only groups of 5 or more may request use of a van via the Facilities Services webpage.  If traveling with non-employees a NET card </a:t>
            </a:r>
            <a:r>
              <a:rPr lang="en-US" sz="1600" b="1" dirty="0"/>
              <a:t>must</a:t>
            </a:r>
            <a:r>
              <a:rPr lang="en-US" sz="1600" dirty="0"/>
              <a:t> be used for fueling.  When traveling with a group of State employees, the Travel card or personal funds (which are reimbursable) should be used for fuel.</a:t>
            </a:r>
          </a:p>
        </p:txBody>
      </p:sp>
      <p:pic>
        <p:nvPicPr>
          <p:cNvPr id="9" name="Picture Placeholder 8" descr="SUNY Fredonia van.">
            <a:extLst>
              <a:ext uri="{FF2B5EF4-FFF2-40B4-BE49-F238E27FC236}">
                <a16:creationId xmlns:a16="http://schemas.microsoft.com/office/drawing/2014/main" id="{77449287-6027-4CB8-B020-6799880365FC}"/>
              </a:ext>
            </a:extLst>
          </p:cNvPr>
          <p:cNvPicPr>
            <a:picLocks noGrp="1" noChangeAspect="1"/>
          </p:cNvPicPr>
          <p:nvPr>
            <p:ph type="pic" sz="quarter" idx="12"/>
          </p:nvPr>
        </p:nvPicPr>
        <p:blipFill>
          <a:blip r:embed="rId2"/>
          <a:srcRect t="2076" b="2076"/>
          <a:stretch>
            <a:fillRect/>
          </a:stretch>
        </p:blipFill>
        <p:spPr/>
      </p:pic>
    </p:spTree>
    <p:extLst>
      <p:ext uri="{BB962C8B-B14F-4D97-AF65-F5344CB8AC3E}">
        <p14:creationId xmlns:p14="http://schemas.microsoft.com/office/powerpoint/2010/main" val="4078934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range VW bus with pink polka dots parked on a foreign street.">
            <a:extLst>
              <a:ext uri="{FF2B5EF4-FFF2-40B4-BE49-F238E27FC236}">
                <a16:creationId xmlns:a16="http://schemas.microsoft.com/office/drawing/2014/main" id="{C1071B7B-6358-4A77-A9CF-9F88077FC601}"/>
              </a:ext>
            </a:extLst>
          </p:cNvPr>
          <p:cNvPicPr>
            <a:picLocks noGrp="1" noChangeAspect="1"/>
          </p:cNvPicPr>
          <p:nvPr>
            <p:ph type="pic" sz="quarter" idx="13"/>
          </p:nvPr>
        </p:nvPicPr>
        <p:blipFill>
          <a:blip r:embed="rId2"/>
          <a:stretch>
            <a:fillRect/>
          </a:stretch>
        </p:blipFill>
        <p:spPr>
          <a:xfrm flipH="1">
            <a:off x="0" y="0"/>
            <a:ext cx="11360150" cy="6858000"/>
          </a:xfrm>
        </p:spPr>
      </p:pic>
      <p:sp>
        <p:nvSpPr>
          <p:cNvPr id="4" name="Text Placeholder 3">
            <a:extLst>
              <a:ext uri="{FF2B5EF4-FFF2-40B4-BE49-F238E27FC236}">
                <a16:creationId xmlns:a16="http://schemas.microsoft.com/office/drawing/2014/main" id="{6FEDAA2E-A914-4DCA-95D7-688B43C7724A}"/>
              </a:ext>
            </a:extLst>
          </p:cNvPr>
          <p:cNvSpPr>
            <a:spLocks noGrp="1"/>
          </p:cNvSpPr>
          <p:nvPr>
            <p:ph type="body" idx="1"/>
          </p:nvPr>
        </p:nvSpPr>
        <p:spPr>
          <a:xfrm>
            <a:off x="5762380" y="2285999"/>
            <a:ext cx="5597770" cy="3445728"/>
          </a:xfrm>
        </p:spPr>
        <p:txBody>
          <a:bodyPr>
            <a:normAutofit fontScale="92500" lnSpcReduction="20000"/>
          </a:bodyPr>
          <a:lstStyle/>
          <a:p>
            <a:pPr marL="285750" indent="-285750">
              <a:buFont typeface="Arial" panose="020B0604020202020204" pitchFamily="34" charset="0"/>
              <a:buChar char="•"/>
            </a:pPr>
            <a:r>
              <a:rPr lang="en-US" dirty="0"/>
              <a:t>May be used when a State vehicle, common carrier or rental car is not available, is not cost effective or is otherwise not appropriate.</a:t>
            </a:r>
          </a:p>
          <a:p>
            <a:pPr marL="285750" indent="-285750">
              <a:buFont typeface="Arial" panose="020B0604020202020204" pitchFamily="34" charset="0"/>
              <a:buChar char="•"/>
            </a:pPr>
            <a:r>
              <a:rPr lang="en-US" dirty="0"/>
              <a:t>Charges for gasoline, oil, accessories, repairs, depreciation, anti-freeze, towing, insurance and other expenditures will not be allowed. These are considered operational costs and are covered in the mileage allowance.</a:t>
            </a:r>
          </a:p>
          <a:p>
            <a:pPr marL="285750" indent="-285750">
              <a:buFont typeface="Arial" panose="020B0604020202020204" pitchFamily="34" charset="0"/>
              <a:buChar char="•"/>
            </a:pPr>
            <a:r>
              <a:rPr lang="en-US" dirty="0"/>
              <a:t>All reasonable and necessary </a:t>
            </a:r>
            <a:r>
              <a:rPr lang="en-US" b="1" dirty="0"/>
              <a:t>parking</a:t>
            </a:r>
            <a:r>
              <a:rPr lang="en-US" dirty="0"/>
              <a:t> charges will be reimbursed. Valet parking fees will only be reimbursed if it is an unavoidable expense (for example, when the hotel only offers valet parking).</a:t>
            </a:r>
          </a:p>
          <a:p>
            <a:r>
              <a:rPr lang="en-US" sz="1100" dirty="0"/>
              <a:t> </a:t>
            </a:r>
            <a:endParaRPr lang="en-US" sz="1600" dirty="0"/>
          </a:p>
        </p:txBody>
      </p:sp>
      <p:sp>
        <p:nvSpPr>
          <p:cNvPr id="2" name="TextBox 1">
            <a:extLst>
              <a:ext uri="{FF2B5EF4-FFF2-40B4-BE49-F238E27FC236}">
                <a16:creationId xmlns:a16="http://schemas.microsoft.com/office/drawing/2014/main" id="{302D6E7C-62D6-4A5B-B8B5-FED0EA093A9C}"/>
              </a:ext>
              <a:ext uri="{C183D7F6-B498-43B3-948B-1728B52AA6E4}">
                <adec:decorative xmlns:adec="http://schemas.microsoft.com/office/drawing/2017/decorative" val="1"/>
              </a:ext>
            </a:extLst>
          </p:cNvPr>
          <p:cNvSpPr txBox="1"/>
          <p:nvPr/>
        </p:nvSpPr>
        <p:spPr>
          <a:xfrm>
            <a:off x="256478" y="1003610"/>
            <a:ext cx="4828478" cy="2554545"/>
          </a:xfrm>
          <a:prstGeom prst="rect">
            <a:avLst/>
          </a:prstGeom>
          <a:solidFill>
            <a:schemeClr val="bg1"/>
          </a:solidFill>
        </p:spPr>
        <p:txBody>
          <a:bodyPr wrap="square" rtlCol="0">
            <a:spAutoFit/>
          </a:bodyPr>
          <a:lstStyle/>
          <a:p>
            <a:pPr algn="ctr"/>
            <a:endParaRPr lang="en-US" sz="3200" b="1" dirty="0"/>
          </a:p>
          <a:p>
            <a:pPr algn="ctr"/>
            <a:endParaRPr lang="en-US" sz="3200" b="1" dirty="0"/>
          </a:p>
          <a:p>
            <a:pPr algn="ctr"/>
            <a:endParaRPr lang="en-US" sz="3200" b="1" dirty="0"/>
          </a:p>
          <a:p>
            <a:pPr algn="ctr"/>
            <a:endParaRPr lang="en-US" sz="3200" b="1" dirty="0"/>
          </a:p>
          <a:p>
            <a:pPr algn="ctr"/>
            <a:endParaRPr lang="en-US" sz="3200" b="1" dirty="0"/>
          </a:p>
        </p:txBody>
      </p:sp>
      <p:sp>
        <p:nvSpPr>
          <p:cNvPr id="7" name="Title 2">
            <a:extLst>
              <a:ext uri="{FF2B5EF4-FFF2-40B4-BE49-F238E27FC236}">
                <a16:creationId xmlns:a16="http://schemas.microsoft.com/office/drawing/2014/main" id="{64A8C9F4-D466-4CE4-9470-54DC4B0E948D}"/>
              </a:ext>
            </a:extLst>
          </p:cNvPr>
          <p:cNvSpPr txBox="1">
            <a:spLocks/>
          </p:cNvSpPr>
          <p:nvPr/>
        </p:nvSpPr>
        <p:spPr>
          <a:xfrm>
            <a:off x="490939" y="1357573"/>
            <a:ext cx="4359556" cy="764198"/>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800" b="1" i="0" kern="1200" spc="-150">
                <a:solidFill>
                  <a:schemeClr val="tx2"/>
                </a:solidFill>
                <a:latin typeface="+mj-lt"/>
                <a:ea typeface="+mj-ea"/>
                <a:cs typeface="Gill Sans" panose="020B0502020104020203" pitchFamily="34" charset="-79"/>
              </a:defRPr>
            </a:lvl1pPr>
          </a:lstStyle>
          <a:p>
            <a:pPr algn="ctr"/>
            <a:r>
              <a:rPr lang="en-US" dirty="0"/>
              <a:t>CURRENT MILEAGE REIMBURSEMENT</a:t>
            </a:r>
          </a:p>
        </p:txBody>
      </p:sp>
      <p:sp>
        <p:nvSpPr>
          <p:cNvPr id="5" name="TextBox 4">
            <a:extLst>
              <a:ext uri="{FF2B5EF4-FFF2-40B4-BE49-F238E27FC236}">
                <a16:creationId xmlns:a16="http://schemas.microsoft.com/office/drawing/2014/main" id="{1707818A-BB52-42DD-A324-086B5A2AF1CF}"/>
              </a:ext>
            </a:extLst>
          </p:cNvPr>
          <p:cNvSpPr txBox="1"/>
          <p:nvPr/>
        </p:nvSpPr>
        <p:spPr>
          <a:xfrm>
            <a:off x="1338146" y="2286000"/>
            <a:ext cx="2531327" cy="830997"/>
          </a:xfrm>
          <a:prstGeom prst="rect">
            <a:avLst/>
          </a:prstGeom>
          <a:noFill/>
        </p:spPr>
        <p:txBody>
          <a:bodyPr wrap="square" rtlCol="0">
            <a:spAutoFit/>
          </a:bodyPr>
          <a:lstStyle/>
          <a:p>
            <a:pPr algn="ctr"/>
            <a:r>
              <a:rPr lang="en-US" sz="4800" b="1" dirty="0"/>
              <a:t>$0.725</a:t>
            </a:r>
          </a:p>
        </p:txBody>
      </p:sp>
      <p:sp>
        <p:nvSpPr>
          <p:cNvPr id="8" name="TextBox 7">
            <a:extLst>
              <a:ext uri="{FF2B5EF4-FFF2-40B4-BE49-F238E27FC236}">
                <a16:creationId xmlns:a16="http://schemas.microsoft.com/office/drawing/2014/main" id="{D0B399C1-AABB-4DFC-8F3B-E06541E8CC92}"/>
              </a:ext>
            </a:extLst>
          </p:cNvPr>
          <p:cNvSpPr txBox="1"/>
          <p:nvPr/>
        </p:nvSpPr>
        <p:spPr>
          <a:xfrm>
            <a:off x="256478" y="3961600"/>
            <a:ext cx="4828478" cy="1200329"/>
          </a:xfrm>
          <a:prstGeom prst="rect">
            <a:avLst/>
          </a:prstGeom>
          <a:solidFill>
            <a:schemeClr val="bg1"/>
          </a:solidFill>
        </p:spPr>
        <p:txBody>
          <a:bodyPr wrap="square" rtlCol="0">
            <a:spAutoFit/>
          </a:bodyPr>
          <a:lstStyle/>
          <a:p>
            <a:pPr algn="ctr"/>
            <a:r>
              <a:rPr lang="en-US" b="1" dirty="0"/>
              <a:t>A Personal versus Rental Vehicle Comparison form MUST be completed for any trip greater than 100 miles round-trip and should be turned in with the traveler’s Travel Authorization.</a:t>
            </a:r>
          </a:p>
        </p:txBody>
      </p:sp>
      <p:sp>
        <p:nvSpPr>
          <p:cNvPr id="3" name="Title 2">
            <a:extLst>
              <a:ext uri="{FF2B5EF4-FFF2-40B4-BE49-F238E27FC236}">
                <a16:creationId xmlns:a16="http://schemas.microsoft.com/office/drawing/2014/main" id="{947B0FDE-2720-4040-B552-7BB3D722963F}"/>
              </a:ext>
            </a:extLst>
          </p:cNvPr>
          <p:cNvSpPr>
            <a:spLocks noGrp="1"/>
          </p:cNvSpPr>
          <p:nvPr>
            <p:ph type="title"/>
          </p:nvPr>
        </p:nvSpPr>
        <p:spPr>
          <a:xfrm>
            <a:off x="5762381" y="1521802"/>
            <a:ext cx="5445858" cy="764198"/>
          </a:xfrm>
        </p:spPr>
        <p:txBody>
          <a:bodyPr/>
          <a:lstStyle/>
          <a:p>
            <a:r>
              <a:rPr lang="en-US" dirty="0"/>
              <a:t>Personal Vehicle</a:t>
            </a:r>
          </a:p>
        </p:txBody>
      </p:sp>
    </p:spTree>
    <p:extLst>
      <p:ext uri="{BB962C8B-B14F-4D97-AF65-F5344CB8AC3E}">
        <p14:creationId xmlns:p14="http://schemas.microsoft.com/office/powerpoint/2010/main" val="27265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5"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F7A04E8-D33E-244D-AFB2-10B9CDB5C584}"/>
              </a:ext>
            </a:extLst>
          </p:cNvPr>
          <p:cNvSpPr>
            <a:spLocks noGrp="1"/>
          </p:cNvSpPr>
          <p:nvPr>
            <p:ph type="title"/>
          </p:nvPr>
        </p:nvSpPr>
        <p:spPr>
          <a:xfrm>
            <a:off x="1328737" y="362267"/>
            <a:ext cx="4008437" cy="1395208"/>
          </a:xfrm>
        </p:spPr>
        <p:txBody>
          <a:bodyPr/>
          <a:lstStyle/>
          <a:p>
            <a:r>
              <a:rPr lang="en-US" dirty="0"/>
              <a:t>FOREIGN TRAVEL </a:t>
            </a:r>
            <a:r>
              <a:rPr lang="en-US" sz="1400" dirty="0"/>
              <a:t>Part One</a:t>
            </a:r>
            <a:endParaRPr lang="en-US" dirty="0"/>
          </a:p>
        </p:txBody>
      </p:sp>
      <p:sp>
        <p:nvSpPr>
          <p:cNvPr id="11" name="Text Placeholder 10">
            <a:extLst>
              <a:ext uri="{FF2B5EF4-FFF2-40B4-BE49-F238E27FC236}">
                <a16:creationId xmlns:a16="http://schemas.microsoft.com/office/drawing/2014/main" id="{9349A659-D3D2-9F43-B94A-438B0C55F672}"/>
              </a:ext>
            </a:extLst>
          </p:cNvPr>
          <p:cNvSpPr>
            <a:spLocks noGrp="1"/>
          </p:cNvSpPr>
          <p:nvPr>
            <p:ph type="body" sz="quarter" idx="12"/>
          </p:nvPr>
        </p:nvSpPr>
        <p:spPr>
          <a:xfrm>
            <a:off x="1328737" y="1942533"/>
            <a:ext cx="4582206" cy="4679976"/>
          </a:xfrm>
        </p:spPr>
        <p:txBody>
          <a:bodyPr anchor="t">
            <a:normAutofit lnSpcReduction="10000"/>
          </a:bodyPr>
          <a:lstStyle/>
          <a:p>
            <a:r>
              <a:rPr lang="en-US" sz="2400" b="1" dirty="0"/>
              <a:t>All travel outside the Continental US and Canada (or over $2,500) must be pre-approved and the Travel Authorization Form received in the Accounting Office four weeks </a:t>
            </a:r>
            <a:r>
              <a:rPr lang="en-US" sz="2400" b="1" dirty="0">
                <a:solidFill>
                  <a:srgbClr val="FF0000"/>
                </a:solidFill>
              </a:rPr>
              <a:t>PRIOR</a:t>
            </a:r>
            <a:r>
              <a:rPr lang="en-US" sz="2400" b="1" dirty="0"/>
              <a:t> to the trip Departure Date.  The Travel Authorization Form for these trips </a:t>
            </a:r>
            <a:r>
              <a:rPr lang="en-US" sz="2400" b="1" dirty="0">
                <a:solidFill>
                  <a:srgbClr val="FF0000"/>
                </a:solidFill>
              </a:rPr>
              <a:t>MUST</a:t>
            </a:r>
            <a:r>
              <a:rPr lang="en-US" sz="2400" b="1" dirty="0"/>
              <a:t> be approved via signature by the President or the division Vice President (or their designee).</a:t>
            </a:r>
          </a:p>
        </p:txBody>
      </p:sp>
      <p:pic>
        <p:nvPicPr>
          <p:cNvPr id="13" name="Picture Placeholder 12" descr="Airplane taking off.">
            <a:extLst>
              <a:ext uri="{FF2B5EF4-FFF2-40B4-BE49-F238E27FC236}">
                <a16:creationId xmlns:a16="http://schemas.microsoft.com/office/drawing/2014/main" id="{2DE929C2-CECF-4E72-810C-75B9E7BC252A}"/>
              </a:ext>
            </a:extLst>
          </p:cNvPr>
          <p:cNvPicPr>
            <a:picLocks noGrp="1" noChangeAspect="1"/>
          </p:cNvPicPr>
          <p:nvPr>
            <p:ph type="pic" sz="quarter" idx="14"/>
          </p:nvPr>
        </p:nvPicPr>
        <p:blipFill>
          <a:blip r:embed="rId2"/>
          <a:stretch>
            <a:fillRect/>
          </a:stretch>
        </p:blipFill>
        <p:spPr>
          <a:xfrm>
            <a:off x="6096000" y="604255"/>
            <a:ext cx="5745990" cy="5833196"/>
          </a:xfrm>
        </p:spPr>
      </p:pic>
    </p:spTree>
    <p:extLst>
      <p:ext uri="{BB962C8B-B14F-4D97-AF65-F5344CB8AC3E}">
        <p14:creationId xmlns:p14="http://schemas.microsoft.com/office/powerpoint/2010/main" val="37736830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Crazy boat in the Bahamas painted in bright colors with peace signs and words of peace painted on it.">
            <a:extLst>
              <a:ext uri="{FF2B5EF4-FFF2-40B4-BE49-F238E27FC236}">
                <a16:creationId xmlns:a16="http://schemas.microsoft.com/office/drawing/2014/main" id="{2DE929C2-CECF-4E72-810C-75B9E7BC252A}"/>
              </a:ext>
            </a:extLst>
          </p:cNvPr>
          <p:cNvPicPr>
            <a:picLocks noGrp="1" noChangeAspect="1"/>
          </p:cNvPicPr>
          <p:nvPr>
            <p:ph type="pic" sz="quarter" idx="14"/>
          </p:nvPr>
        </p:nvPicPr>
        <p:blipFill>
          <a:blip r:embed="rId2"/>
          <a:stretch>
            <a:fillRect/>
          </a:stretch>
        </p:blipFill>
        <p:spPr>
          <a:xfrm>
            <a:off x="162522" y="571101"/>
            <a:ext cx="6417821" cy="5965371"/>
          </a:xfrm>
        </p:spPr>
      </p:pic>
      <p:sp>
        <p:nvSpPr>
          <p:cNvPr id="10" name="Title 9">
            <a:extLst>
              <a:ext uri="{FF2B5EF4-FFF2-40B4-BE49-F238E27FC236}">
                <a16:creationId xmlns:a16="http://schemas.microsoft.com/office/drawing/2014/main" id="{CF7A04E8-D33E-244D-AFB2-10B9CDB5C584}"/>
              </a:ext>
            </a:extLst>
          </p:cNvPr>
          <p:cNvSpPr>
            <a:spLocks noGrp="1"/>
          </p:cNvSpPr>
          <p:nvPr>
            <p:ph type="title"/>
          </p:nvPr>
        </p:nvSpPr>
        <p:spPr>
          <a:xfrm>
            <a:off x="6736460" y="571101"/>
            <a:ext cx="4008437" cy="1395208"/>
          </a:xfrm>
        </p:spPr>
        <p:txBody>
          <a:bodyPr/>
          <a:lstStyle/>
          <a:p>
            <a:r>
              <a:rPr lang="en-US" dirty="0"/>
              <a:t>FOREIGN TRAVEL </a:t>
            </a:r>
            <a:r>
              <a:rPr lang="en-US" sz="1400" dirty="0"/>
              <a:t>Part Two</a:t>
            </a:r>
            <a:endParaRPr lang="en-US" dirty="0"/>
          </a:p>
        </p:txBody>
      </p:sp>
      <p:sp>
        <p:nvSpPr>
          <p:cNvPr id="11" name="Text Placeholder 10">
            <a:extLst>
              <a:ext uri="{FF2B5EF4-FFF2-40B4-BE49-F238E27FC236}">
                <a16:creationId xmlns:a16="http://schemas.microsoft.com/office/drawing/2014/main" id="{9349A659-D3D2-9F43-B94A-438B0C55F672}"/>
              </a:ext>
            </a:extLst>
          </p:cNvPr>
          <p:cNvSpPr>
            <a:spLocks noGrp="1"/>
          </p:cNvSpPr>
          <p:nvPr>
            <p:ph type="body" sz="quarter" idx="11"/>
          </p:nvPr>
        </p:nvSpPr>
        <p:spPr>
          <a:xfrm>
            <a:off x="6736460" y="2180692"/>
            <a:ext cx="4648934" cy="4251049"/>
          </a:xfrm>
        </p:spPr>
        <p:txBody>
          <a:bodyPr anchor="t">
            <a:normAutofit lnSpcReduction="10000"/>
          </a:bodyPr>
          <a:lstStyle/>
          <a:p>
            <a:r>
              <a:rPr lang="en-US" sz="1400" b="1" dirty="0"/>
              <a:t>Reimbursement amount is based on the maximum per diem allowance established by the U.S. Department of State. The rates are posted on the </a:t>
            </a:r>
            <a:r>
              <a:rPr lang="en-US" sz="1400" b="1" u="sng" dirty="0">
                <a:hlinkClick r:id="rId3"/>
              </a:rPr>
              <a:t>http://www.gsa.gov</a:t>
            </a:r>
            <a:r>
              <a:rPr lang="en-US" sz="1400" b="1" dirty="0"/>
              <a:t> web site. Expenses should be converted to American dollars, based on the exchange rate in effect during the period of travel.</a:t>
            </a:r>
          </a:p>
          <a:p>
            <a:pPr lvl="0"/>
            <a:r>
              <a:rPr lang="en-US" sz="1400" b="1" dirty="0"/>
              <a:t>The foreign travel rates provide for lodging costs up to a maximum amount, and an allowance for meals and incidental expenses. If a traveler is entitled to the full meal per diem, the allowance is divided into 80% for dinner and 20% for breakfast.</a:t>
            </a:r>
          </a:p>
          <a:p>
            <a:pPr lvl="0"/>
            <a:r>
              <a:rPr lang="en-US" sz="1400" b="1" dirty="0"/>
              <a:t>The passport rules are changing. It is the traveler’s responsibility to know the document requirements of the country they are traveling to!</a:t>
            </a:r>
          </a:p>
        </p:txBody>
      </p:sp>
    </p:spTree>
    <p:extLst>
      <p:ext uri="{BB962C8B-B14F-4D97-AF65-F5344CB8AC3E}">
        <p14:creationId xmlns:p14="http://schemas.microsoft.com/office/powerpoint/2010/main" val="201572491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4D5E3317-7AAB-4791-8BA2-3D56D34FC41A}"/>
              </a:ext>
            </a:extLst>
          </p:cNvPr>
          <p:cNvSpPr txBox="1">
            <a:spLocks noGrp="1"/>
          </p:cNvSpPr>
          <p:nvPr>
            <p:ph type="title" idx="4294967295"/>
          </p:nvPr>
        </p:nvSpPr>
        <p:spPr>
          <a:xfrm>
            <a:off x="1082792" y="571101"/>
            <a:ext cx="4008437" cy="1395208"/>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150" normalizeH="0" baseline="0" noProof="0" dirty="0">
                <a:ln>
                  <a:noFill/>
                </a:ln>
                <a:solidFill>
                  <a:schemeClr val="tx2"/>
                </a:solidFill>
                <a:effectLst/>
                <a:uLnTx/>
                <a:uFillTx/>
                <a:latin typeface="+mj-lt"/>
                <a:ea typeface="+mj-ea"/>
                <a:cs typeface="Gill Sans" panose="020B0502020104020203" pitchFamily="34" charset="-79"/>
              </a:rPr>
              <a:t>FOREIGN TRAVEL </a:t>
            </a:r>
            <a:r>
              <a:rPr lang="en-US" sz="1400" dirty="0"/>
              <a:t>Part Three</a:t>
            </a:r>
            <a:r>
              <a:rPr kumimoji="0" lang="en-US" sz="1400" b="1" i="0" u="none" strike="noStrike" kern="1200" cap="none" spc="-150" normalizeH="0" baseline="0" noProof="0" dirty="0">
                <a:ln>
                  <a:noFill/>
                </a:ln>
                <a:solidFill>
                  <a:schemeClr val="tx2"/>
                </a:solidFill>
                <a:effectLst/>
                <a:uLnTx/>
                <a:uFillTx/>
                <a:latin typeface="+mj-lt"/>
                <a:ea typeface="+mj-ea"/>
                <a:cs typeface="Gill Sans" panose="020B0502020104020203" pitchFamily="34" charset="-79"/>
              </a:rPr>
              <a:t> </a:t>
            </a:r>
            <a:endParaRPr kumimoji="0" lang="en-US" sz="4400" b="1" i="0" u="none" strike="noStrike" kern="1200" cap="none" spc="-150" normalizeH="0" baseline="0" noProof="0" dirty="0">
              <a:ln>
                <a:noFill/>
              </a:ln>
              <a:solidFill>
                <a:schemeClr val="tx2"/>
              </a:solidFill>
              <a:effectLst/>
              <a:uLnTx/>
              <a:uFillTx/>
              <a:latin typeface="+mj-lt"/>
              <a:ea typeface="+mj-ea"/>
              <a:cs typeface="Gill Sans" panose="020B0502020104020203" pitchFamily="34" charset="-79"/>
            </a:endParaRPr>
          </a:p>
        </p:txBody>
      </p:sp>
      <p:sp>
        <p:nvSpPr>
          <p:cNvPr id="6" name="Text Placeholder 10">
            <a:extLst>
              <a:ext uri="{FF2B5EF4-FFF2-40B4-BE49-F238E27FC236}">
                <a16:creationId xmlns:a16="http://schemas.microsoft.com/office/drawing/2014/main" id="{E6F1B6D5-261C-4107-8BF3-53B3FA941942}"/>
              </a:ext>
            </a:extLst>
          </p:cNvPr>
          <p:cNvSpPr>
            <a:spLocks noGrp="1"/>
          </p:cNvSpPr>
          <p:nvPr>
            <p:ph type="body" sz="quarter" idx="11"/>
          </p:nvPr>
        </p:nvSpPr>
        <p:spPr>
          <a:xfrm>
            <a:off x="1082792" y="2180692"/>
            <a:ext cx="4648934" cy="4251049"/>
          </a:xfrm>
        </p:spPr>
        <p:txBody>
          <a:bodyPr anchor="t">
            <a:normAutofit fontScale="92500" lnSpcReduction="10000"/>
          </a:bodyPr>
          <a:lstStyle/>
          <a:p>
            <a:r>
              <a:rPr lang="en-US" sz="1800" b="1" dirty="0"/>
              <a:t>Expenses directly related to lodging and meals are included in the foreign per diem allowance; however, some expenses unique to foreign travel may be reimbursed at the discretion of the agency, such as: </a:t>
            </a:r>
          </a:p>
          <a:p>
            <a:pPr lvl="1"/>
            <a:r>
              <a:rPr lang="en-US" sz="1600" b="1" dirty="0"/>
              <a:t>Passport fees </a:t>
            </a:r>
          </a:p>
          <a:p>
            <a:pPr lvl="1"/>
            <a:r>
              <a:rPr lang="en-US" sz="1600" b="1" dirty="0"/>
              <a:t>Visa fees </a:t>
            </a:r>
          </a:p>
          <a:p>
            <a:pPr lvl="1"/>
            <a:r>
              <a:rPr lang="en-US" sz="1600" b="1" dirty="0"/>
              <a:t>Cost to convert currency </a:t>
            </a:r>
          </a:p>
          <a:p>
            <a:pPr lvl="1"/>
            <a:r>
              <a:rPr lang="en-US" sz="1600" b="1" dirty="0"/>
              <a:t>Traveler’s checks fees </a:t>
            </a:r>
          </a:p>
          <a:p>
            <a:pPr lvl="1"/>
            <a:r>
              <a:rPr lang="en-US" sz="1600" b="1" dirty="0"/>
              <a:t>Laundry charges for extended stay </a:t>
            </a:r>
          </a:p>
          <a:p>
            <a:pPr lvl="1"/>
            <a:r>
              <a:rPr lang="en-US" sz="1600" b="1" dirty="0"/>
              <a:t>Departure taxes </a:t>
            </a:r>
          </a:p>
        </p:txBody>
      </p:sp>
      <p:pic>
        <p:nvPicPr>
          <p:cNvPr id="13" name="Picture Placeholder 12" descr="Big Ben clock tower in London, England.">
            <a:extLst>
              <a:ext uri="{FF2B5EF4-FFF2-40B4-BE49-F238E27FC236}">
                <a16:creationId xmlns:a16="http://schemas.microsoft.com/office/drawing/2014/main" id="{2DE929C2-CECF-4E72-810C-75B9E7BC252A}"/>
              </a:ext>
            </a:extLst>
          </p:cNvPr>
          <p:cNvPicPr>
            <a:picLocks noGrp="1" noChangeAspect="1"/>
          </p:cNvPicPr>
          <p:nvPr>
            <p:ph type="pic" sz="quarter" idx="14"/>
          </p:nvPr>
        </p:nvPicPr>
        <p:blipFill>
          <a:blip r:embed="rId2"/>
          <a:stretch>
            <a:fillRect/>
          </a:stretch>
        </p:blipFill>
        <p:spPr>
          <a:xfrm>
            <a:off x="6525804" y="148768"/>
            <a:ext cx="4993406" cy="6602656"/>
          </a:xfrm>
        </p:spPr>
      </p:pic>
    </p:spTree>
    <p:extLst>
      <p:ext uri="{BB962C8B-B14F-4D97-AF65-F5344CB8AC3E}">
        <p14:creationId xmlns:p14="http://schemas.microsoft.com/office/powerpoint/2010/main" val="173915447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9" name="Picture Placeholder 8" descr="Mountain Scape">
            <a:extLst>
              <a:ext uri="{FF2B5EF4-FFF2-40B4-BE49-F238E27FC236}">
                <a16:creationId xmlns:a16="http://schemas.microsoft.com/office/drawing/2014/main" id="{09BF8C8C-B999-7949-855D-142BC52BD6FE}"/>
              </a:ext>
            </a:extLst>
          </p:cNvPr>
          <p:cNvPicPr>
            <a:picLocks noGrp="1" noChangeAspect="1"/>
          </p:cNvPicPr>
          <p:nvPr>
            <p:ph type="pic" sz="quarter" idx="14"/>
          </p:nvPr>
        </p:nvPicPr>
        <p:blipFill>
          <a:blip r:embed="rId2"/>
          <a:srcRect t="19456" b="19456"/>
          <a:stretch>
            <a:fillRect/>
          </a:stretch>
        </p:blipFill>
        <p:spPr>
          <a:xfrm>
            <a:off x="700391" y="2627"/>
            <a:ext cx="11491609" cy="5004802"/>
          </a:xfrm>
        </p:spPr>
      </p:pic>
      <p:sp>
        <p:nvSpPr>
          <p:cNvPr id="68" name="Rectangle 67" descr="White box">
            <a:extLst>
              <a:ext uri="{FF2B5EF4-FFF2-40B4-BE49-F238E27FC236}">
                <a16:creationId xmlns:a16="http://schemas.microsoft.com/office/drawing/2014/main" id="{25DEB875-B217-FA4B-891B-6996E72D1E67}"/>
              </a:ext>
            </a:extLst>
          </p:cNvPr>
          <p:cNvSpPr/>
          <p:nvPr/>
        </p:nvSpPr>
        <p:spPr>
          <a:xfrm>
            <a:off x="700391" y="1968284"/>
            <a:ext cx="5395609"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69" name="Rectangle 68" descr="white box">
            <a:extLst>
              <a:ext uri="{FF2B5EF4-FFF2-40B4-BE49-F238E27FC236}">
                <a16:creationId xmlns:a16="http://schemas.microsoft.com/office/drawing/2014/main" id="{AFC511E3-2C5E-2C41-839C-CC2E16162740}"/>
              </a:ext>
            </a:extLst>
          </p:cNvPr>
          <p:cNvSpPr/>
          <p:nvPr/>
        </p:nvSpPr>
        <p:spPr>
          <a:xfrm>
            <a:off x="6612193" y="1968284"/>
            <a:ext cx="5234064"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0" name="Rectangle 69" descr="black accent box">
            <a:extLst>
              <a:ext uri="{FF2B5EF4-FFF2-40B4-BE49-F238E27FC236}">
                <a16:creationId xmlns:a16="http://schemas.microsoft.com/office/drawing/2014/main" id="{55268785-0FFD-9943-B7D3-0047B032A348}"/>
              </a:ext>
            </a:extLst>
          </p:cNvPr>
          <p:cNvSpPr/>
          <p:nvPr/>
        </p:nvSpPr>
        <p:spPr>
          <a:xfrm>
            <a:off x="851173" y="2509378"/>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Add">
            <a:extLst>
              <a:ext uri="{FF2B5EF4-FFF2-40B4-BE49-F238E27FC236}">
                <a16:creationId xmlns:a16="http://schemas.microsoft.com/office/drawing/2014/main" id="{1BDEABA6-954B-B04B-AD3C-9791CCD27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146" y="2621178"/>
            <a:ext cx="322500" cy="322500"/>
          </a:xfrm>
          <a:prstGeom prst="rect">
            <a:avLst/>
          </a:prstGeom>
        </p:spPr>
      </p:pic>
      <p:sp>
        <p:nvSpPr>
          <p:cNvPr id="15" name="Text Placeholder 14">
            <a:extLst>
              <a:ext uri="{FF2B5EF4-FFF2-40B4-BE49-F238E27FC236}">
                <a16:creationId xmlns:a16="http://schemas.microsoft.com/office/drawing/2014/main" id="{FF676A8E-576B-6D42-BD7D-6EE95E3DE890}"/>
              </a:ext>
            </a:extLst>
          </p:cNvPr>
          <p:cNvSpPr>
            <a:spLocks noGrp="1"/>
          </p:cNvSpPr>
          <p:nvPr>
            <p:ph type="body" idx="1"/>
          </p:nvPr>
        </p:nvSpPr>
        <p:spPr>
          <a:xfrm>
            <a:off x="1562100" y="2459928"/>
            <a:ext cx="4242611" cy="645001"/>
          </a:xfrm>
        </p:spPr>
        <p:txBody>
          <a:bodyPr/>
          <a:lstStyle/>
          <a:p>
            <a:r>
              <a:rPr lang="en-US" dirty="0"/>
              <a:t>METHOD 1</a:t>
            </a:r>
          </a:p>
        </p:txBody>
      </p:sp>
      <p:sp>
        <p:nvSpPr>
          <p:cNvPr id="17" name="Content Placeholder 16">
            <a:extLst>
              <a:ext uri="{FF2B5EF4-FFF2-40B4-BE49-F238E27FC236}">
                <a16:creationId xmlns:a16="http://schemas.microsoft.com/office/drawing/2014/main" id="{ECAD5706-E9F8-6746-8560-1CC21AA84A8A}"/>
              </a:ext>
            </a:extLst>
          </p:cNvPr>
          <p:cNvSpPr>
            <a:spLocks noGrp="1"/>
          </p:cNvSpPr>
          <p:nvPr>
            <p:ph sz="half" idx="2"/>
          </p:nvPr>
        </p:nvSpPr>
        <p:spPr/>
        <p:txBody>
          <a:bodyPr>
            <a:normAutofit lnSpcReduction="10000"/>
          </a:bodyPr>
          <a:lstStyle/>
          <a:p>
            <a:pPr lvl="0"/>
            <a:r>
              <a:rPr lang="en-US" dirty="0"/>
              <a:t>This is a </a:t>
            </a:r>
            <a:r>
              <a:rPr lang="en-US" b="1" u="sng" dirty="0"/>
              <a:t>FLAT RATE</a:t>
            </a:r>
            <a:r>
              <a:rPr lang="en-US" dirty="0"/>
              <a:t> per diem allowance for meals, lodging and incidentals.</a:t>
            </a:r>
          </a:p>
          <a:p>
            <a:pPr lvl="0"/>
            <a:r>
              <a:rPr lang="en-US" dirty="0"/>
              <a:t>Works well when lodging has been obtained at no charge (ie: staying with relatives or friends). </a:t>
            </a:r>
          </a:p>
          <a:p>
            <a:pPr lvl="0"/>
            <a:r>
              <a:rPr lang="en-US" dirty="0"/>
              <a:t>Regardless of stay, zip code of lodging is required.</a:t>
            </a:r>
          </a:p>
          <a:p>
            <a:pPr lvl="0"/>
            <a:r>
              <a:rPr lang="en-US" dirty="0"/>
              <a:t>No meal or lodging receipts required.</a:t>
            </a:r>
          </a:p>
          <a:p>
            <a:pPr lvl="0"/>
            <a:r>
              <a:rPr lang="en-US" dirty="0"/>
              <a:t>MUST be used if employee is not staying in a hotel.</a:t>
            </a:r>
          </a:p>
          <a:p>
            <a:pPr marL="0" lvl="0" indent="0">
              <a:buNone/>
            </a:pPr>
            <a:endParaRPr lang="en-US" dirty="0"/>
          </a:p>
        </p:txBody>
      </p:sp>
      <p:sp>
        <p:nvSpPr>
          <p:cNvPr id="71" name="Rectangle 70" descr="black accent box">
            <a:extLst>
              <a:ext uri="{FF2B5EF4-FFF2-40B4-BE49-F238E27FC236}">
                <a16:creationId xmlns:a16="http://schemas.microsoft.com/office/drawing/2014/main" id="{9FBAC350-ACFC-494F-817D-DD1F63D2B8A8}"/>
              </a:ext>
            </a:extLst>
          </p:cNvPr>
          <p:cNvSpPr/>
          <p:nvPr/>
        </p:nvSpPr>
        <p:spPr>
          <a:xfrm>
            <a:off x="6742889" y="2509378"/>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Add">
            <a:extLst>
              <a:ext uri="{FF2B5EF4-FFF2-40B4-BE49-F238E27FC236}">
                <a16:creationId xmlns:a16="http://schemas.microsoft.com/office/drawing/2014/main" id="{3F34C7F2-79E3-9A4F-8CF6-041586EECA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4689" y="2630250"/>
            <a:ext cx="322500" cy="322500"/>
          </a:xfrm>
          <a:prstGeom prst="rect">
            <a:avLst/>
          </a:prstGeom>
        </p:spPr>
      </p:pic>
      <p:sp>
        <p:nvSpPr>
          <p:cNvPr id="10" name="Text Placeholder 9">
            <a:extLst>
              <a:ext uri="{FF2B5EF4-FFF2-40B4-BE49-F238E27FC236}">
                <a16:creationId xmlns:a16="http://schemas.microsoft.com/office/drawing/2014/main" id="{31D4FCDA-D49E-6548-BE42-519A15A8AFF9}"/>
              </a:ext>
            </a:extLst>
          </p:cNvPr>
          <p:cNvSpPr>
            <a:spLocks noGrp="1"/>
          </p:cNvSpPr>
          <p:nvPr>
            <p:ph type="body" sz="quarter" idx="3"/>
          </p:nvPr>
        </p:nvSpPr>
        <p:spPr>
          <a:xfrm>
            <a:off x="7467601" y="2459928"/>
            <a:ext cx="4072192" cy="645001"/>
          </a:xfrm>
        </p:spPr>
        <p:txBody>
          <a:bodyPr/>
          <a:lstStyle/>
          <a:p>
            <a:r>
              <a:rPr lang="en-US" dirty="0"/>
              <a:t>METHOD 2</a:t>
            </a:r>
          </a:p>
        </p:txBody>
      </p:sp>
      <p:sp>
        <p:nvSpPr>
          <p:cNvPr id="13" name="Content Placeholder 12">
            <a:extLst>
              <a:ext uri="{FF2B5EF4-FFF2-40B4-BE49-F238E27FC236}">
                <a16:creationId xmlns:a16="http://schemas.microsoft.com/office/drawing/2014/main" id="{B8E676E3-FB1C-634E-A9D8-18085C984F54}"/>
              </a:ext>
            </a:extLst>
          </p:cNvPr>
          <p:cNvSpPr>
            <a:spLocks noGrp="1"/>
          </p:cNvSpPr>
          <p:nvPr>
            <p:ph sz="quarter" idx="4"/>
          </p:nvPr>
        </p:nvSpPr>
        <p:spPr/>
        <p:txBody>
          <a:bodyPr>
            <a:normAutofit fontScale="92500" lnSpcReduction="10000"/>
          </a:bodyPr>
          <a:lstStyle/>
          <a:p>
            <a:pPr lvl="0"/>
            <a:r>
              <a:rPr lang="en-US" dirty="0"/>
              <a:t>Provides a meal allowance for breakfast and dinner based on federal reimbursement rates for the location of travel.  (Lunch is </a:t>
            </a:r>
            <a:r>
              <a:rPr lang="en-US" b="1" u="sng" dirty="0"/>
              <a:t>NOT </a:t>
            </a:r>
            <a:r>
              <a:rPr lang="en-US" dirty="0"/>
              <a:t>reimbursable by NYS.) </a:t>
            </a:r>
          </a:p>
          <a:p>
            <a:pPr lvl="0"/>
            <a:r>
              <a:rPr lang="en-US" dirty="0"/>
              <a:t>A lodging receipt is required to claim this Method.</a:t>
            </a:r>
          </a:p>
          <a:p>
            <a:r>
              <a:rPr lang="en-US" dirty="0"/>
              <a:t>Meal receipts are not required to claim meal per diems.</a:t>
            </a:r>
          </a:p>
          <a:p>
            <a:pPr lvl="0"/>
            <a:r>
              <a:rPr lang="en-US" dirty="0"/>
              <a:t>Must provide </a:t>
            </a:r>
            <a:r>
              <a:rPr lang="en-US" b="1" u="sng" dirty="0"/>
              <a:t>ORIGINAL, ITEMIZED</a:t>
            </a:r>
            <a:r>
              <a:rPr lang="en-US" dirty="0"/>
              <a:t> receipts for all amounts charged to Travel/NET card.</a:t>
            </a:r>
          </a:p>
        </p:txBody>
      </p:sp>
      <p:sp>
        <p:nvSpPr>
          <p:cNvPr id="7" name="Title 6">
            <a:extLst>
              <a:ext uri="{FF2B5EF4-FFF2-40B4-BE49-F238E27FC236}">
                <a16:creationId xmlns:a16="http://schemas.microsoft.com/office/drawing/2014/main" id="{D67182A4-D17D-4F6A-B389-045E096E89AD}"/>
              </a:ext>
            </a:extLst>
          </p:cNvPr>
          <p:cNvSpPr>
            <a:spLocks noGrp="1"/>
          </p:cNvSpPr>
          <p:nvPr>
            <p:ph type="title"/>
          </p:nvPr>
        </p:nvSpPr>
        <p:spPr/>
        <p:txBody>
          <a:bodyPr/>
          <a:lstStyle/>
          <a:p>
            <a:pPr algn="ctr"/>
            <a:r>
              <a:rPr lang="en-US" dirty="0"/>
              <a:t>Reimbursement: Method I or Method II?</a:t>
            </a:r>
          </a:p>
        </p:txBody>
      </p:sp>
    </p:spTree>
    <p:extLst>
      <p:ext uri="{BB962C8B-B14F-4D97-AF65-F5344CB8AC3E}">
        <p14:creationId xmlns:p14="http://schemas.microsoft.com/office/powerpoint/2010/main" val="200531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 calcmode="lin" valueType="num">
                                      <p:cBhvr additive="base">
                                        <p:cTn id="2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 calcmode="lin" valueType="num">
                                      <p:cBhvr additive="base">
                                        <p:cTn id="2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 calcmode="lin" valueType="num">
                                      <p:cBhvr additive="base">
                                        <p:cTn id="3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anim calcmode="lin" valueType="num">
                                      <p:cBhvr additive="base">
                                        <p:cTn id="4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xEl>
                                              <p:pRg st="4" end="4"/>
                                            </p:txEl>
                                          </p:spTgt>
                                        </p:tgtEl>
                                        <p:attrNameLst>
                                          <p:attrName>style.visibility</p:attrName>
                                        </p:attrNameLst>
                                      </p:cBhvr>
                                      <p:to>
                                        <p:strVal val="visible"/>
                                      </p:to>
                                    </p:set>
                                    <p:anim calcmode="lin" valueType="num">
                                      <p:cBhvr additive="base">
                                        <p:cTn id="4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fill="hold"/>
                                        <p:tgtEl>
                                          <p:spTgt spid="69"/>
                                        </p:tgtEl>
                                        <p:attrNameLst>
                                          <p:attrName>ppt_x</p:attrName>
                                        </p:attrNameLst>
                                      </p:cBhvr>
                                      <p:tavLst>
                                        <p:tav tm="0">
                                          <p:val>
                                            <p:strVal val="#ppt_x"/>
                                          </p:val>
                                        </p:tav>
                                        <p:tav tm="100000">
                                          <p:val>
                                            <p:strVal val="#ppt_x"/>
                                          </p:val>
                                        </p:tav>
                                      </p:tavLst>
                                    </p:anim>
                                    <p:anim calcmode="lin" valueType="num">
                                      <p:cBhvr additive="base">
                                        <p:cTn id="54" dur="500" fill="hold"/>
                                        <p:tgtEl>
                                          <p:spTgt spid="6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additive="base">
                                        <p:cTn id="6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3">
                                            <p:txEl>
                                              <p:pRg st="0" end="0"/>
                                            </p:txEl>
                                          </p:spTgt>
                                        </p:tgtEl>
                                        <p:attrNameLst>
                                          <p:attrName>style.visibility</p:attrName>
                                        </p:attrNameLst>
                                      </p:cBhvr>
                                      <p:to>
                                        <p:strVal val="visible"/>
                                      </p:to>
                                    </p:set>
                                    <p:anim calcmode="lin" valueType="num">
                                      <p:cBhvr additive="base">
                                        <p:cTn id="6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3">
                                            <p:txEl>
                                              <p:pRg st="1" end="1"/>
                                            </p:txEl>
                                          </p:spTgt>
                                        </p:tgtEl>
                                        <p:attrNameLst>
                                          <p:attrName>style.visibility</p:attrName>
                                        </p:attrNameLst>
                                      </p:cBhvr>
                                      <p:to>
                                        <p:strVal val="visible"/>
                                      </p:to>
                                    </p:set>
                                    <p:anim calcmode="lin" valueType="num">
                                      <p:cBhvr additive="base">
                                        <p:cTn id="7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3">
                                            <p:txEl>
                                              <p:pRg st="2" end="2"/>
                                            </p:txEl>
                                          </p:spTgt>
                                        </p:tgtEl>
                                        <p:attrNameLst>
                                          <p:attrName>style.visibility</p:attrName>
                                        </p:attrNameLst>
                                      </p:cBhvr>
                                      <p:to>
                                        <p:strVal val="visible"/>
                                      </p:to>
                                    </p:set>
                                    <p:anim calcmode="lin" valueType="num">
                                      <p:cBhvr additive="base">
                                        <p:cTn id="8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3">
                                            <p:txEl>
                                              <p:pRg st="3" end="3"/>
                                            </p:txEl>
                                          </p:spTgt>
                                        </p:tgtEl>
                                        <p:attrNameLst>
                                          <p:attrName>style.visibility</p:attrName>
                                        </p:attrNameLst>
                                      </p:cBhvr>
                                      <p:to>
                                        <p:strVal val="visible"/>
                                      </p:to>
                                    </p:set>
                                    <p:anim calcmode="lin" valueType="num">
                                      <p:cBhvr additive="base">
                                        <p:cTn id="8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15" grpId="0" build="p"/>
      <p:bldP spid="17" grpId="0" build="p"/>
      <p:bldP spid="71" grpId="0" animBg="1"/>
      <p:bldP spid="10" grpId="0" build="p"/>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C7B9072D-816E-3F38-F389-75CD6076CF6D}"/>
              </a:ext>
            </a:extLst>
          </p:cNvPr>
          <p:cNvSpPr>
            <a:spLocks noGrp="1"/>
          </p:cNvSpPr>
          <p:nvPr>
            <p:ph type="title"/>
          </p:nvPr>
        </p:nvSpPr>
        <p:spPr>
          <a:xfrm>
            <a:off x="838200" y="-893218"/>
            <a:ext cx="10896600" cy="893218"/>
          </a:xfrm>
        </p:spPr>
        <p:txBody>
          <a:bodyPr vert="horz" lIns="91440" tIns="45720" rIns="91440" bIns="45720" rtlCol="0" anchor="b">
            <a:normAutofit fontScale="90000"/>
          </a:bodyPr>
          <a:lstStyle/>
          <a:p>
            <a:r>
              <a:rPr lang="en-US" dirty="0"/>
              <a:t>Important note on calculating meal reimbursement</a:t>
            </a:r>
          </a:p>
        </p:txBody>
      </p:sp>
      <p:sp>
        <p:nvSpPr>
          <p:cNvPr id="2" name="Rectangle 1">
            <a:extLst>
              <a:ext uri="{FF2B5EF4-FFF2-40B4-BE49-F238E27FC236}">
                <a16:creationId xmlns:a16="http://schemas.microsoft.com/office/drawing/2014/main" id="{6217245F-CA29-4045-A1D6-9B89C03D3F6E}"/>
              </a:ext>
            </a:extLst>
          </p:cNvPr>
          <p:cNvSpPr/>
          <p:nvPr/>
        </p:nvSpPr>
        <p:spPr>
          <a:xfrm>
            <a:off x="1746277" y="304799"/>
            <a:ext cx="9080768" cy="4524315"/>
          </a:xfrm>
          <a:prstGeom prst="rect">
            <a:avLst/>
          </a:prstGeom>
          <a:solidFill>
            <a:schemeClr val="accent1">
              <a:lumMod val="10000"/>
              <a:lumOff val="90000"/>
            </a:schemeClr>
          </a:solidFill>
          <a:ln>
            <a:solidFill>
              <a:schemeClr val="tx1"/>
            </a:solidFill>
          </a:ln>
        </p:spPr>
        <p:txBody>
          <a:bodyPr wrap="square">
            <a:spAutoFit/>
          </a:bodyPr>
          <a:lstStyle/>
          <a:p>
            <a:pPr algn="ctr"/>
            <a:r>
              <a:rPr lang="en-US" sz="2400" b="1" dirty="0">
                <a:solidFill>
                  <a:srgbClr val="FF0000"/>
                </a:solidFill>
              </a:rPr>
              <a:t>IMPORTANT NOTE!</a:t>
            </a:r>
          </a:p>
          <a:p>
            <a:endParaRPr lang="en-US" sz="2400" dirty="0"/>
          </a:p>
          <a:p>
            <a:r>
              <a:rPr lang="en-US" sz="2400" dirty="0"/>
              <a:t>When calculating meal reimbursements, ONLY the GSA M&amp;IE total amount is utilized.  First and last day, along with other amounts under the ‘Meals &amp; Incidentals rates and breakdown’ heading are not to be used.  Also, meal reimbursements are calculated by OVERNIGHT trip.  This means that an overnight per diem consists of a dinner on the first night and a breakfast on the next morning and so on.  (Ex: If you stay three days and two nights in Orlando where the per diem rate is $69 AND assuming you are not entitled for the extra breakfast the day of departure or the extra dinner the day of return AND you provided your lodging receipts, your total meal reimbursement would be $138 or 2 nights x $69.) </a:t>
            </a:r>
          </a:p>
        </p:txBody>
      </p:sp>
      <p:graphicFrame>
        <p:nvGraphicFramePr>
          <p:cNvPr id="12" name="Table 2" descr="Table">
            <a:extLst>
              <a:ext uri="{FF2B5EF4-FFF2-40B4-BE49-F238E27FC236}">
                <a16:creationId xmlns:a16="http://schemas.microsoft.com/office/drawing/2014/main" id="{6B27A8E2-B17E-3949-8E3A-8111DF5F8DF8}"/>
              </a:ext>
            </a:extLst>
          </p:cNvPr>
          <p:cNvGraphicFramePr>
            <a:graphicFrameLocks noGrp="1"/>
          </p:cNvGraphicFramePr>
          <p:nvPr>
            <p:ph sz="quarter" idx="10"/>
            <p:extLst>
              <p:ext uri="{D42A27DB-BD31-4B8C-83A1-F6EECF244321}">
                <p14:modId xmlns:p14="http://schemas.microsoft.com/office/powerpoint/2010/main" val="2740203407"/>
              </p:ext>
            </p:extLst>
          </p:nvPr>
        </p:nvGraphicFramePr>
        <p:xfrm>
          <a:off x="1758976" y="4829114"/>
          <a:ext cx="9080770" cy="1109228"/>
        </p:xfrm>
        <a:graphic>
          <a:graphicData uri="http://schemas.openxmlformats.org/drawingml/2006/table">
            <a:tbl>
              <a:tblPr firstRow="1" bandRow="1">
                <a:gradFill rotWithShape="1">
                  <a:gsLst>
                    <a:gs pos="0">
                      <a:srgbClr val="DDDDDD">
                        <a:lumMod val="110000"/>
                        <a:satMod val="105000"/>
                        <a:tint val="67000"/>
                      </a:srgbClr>
                    </a:gs>
                    <a:gs pos="50000">
                      <a:srgbClr val="DDDDDD">
                        <a:lumMod val="105000"/>
                        <a:satMod val="103000"/>
                        <a:tint val="73000"/>
                      </a:srgbClr>
                    </a:gs>
                    <a:gs pos="100000">
                      <a:srgbClr val="DDDDDD">
                        <a:lumMod val="105000"/>
                        <a:satMod val="109000"/>
                        <a:tint val="81000"/>
                      </a:srgbClr>
                    </a:gs>
                  </a:gsLst>
                  <a:lin ang="5400000" scaled="0"/>
                </a:gradFill>
                <a:effectLst/>
              </a:tblPr>
              <a:tblGrid>
                <a:gridCol w="9080770">
                  <a:extLst>
                    <a:ext uri="{9D8B030D-6E8A-4147-A177-3AD203B41FA5}">
                      <a16:colId xmlns:a16="http://schemas.microsoft.com/office/drawing/2014/main" val="2481577866"/>
                    </a:ext>
                  </a:extLst>
                </a:gridCol>
              </a:tblGrid>
              <a:tr h="554614">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Breakfast on Morning of Departure: Available to a traveler if they must leave at least one hour prior to the start of their normal work hours.  Method I grants $5.  Method II is 20% of meal per diem rate.**</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2754560616"/>
                  </a:ext>
                </a:extLst>
              </a:tr>
              <a:tr h="554614">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Dinner on Evening of Return: Available to a traveler if they return from their trip at least two hours after their normal work hours.  Method I grants $12.  Method II is 80% of the meal per diem.**</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3216568130"/>
                  </a:ext>
                </a:extLst>
              </a:tr>
            </a:tbl>
          </a:graphicData>
        </a:graphic>
      </p:graphicFrame>
      <p:sp>
        <p:nvSpPr>
          <p:cNvPr id="8" name="TextBox 7">
            <a:extLst>
              <a:ext uri="{FF2B5EF4-FFF2-40B4-BE49-F238E27FC236}">
                <a16:creationId xmlns:a16="http://schemas.microsoft.com/office/drawing/2014/main" id="{721237ED-90C9-4958-90FD-3DEBC7C88C78}"/>
              </a:ext>
            </a:extLst>
          </p:cNvPr>
          <p:cNvSpPr txBox="1"/>
          <p:nvPr/>
        </p:nvSpPr>
        <p:spPr>
          <a:xfrm>
            <a:off x="1758976" y="6128275"/>
            <a:ext cx="9080769" cy="584775"/>
          </a:xfrm>
          <a:prstGeom prst="rect">
            <a:avLst/>
          </a:prstGeom>
          <a:noFill/>
        </p:spPr>
        <p:txBody>
          <a:bodyPr wrap="square" rtlCol="0">
            <a:spAutoFit/>
          </a:bodyPr>
          <a:lstStyle/>
          <a:p>
            <a:pPr algn="ctr"/>
            <a:r>
              <a:rPr lang="en-US" sz="1600" dirty="0"/>
              <a:t>*Refer to GSA website for exact per diem rates.</a:t>
            </a:r>
          </a:p>
          <a:p>
            <a:pPr algn="ctr"/>
            <a:r>
              <a:rPr lang="en-US" sz="1600" dirty="0"/>
              <a:t>**These amounts are available for both overnight and day trips.  </a:t>
            </a:r>
            <a:r>
              <a:rPr lang="en-US" sz="1600" b="1" dirty="0"/>
              <a:t>NOTE:</a:t>
            </a:r>
            <a:r>
              <a:rPr lang="en-US" sz="1600" dirty="0"/>
              <a:t> meals on day trips are taxable.</a:t>
            </a:r>
          </a:p>
        </p:txBody>
      </p:sp>
    </p:spTree>
    <p:extLst>
      <p:ext uri="{BB962C8B-B14F-4D97-AF65-F5344CB8AC3E}">
        <p14:creationId xmlns:p14="http://schemas.microsoft.com/office/powerpoint/2010/main" val="118341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a:extLst>
              <a:ext uri="{FF2B5EF4-FFF2-40B4-BE49-F238E27FC236}">
                <a16:creationId xmlns:a16="http://schemas.microsoft.com/office/drawing/2014/main" id="{794FBA30-9875-442A-9409-A86E6D42292F}"/>
              </a:ext>
              <a:ext uri="{C183D7F6-B498-43B3-948B-1728B52AA6E4}">
                <adec:decorative xmlns:adec="http://schemas.microsoft.com/office/drawing/2017/decorative" val="1"/>
              </a:ext>
            </a:extLst>
          </p:cNvPr>
          <p:cNvGraphicFramePr>
            <a:graphicFrameLocks noGrp="1"/>
          </p:cNvGraphicFramePr>
          <p:nvPr>
            <p:ph type="pic" sz="quarter" idx="13"/>
            <p:extLst>
              <p:ext uri="{D42A27DB-BD31-4B8C-83A1-F6EECF244321}">
                <p14:modId xmlns:p14="http://schemas.microsoft.com/office/powerpoint/2010/main" val="3757399133"/>
              </p:ext>
            </p:extLst>
          </p:nvPr>
        </p:nvGraphicFramePr>
        <p:xfrm>
          <a:off x="831850" y="233958"/>
          <a:ext cx="11360150" cy="6390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3D72599E-7A75-40EB-AF64-09FB65AF5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1251985"/>
              </p:ext>
            </p:extLst>
          </p:nvPr>
        </p:nvGraphicFramePr>
        <p:xfrm>
          <a:off x="22303" y="2271473"/>
          <a:ext cx="6824546" cy="48541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04515C14-64D7-485F-8CCB-C7EBC69B4A4E}"/>
              </a:ext>
            </a:extLst>
          </p:cNvPr>
          <p:cNvSpPr txBox="1"/>
          <p:nvPr/>
        </p:nvSpPr>
        <p:spPr>
          <a:xfrm>
            <a:off x="1548130" y="6382977"/>
            <a:ext cx="9095740" cy="369332"/>
          </a:xfrm>
          <a:prstGeom prst="rect">
            <a:avLst/>
          </a:prstGeom>
          <a:noFill/>
        </p:spPr>
        <p:txBody>
          <a:bodyPr wrap="square" rtlCol="0">
            <a:spAutoFit/>
          </a:bodyPr>
          <a:lstStyle/>
          <a:p>
            <a:r>
              <a:rPr lang="en-US" dirty="0">
                <a:solidFill>
                  <a:srgbClr val="FF0000"/>
                </a:solidFill>
              </a:rPr>
              <a:t>*Exceptions can include mileage reimbursement for supervision of student teachers, Admissions, etc.</a:t>
            </a:r>
          </a:p>
        </p:txBody>
      </p:sp>
      <p:sp>
        <p:nvSpPr>
          <p:cNvPr id="24" name="Title 23">
            <a:extLst>
              <a:ext uri="{FF2B5EF4-FFF2-40B4-BE49-F238E27FC236}">
                <a16:creationId xmlns:a16="http://schemas.microsoft.com/office/drawing/2014/main" id="{3BC3A2D7-5CFE-0944-821B-1E6E6760B61B}"/>
              </a:ext>
            </a:extLst>
          </p:cNvPr>
          <p:cNvSpPr>
            <a:spLocks noGrp="1"/>
          </p:cNvSpPr>
          <p:nvPr>
            <p:ph type="title"/>
          </p:nvPr>
        </p:nvSpPr>
        <p:spPr>
          <a:xfrm>
            <a:off x="831850" y="475023"/>
            <a:ext cx="5264150" cy="1555385"/>
          </a:xfrm>
        </p:spPr>
        <p:txBody>
          <a:bodyPr>
            <a:normAutofit/>
          </a:bodyPr>
          <a:lstStyle/>
          <a:p>
            <a:pPr algn="ctr"/>
            <a:r>
              <a:rPr lang="en-US" dirty="0"/>
              <a:t>DETERMINING TRAVEL STATUS</a:t>
            </a:r>
          </a:p>
        </p:txBody>
      </p:sp>
    </p:spTree>
    <p:extLst>
      <p:ext uri="{BB962C8B-B14F-4D97-AF65-F5344CB8AC3E}">
        <p14:creationId xmlns:p14="http://schemas.microsoft.com/office/powerpoint/2010/main" val="85521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 holding door handle to hotel room with blurred view of room in background.">
            <a:extLst>
              <a:ext uri="{FF2B5EF4-FFF2-40B4-BE49-F238E27FC236}">
                <a16:creationId xmlns:a16="http://schemas.microsoft.com/office/drawing/2014/main" id="{79CFA9B3-6395-466A-A774-E903D651E7DE}"/>
              </a:ext>
            </a:extLst>
          </p:cNvPr>
          <p:cNvPicPr>
            <a:picLocks noGrp="1" noChangeAspect="1"/>
          </p:cNvPicPr>
          <p:nvPr>
            <p:ph type="pic" sz="quarter" idx="10"/>
          </p:nvPr>
        </p:nvPicPr>
        <p:blipFill>
          <a:blip r:embed="rId2"/>
          <a:srcRect t="9821" b="9821"/>
          <a:stretch>
            <a:fillRect/>
          </a:stretch>
        </p:blipFill>
        <p:spPr/>
      </p:pic>
      <p:sp>
        <p:nvSpPr>
          <p:cNvPr id="8" name="Title 7">
            <a:extLst>
              <a:ext uri="{FF2B5EF4-FFF2-40B4-BE49-F238E27FC236}">
                <a16:creationId xmlns:a16="http://schemas.microsoft.com/office/drawing/2014/main" id="{CB6BF45F-1570-4A5A-8771-DDC1353575B1}"/>
              </a:ext>
            </a:extLst>
          </p:cNvPr>
          <p:cNvSpPr>
            <a:spLocks noGrp="1"/>
          </p:cNvSpPr>
          <p:nvPr>
            <p:ph type="title"/>
          </p:nvPr>
        </p:nvSpPr>
        <p:spPr>
          <a:xfrm>
            <a:off x="857250" y="3429000"/>
            <a:ext cx="5736981" cy="695543"/>
          </a:xfrm>
        </p:spPr>
        <p:txBody>
          <a:bodyPr>
            <a:normAutofit fontScale="90000"/>
          </a:bodyPr>
          <a:lstStyle/>
          <a:p>
            <a:r>
              <a:rPr lang="en-US" dirty="0"/>
              <a:t>Lodging</a:t>
            </a:r>
            <a:br>
              <a:rPr lang="en-US" dirty="0"/>
            </a:br>
            <a:endParaRPr lang="en-US" sz="2000" dirty="0"/>
          </a:p>
        </p:txBody>
      </p:sp>
      <p:sp>
        <p:nvSpPr>
          <p:cNvPr id="9" name="Text Placeholder 8">
            <a:extLst>
              <a:ext uri="{FF2B5EF4-FFF2-40B4-BE49-F238E27FC236}">
                <a16:creationId xmlns:a16="http://schemas.microsoft.com/office/drawing/2014/main" id="{FE9E6522-D6B7-4164-9F71-F0EA69976005}"/>
              </a:ext>
            </a:extLst>
          </p:cNvPr>
          <p:cNvSpPr>
            <a:spLocks noGrp="1"/>
          </p:cNvSpPr>
          <p:nvPr>
            <p:ph type="body" idx="1"/>
          </p:nvPr>
        </p:nvSpPr>
        <p:spPr>
          <a:xfrm>
            <a:off x="857250" y="3909060"/>
            <a:ext cx="5840730" cy="2948940"/>
          </a:xfrm>
        </p:spPr>
        <p:txBody>
          <a:bodyPr>
            <a:normAutofit fontScale="85000" lnSpcReduction="20000"/>
          </a:bodyPr>
          <a:lstStyle/>
          <a:p>
            <a:pPr marL="285750" indent="-285750">
              <a:buFont typeface="Arial" panose="020B0604020202020204" pitchFamily="34" charset="0"/>
              <a:buChar char="•"/>
            </a:pPr>
            <a:r>
              <a:rPr lang="en-US" dirty="0"/>
              <a:t>The allowable per diem room rate should be obtained whenever possible.</a:t>
            </a:r>
          </a:p>
          <a:p>
            <a:pPr marL="742950" lvl="1" indent="-285750">
              <a:buFont typeface="Arial" panose="020B0604020202020204" pitchFamily="34" charset="0"/>
              <a:buChar char="•"/>
            </a:pPr>
            <a:r>
              <a:rPr lang="en-US" dirty="0">
                <a:solidFill>
                  <a:schemeClr val="tx1"/>
                </a:solidFill>
              </a:rPr>
              <a:t>If not obtainable, the traveler must complete an Over Per Diem Lodging Justification form.</a:t>
            </a:r>
          </a:p>
          <a:p>
            <a:pPr marL="285750" indent="-285750">
              <a:buFont typeface="Arial" panose="020B0604020202020204" pitchFamily="34" charset="0"/>
              <a:buChar char="•"/>
            </a:pPr>
            <a:r>
              <a:rPr lang="en-US" dirty="0"/>
              <a:t>Lodging provided by a third party is not reimbursable.</a:t>
            </a:r>
          </a:p>
          <a:p>
            <a:pPr marL="742950" lvl="1" indent="-285750">
              <a:buFont typeface="Arial" panose="020B0604020202020204" pitchFamily="34" charset="0"/>
              <a:buChar char="•"/>
            </a:pPr>
            <a:r>
              <a:rPr lang="en-US" dirty="0">
                <a:solidFill>
                  <a:schemeClr val="tx1"/>
                </a:solidFill>
              </a:rPr>
              <a:t>Method I meal reimbursement will be used if lodging receipt is not obtained.</a:t>
            </a:r>
          </a:p>
          <a:p>
            <a:pPr marL="285750" indent="-285750">
              <a:buFont typeface="Arial" panose="020B0604020202020204" pitchFamily="34" charset="0"/>
              <a:buChar char="•"/>
            </a:pPr>
            <a:r>
              <a:rPr lang="en-US" dirty="0"/>
              <a:t>For Candidates and Guests to SUNY Fredonia, verification of no on-campus rooms </a:t>
            </a:r>
            <a:r>
              <a:rPr lang="en-US" b="1" dirty="0"/>
              <a:t>MUST</a:t>
            </a:r>
            <a:r>
              <a:rPr lang="en-US" dirty="0"/>
              <a:t> be provided prior to contacting the Clarion or other local hotels.</a:t>
            </a:r>
          </a:p>
          <a:p>
            <a:pPr marL="285750" indent="-285750">
              <a:buFont typeface="Arial" panose="020B0604020202020204" pitchFamily="34" charset="0"/>
              <a:buChar char="•"/>
            </a:pPr>
            <a:r>
              <a:rPr lang="en-US" dirty="0"/>
              <a:t>Personal room expenses (movies, mini bar, etc.) are not reimbursable.</a:t>
            </a:r>
          </a:p>
        </p:txBody>
      </p:sp>
    </p:spTree>
    <p:extLst>
      <p:ext uri="{BB962C8B-B14F-4D97-AF65-F5344CB8AC3E}">
        <p14:creationId xmlns:p14="http://schemas.microsoft.com/office/powerpoint/2010/main" val="244829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anim calcmode="lin" valueType="num">
                                      <p:cBhvr>
                                        <p:cTn id="13"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9">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2000"/>
                                        <p:tgtEl>
                                          <p:spTgt spid="9">
                                            <p:txEl>
                                              <p:pRg st="1" end="1"/>
                                            </p:txEl>
                                          </p:spTgt>
                                        </p:tgtEl>
                                      </p:cBhvr>
                                    </p:animEffect>
                                    <p:anim calcmode="lin" valueType="num">
                                      <p:cBhvr>
                                        <p:cTn id="18" dur="2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2000"/>
                                        <p:tgtEl>
                                          <p:spTgt spid="9">
                                            <p:txEl>
                                              <p:pRg st="2" end="2"/>
                                            </p:txEl>
                                          </p:spTgt>
                                        </p:tgtEl>
                                      </p:cBhvr>
                                    </p:animEffect>
                                    <p:anim calcmode="lin" valueType="num">
                                      <p:cBhvr>
                                        <p:cTn id="25" dur="2000" fill="hold"/>
                                        <p:tgtEl>
                                          <p:spTgt spid="9">
                                            <p:txEl>
                                              <p:pRg st="2" end="2"/>
                                            </p:txEl>
                                          </p:spTgt>
                                        </p:tgtEl>
                                        <p:attrNameLst>
                                          <p:attrName>ppt_w</p:attrName>
                                        </p:attrNameLst>
                                      </p:cBhvr>
                                      <p:tavLst>
                                        <p:tav tm="0" fmla="#ppt_w*sin(2.5*pi*$)">
                                          <p:val>
                                            <p:fltVal val="0"/>
                                          </p:val>
                                        </p:tav>
                                        <p:tav tm="100000">
                                          <p:val>
                                            <p:fltVal val="1"/>
                                          </p:val>
                                        </p:tav>
                                      </p:tavLst>
                                    </p:anim>
                                    <p:anim calcmode="lin" valueType="num">
                                      <p:cBhvr>
                                        <p:cTn id="26" dur="2000" fill="hold"/>
                                        <p:tgtEl>
                                          <p:spTgt spid="9">
                                            <p:txEl>
                                              <p:pRg st="2" end="2"/>
                                            </p:txEl>
                                          </p:spTgt>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2000"/>
                                        <p:tgtEl>
                                          <p:spTgt spid="9">
                                            <p:txEl>
                                              <p:pRg st="3" end="3"/>
                                            </p:txEl>
                                          </p:spTgt>
                                        </p:tgtEl>
                                      </p:cBhvr>
                                    </p:animEffect>
                                    <p:anim calcmode="lin" valueType="num">
                                      <p:cBhvr>
                                        <p:cTn id="30" dur="2000" fill="hold"/>
                                        <p:tgtEl>
                                          <p:spTgt spid="9">
                                            <p:txEl>
                                              <p:pRg st="3" end="3"/>
                                            </p:txEl>
                                          </p:spTgt>
                                        </p:tgtEl>
                                        <p:attrNameLst>
                                          <p:attrName>ppt_w</p:attrName>
                                        </p:attrNameLst>
                                      </p:cBhvr>
                                      <p:tavLst>
                                        <p:tav tm="0" fmla="#ppt_w*sin(2.5*pi*$)">
                                          <p:val>
                                            <p:fltVal val="0"/>
                                          </p:val>
                                        </p:tav>
                                        <p:tav tm="100000">
                                          <p:val>
                                            <p:fltVal val="1"/>
                                          </p:val>
                                        </p:tav>
                                      </p:tavLst>
                                    </p:anim>
                                    <p:anim calcmode="lin" valueType="num">
                                      <p:cBhvr>
                                        <p:cTn id="31" dur="2000" fill="hold"/>
                                        <p:tgtEl>
                                          <p:spTgt spid="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2000"/>
                                        <p:tgtEl>
                                          <p:spTgt spid="9">
                                            <p:txEl>
                                              <p:pRg st="4" end="4"/>
                                            </p:txEl>
                                          </p:spTgt>
                                        </p:tgtEl>
                                      </p:cBhvr>
                                    </p:animEffect>
                                    <p:anim calcmode="lin" valueType="num">
                                      <p:cBhvr>
                                        <p:cTn id="37" dur="2000" fill="hold"/>
                                        <p:tgtEl>
                                          <p:spTgt spid="9">
                                            <p:txEl>
                                              <p:pRg st="4" end="4"/>
                                            </p:txEl>
                                          </p:spTgt>
                                        </p:tgtEl>
                                        <p:attrNameLst>
                                          <p:attrName>ppt_w</p:attrName>
                                        </p:attrNameLst>
                                      </p:cBhvr>
                                      <p:tavLst>
                                        <p:tav tm="0" fmla="#ppt_w*sin(2.5*pi*$)">
                                          <p:val>
                                            <p:fltVal val="0"/>
                                          </p:val>
                                        </p:tav>
                                        <p:tav tm="100000">
                                          <p:val>
                                            <p:fltVal val="1"/>
                                          </p:val>
                                        </p:tav>
                                      </p:tavLst>
                                    </p:anim>
                                    <p:anim calcmode="lin" valueType="num">
                                      <p:cBhvr>
                                        <p:cTn id="38" dur="2000" fill="hold"/>
                                        <p:tgtEl>
                                          <p:spTgt spid="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fade">
                                      <p:cBhvr>
                                        <p:cTn id="43" dur="2000"/>
                                        <p:tgtEl>
                                          <p:spTgt spid="9">
                                            <p:txEl>
                                              <p:pRg st="5" end="5"/>
                                            </p:txEl>
                                          </p:spTgt>
                                        </p:tgtEl>
                                      </p:cBhvr>
                                    </p:animEffect>
                                    <p:anim calcmode="lin" valueType="num">
                                      <p:cBhvr>
                                        <p:cTn id="44" dur="2000" fill="hold"/>
                                        <p:tgtEl>
                                          <p:spTgt spid="9">
                                            <p:txEl>
                                              <p:pRg st="5" end="5"/>
                                            </p:txEl>
                                          </p:spTgt>
                                        </p:tgtEl>
                                        <p:attrNameLst>
                                          <p:attrName>ppt_w</p:attrName>
                                        </p:attrNameLst>
                                      </p:cBhvr>
                                      <p:tavLst>
                                        <p:tav tm="0" fmla="#ppt_w*sin(2.5*pi*$)">
                                          <p:val>
                                            <p:fltVal val="0"/>
                                          </p:val>
                                        </p:tav>
                                        <p:tav tm="100000">
                                          <p:val>
                                            <p:fltVal val="1"/>
                                          </p:val>
                                        </p:tav>
                                      </p:tavLst>
                                    </p:anim>
                                    <p:anim calcmode="lin" valueType="num">
                                      <p:cBhvr>
                                        <p:cTn id="45" dur="2000" fill="hold"/>
                                        <p:tgtEl>
                                          <p:spTgt spid="9">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descr="Lego man sitting at a little Lego desk with a worried expression on his face.">
            <a:extLst>
              <a:ext uri="{FF2B5EF4-FFF2-40B4-BE49-F238E27FC236}">
                <a16:creationId xmlns:a16="http://schemas.microsoft.com/office/drawing/2014/main" id="{794FBA30-9875-442A-9409-A86E6D42292F}"/>
              </a:ext>
            </a:extLst>
          </p:cNvPr>
          <p:cNvGraphicFramePr>
            <a:graphicFrameLocks noGrp="1"/>
          </p:cNvGraphicFramePr>
          <p:nvPr>
            <p:ph type="pic" sz="quarter" idx="13"/>
            <p:extLst>
              <p:ext uri="{D42A27DB-BD31-4B8C-83A1-F6EECF244321}">
                <p14:modId xmlns:p14="http://schemas.microsoft.com/office/powerpoint/2010/main" val="2223252287"/>
              </p:ext>
            </p:extLst>
          </p:nvPr>
        </p:nvGraphicFramePr>
        <p:xfrm>
          <a:off x="831850" y="233958"/>
          <a:ext cx="11360150" cy="6390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
            <a:extLst>
              <a:ext uri="{FF2B5EF4-FFF2-40B4-BE49-F238E27FC236}">
                <a16:creationId xmlns:a16="http://schemas.microsoft.com/office/drawing/2014/main" id="{F8336539-7331-46DA-B2C2-42DB2D97654E}"/>
              </a:ext>
            </a:extLst>
          </p:cNvPr>
          <p:cNvSpPr txBox="1">
            <a:spLocks/>
          </p:cNvSpPr>
          <p:nvPr/>
        </p:nvSpPr>
        <p:spPr>
          <a:xfrm>
            <a:off x="1459706" y="1792007"/>
            <a:ext cx="4008437" cy="294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IMPORTANT DATES</a:t>
            </a:r>
          </a:p>
        </p:txBody>
      </p:sp>
      <p:sp>
        <p:nvSpPr>
          <p:cNvPr id="4" name="TextBox 3">
            <a:extLst>
              <a:ext uri="{FF2B5EF4-FFF2-40B4-BE49-F238E27FC236}">
                <a16:creationId xmlns:a16="http://schemas.microsoft.com/office/drawing/2014/main" id="{8BB5175E-5AEE-4A58-B16A-E5EB948E9ACD}"/>
              </a:ext>
            </a:extLst>
          </p:cNvPr>
          <p:cNvSpPr txBox="1"/>
          <p:nvPr/>
        </p:nvSpPr>
        <p:spPr>
          <a:xfrm>
            <a:off x="1153886" y="2471057"/>
            <a:ext cx="4746171" cy="4062651"/>
          </a:xfrm>
          <a:prstGeom prst="rect">
            <a:avLst/>
          </a:prstGeom>
          <a:noFill/>
        </p:spPr>
        <p:txBody>
          <a:bodyPr wrap="square" rtlCol="0">
            <a:spAutoFit/>
          </a:bodyPr>
          <a:lstStyle/>
          <a:p>
            <a:r>
              <a:rPr lang="en-US" sz="2000" dirty="0"/>
              <a:t>Employees seeking </a:t>
            </a:r>
            <a:r>
              <a:rPr lang="en-US" sz="2000" b="1" i="1" dirty="0"/>
              <a:t>out-of-pocket reimbursement have 30 BUSINESS days after the Return Date</a:t>
            </a:r>
            <a:r>
              <a:rPr lang="en-US" sz="2000" dirty="0"/>
              <a:t> showing on their Travel Voucher in order to receive reimbursement.  </a:t>
            </a:r>
          </a:p>
          <a:p>
            <a:r>
              <a:rPr lang="en-US" sz="2000" dirty="0"/>
              <a:t>There are no exceptions to this rule!!  </a:t>
            </a:r>
          </a:p>
          <a:p>
            <a:r>
              <a:rPr lang="en-US" sz="2000" dirty="0"/>
              <a:t>Fredonia is more restrictive than OSC by electing to NOT reimburse out-of-pocket expenses if paperwork is not received in Accounting/Accounts Payable within 30 business days.  </a:t>
            </a:r>
          </a:p>
          <a:p>
            <a:r>
              <a:rPr lang="en-US" sz="2000" dirty="0"/>
              <a:t>Per OSC, we must treat all travelers by the same travel rules.</a:t>
            </a:r>
          </a:p>
          <a:p>
            <a:endParaRPr lang="en-US" dirty="0"/>
          </a:p>
        </p:txBody>
      </p:sp>
      <p:sp>
        <p:nvSpPr>
          <p:cNvPr id="5" name="TextBox 4">
            <a:extLst>
              <a:ext uri="{FF2B5EF4-FFF2-40B4-BE49-F238E27FC236}">
                <a16:creationId xmlns:a16="http://schemas.microsoft.com/office/drawing/2014/main" id="{F3115F15-F718-4D5E-987E-6F1ABC20C2A0}"/>
              </a:ext>
            </a:extLst>
          </p:cNvPr>
          <p:cNvSpPr txBox="1"/>
          <p:nvPr/>
        </p:nvSpPr>
        <p:spPr>
          <a:xfrm>
            <a:off x="1153886" y="2471057"/>
            <a:ext cx="4931228" cy="2554545"/>
          </a:xfrm>
          <a:prstGeom prst="rect">
            <a:avLst/>
          </a:prstGeom>
          <a:noFill/>
        </p:spPr>
        <p:txBody>
          <a:bodyPr wrap="square" rtlCol="0">
            <a:spAutoFit/>
          </a:bodyPr>
          <a:lstStyle/>
          <a:p>
            <a:r>
              <a:rPr lang="en-US" sz="2000" dirty="0"/>
              <a:t>Employees who have a </a:t>
            </a:r>
            <a:r>
              <a:rPr lang="en-US" sz="2000" b="1" i="1" dirty="0"/>
              <a:t>state-issued TRAVEL and/or NET Card must have proper documentation turned in prior to the due date of their card statement.</a:t>
            </a:r>
            <a:r>
              <a:rPr lang="en-US" sz="2000" dirty="0"/>
              <a:t> If the cardholder misses the release date, their monthly Spending Limit will be dropped to $1, until such time that reconciliations are 100% complete.</a:t>
            </a:r>
          </a:p>
          <a:p>
            <a:endParaRPr lang="en-US" sz="2000" dirty="0"/>
          </a:p>
        </p:txBody>
      </p:sp>
      <p:sp>
        <p:nvSpPr>
          <p:cNvPr id="8" name="TextBox 7">
            <a:extLst>
              <a:ext uri="{FF2B5EF4-FFF2-40B4-BE49-F238E27FC236}">
                <a16:creationId xmlns:a16="http://schemas.microsoft.com/office/drawing/2014/main" id="{38547BEF-5A72-45CA-82E6-FD7D926CADB5}"/>
              </a:ext>
            </a:extLst>
          </p:cNvPr>
          <p:cNvSpPr txBox="1"/>
          <p:nvPr/>
        </p:nvSpPr>
        <p:spPr>
          <a:xfrm>
            <a:off x="1153886" y="4876800"/>
            <a:ext cx="4314257" cy="1569660"/>
          </a:xfrm>
          <a:prstGeom prst="rect">
            <a:avLst/>
          </a:prstGeom>
          <a:noFill/>
        </p:spPr>
        <p:txBody>
          <a:bodyPr wrap="square" rtlCol="0">
            <a:spAutoFit/>
          </a:bodyPr>
          <a:lstStyle/>
          <a:p>
            <a:r>
              <a:rPr lang="en-US" sz="2400" b="1" dirty="0">
                <a:solidFill>
                  <a:srgbClr val="FF0000"/>
                </a:solidFill>
              </a:rPr>
              <a:t>It is the employee's responsibility to monitor the workflow of their paperwork.</a:t>
            </a:r>
          </a:p>
          <a:p>
            <a:endParaRPr lang="en-US" sz="2400" b="1" dirty="0">
              <a:solidFill>
                <a:srgbClr val="FF0000"/>
              </a:solidFill>
            </a:endParaRPr>
          </a:p>
        </p:txBody>
      </p:sp>
      <p:sp>
        <p:nvSpPr>
          <p:cNvPr id="24" name="Title 23">
            <a:extLst>
              <a:ext uri="{FF2B5EF4-FFF2-40B4-BE49-F238E27FC236}">
                <a16:creationId xmlns:a16="http://schemas.microsoft.com/office/drawing/2014/main" id="{3BC3A2D7-5CFE-0944-821B-1E6E6760B61B}"/>
              </a:ext>
            </a:extLst>
          </p:cNvPr>
          <p:cNvSpPr>
            <a:spLocks noGrp="1"/>
          </p:cNvSpPr>
          <p:nvPr>
            <p:ph type="title"/>
          </p:nvPr>
        </p:nvSpPr>
        <p:spPr>
          <a:xfrm>
            <a:off x="831850" y="233958"/>
            <a:ext cx="5264150" cy="1555385"/>
          </a:xfrm>
        </p:spPr>
        <p:txBody>
          <a:bodyPr>
            <a:normAutofit/>
          </a:bodyPr>
          <a:lstStyle/>
          <a:p>
            <a:pPr algn="ctr"/>
            <a:r>
              <a:rPr lang="en-US" dirty="0"/>
              <a:t>RECONCILING YOUR TRIP</a:t>
            </a:r>
          </a:p>
        </p:txBody>
      </p:sp>
    </p:spTree>
    <p:extLst>
      <p:ext uri="{BB962C8B-B14F-4D97-AF65-F5344CB8AC3E}">
        <p14:creationId xmlns:p14="http://schemas.microsoft.com/office/powerpoint/2010/main" val="145573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descr="Stacks of paper.">
            <a:extLst>
              <a:ext uri="{FF2B5EF4-FFF2-40B4-BE49-F238E27FC236}">
                <a16:creationId xmlns:a16="http://schemas.microsoft.com/office/drawing/2014/main" id="{794FBA30-9875-442A-9409-A86E6D42292F}"/>
              </a:ext>
            </a:extLst>
          </p:cNvPr>
          <p:cNvGraphicFramePr>
            <a:graphicFrameLocks noGrp="1"/>
          </p:cNvGraphicFramePr>
          <p:nvPr>
            <p:ph type="pic" sz="quarter" idx="13"/>
            <p:extLst>
              <p:ext uri="{D42A27DB-BD31-4B8C-83A1-F6EECF244321}">
                <p14:modId xmlns:p14="http://schemas.microsoft.com/office/powerpoint/2010/main" val="3980238965"/>
              </p:ext>
            </p:extLst>
          </p:nvPr>
        </p:nvGraphicFramePr>
        <p:xfrm>
          <a:off x="831850" y="233958"/>
          <a:ext cx="11360150" cy="6390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
            <a:extLst>
              <a:ext uri="{FF2B5EF4-FFF2-40B4-BE49-F238E27FC236}">
                <a16:creationId xmlns:a16="http://schemas.microsoft.com/office/drawing/2014/main" id="{F8336539-7331-46DA-B2C2-42DB2D97654E}"/>
              </a:ext>
            </a:extLst>
          </p:cNvPr>
          <p:cNvSpPr txBox="1">
            <a:spLocks/>
          </p:cNvSpPr>
          <p:nvPr/>
        </p:nvSpPr>
        <p:spPr>
          <a:xfrm>
            <a:off x="831850" y="1756852"/>
            <a:ext cx="5264150" cy="294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A Travel Voucher is REQUIRED for EACH trip.</a:t>
            </a:r>
          </a:p>
        </p:txBody>
      </p:sp>
      <p:sp>
        <p:nvSpPr>
          <p:cNvPr id="3" name="TextBox 2">
            <a:extLst>
              <a:ext uri="{FF2B5EF4-FFF2-40B4-BE49-F238E27FC236}">
                <a16:creationId xmlns:a16="http://schemas.microsoft.com/office/drawing/2014/main" id="{286B79B7-2049-416F-A215-F313D4F5B349}"/>
              </a:ext>
            </a:extLst>
          </p:cNvPr>
          <p:cNvSpPr txBox="1"/>
          <p:nvPr/>
        </p:nvSpPr>
        <p:spPr>
          <a:xfrm>
            <a:off x="925286" y="2230881"/>
            <a:ext cx="5170714" cy="4555093"/>
          </a:xfrm>
          <a:prstGeom prst="rect">
            <a:avLst/>
          </a:prstGeom>
          <a:noFill/>
        </p:spPr>
        <p:txBody>
          <a:bodyPr wrap="square" rtlCol="0">
            <a:spAutoFit/>
          </a:bodyPr>
          <a:lstStyle/>
          <a:p>
            <a:pPr marL="342900" indent="-342900" algn="ctr">
              <a:buAutoNum type="arabicParenR"/>
            </a:pPr>
            <a:r>
              <a:rPr lang="en-US" sz="2000" b="1" dirty="0"/>
              <a:t>Complete:</a:t>
            </a:r>
          </a:p>
          <a:p>
            <a:pPr algn="ctr"/>
            <a:r>
              <a:rPr lang="en-US" dirty="0"/>
              <a:t>ALL blue sections on the Travel Voucher.</a:t>
            </a:r>
          </a:p>
          <a:p>
            <a:pPr algn="ctr"/>
            <a:endParaRPr lang="en-US" sz="1600" dirty="0"/>
          </a:p>
          <a:p>
            <a:pPr algn="ctr"/>
            <a:r>
              <a:rPr lang="en-US" sz="2000" b="1" dirty="0"/>
              <a:t>2) Attach:</a:t>
            </a:r>
            <a:endParaRPr lang="en-US" b="1" dirty="0"/>
          </a:p>
          <a:p>
            <a:pPr marL="285750" indent="-285750" algn="ctr">
              <a:buFont typeface="Arial" panose="020B0604020202020204" pitchFamily="34" charset="0"/>
              <a:buChar char="•"/>
            </a:pPr>
            <a:r>
              <a:rPr lang="en-US" dirty="0"/>
              <a:t>ORIGINAL, ITEMIZED receipts.</a:t>
            </a:r>
            <a:endParaRPr lang="en-US" sz="1600" dirty="0"/>
          </a:p>
          <a:p>
            <a:pPr marL="285750" indent="-285750" algn="ctr">
              <a:buFont typeface="Arial" panose="020B0604020202020204" pitchFamily="34" charset="0"/>
              <a:buChar char="•"/>
            </a:pPr>
            <a:r>
              <a:rPr lang="en-US" dirty="0"/>
              <a:t>An agenda, program or other documentation to substantiate all travel expenses or days expenses are claimed.</a:t>
            </a:r>
            <a:endParaRPr lang="en-US" sz="1600" dirty="0"/>
          </a:p>
          <a:p>
            <a:pPr marL="285750" indent="-285750" algn="ctr">
              <a:buFont typeface="Arial" panose="020B0604020202020204" pitchFamily="34" charset="0"/>
              <a:buChar char="•"/>
            </a:pPr>
            <a:r>
              <a:rPr lang="en-US" dirty="0"/>
              <a:t>Mileage Statement for Personal Automobile Use (if applicable).</a:t>
            </a:r>
          </a:p>
          <a:p>
            <a:pPr marL="285750" indent="-285750" algn="ctr">
              <a:buFont typeface="Arial" panose="020B0604020202020204" pitchFamily="34" charset="0"/>
              <a:buChar char="•"/>
            </a:pPr>
            <a:r>
              <a:rPr lang="en-US" dirty="0"/>
              <a:t>Over Per Diem Lodging Justification Form and Personal vs. Rental Vehicle Comparison (if applicable and not provided with TA).</a:t>
            </a:r>
          </a:p>
          <a:p>
            <a:pPr algn="ctr"/>
            <a:endParaRPr lang="en-US" sz="1600" dirty="0"/>
          </a:p>
          <a:p>
            <a:pPr algn="ctr"/>
            <a:r>
              <a:rPr lang="en-US" sz="2000" b="1" dirty="0"/>
              <a:t>3) Obtain:</a:t>
            </a:r>
          </a:p>
          <a:p>
            <a:pPr marL="285750" indent="-285750" algn="ctr">
              <a:buFont typeface="Arial" panose="020B0604020202020204" pitchFamily="34" charset="0"/>
              <a:buChar char="•"/>
            </a:pPr>
            <a:r>
              <a:rPr lang="en-US" dirty="0"/>
              <a:t>Supervisor’s signature</a:t>
            </a:r>
          </a:p>
        </p:txBody>
      </p:sp>
      <p:sp>
        <p:nvSpPr>
          <p:cNvPr id="6" name="Rectangle 5">
            <a:extLst>
              <a:ext uri="{FF2B5EF4-FFF2-40B4-BE49-F238E27FC236}">
                <a16:creationId xmlns:a16="http://schemas.microsoft.com/office/drawing/2014/main" id="{EE849643-7DC3-4383-B757-0CC70A23C5DE}"/>
              </a:ext>
              <a:ext uri="{C183D7F6-B498-43B3-948B-1728B52AA6E4}">
                <adec:decorative xmlns:adec="http://schemas.microsoft.com/office/drawing/2017/decorative" val="1"/>
              </a:ext>
            </a:extLst>
          </p:cNvPr>
          <p:cNvSpPr/>
          <p:nvPr/>
        </p:nvSpPr>
        <p:spPr>
          <a:xfrm>
            <a:off x="1069295" y="1740372"/>
            <a:ext cx="5170714" cy="5029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20D5F83-51B8-4F5A-B37B-F9265758B7CC}"/>
              </a:ext>
            </a:extLst>
          </p:cNvPr>
          <p:cNvSpPr txBox="1"/>
          <p:nvPr/>
        </p:nvSpPr>
        <p:spPr>
          <a:xfrm>
            <a:off x="1460953" y="2305823"/>
            <a:ext cx="4005943" cy="3539430"/>
          </a:xfrm>
          <a:prstGeom prst="rect">
            <a:avLst/>
          </a:prstGeom>
          <a:noFill/>
        </p:spPr>
        <p:txBody>
          <a:bodyPr wrap="square" rtlCol="0">
            <a:spAutoFit/>
          </a:bodyPr>
          <a:lstStyle/>
          <a:p>
            <a:pPr algn="ctr"/>
            <a:r>
              <a:rPr lang="en-US" sz="2800" dirty="0"/>
              <a:t>Last, but not Least:</a:t>
            </a:r>
          </a:p>
          <a:p>
            <a:pPr algn="ctr"/>
            <a:endParaRPr lang="en-US" sz="2800" dirty="0"/>
          </a:p>
          <a:p>
            <a:pPr algn="ctr"/>
            <a:r>
              <a:rPr lang="en-US" sz="2800" dirty="0"/>
              <a:t>Turn in ALL paperwork to the Travel Administrator within the required amount of time to ensure speedy processing and no repercussions.</a:t>
            </a:r>
          </a:p>
        </p:txBody>
      </p:sp>
      <p:sp>
        <p:nvSpPr>
          <p:cNvPr id="24" name="Title 23">
            <a:extLst>
              <a:ext uri="{FF2B5EF4-FFF2-40B4-BE49-F238E27FC236}">
                <a16:creationId xmlns:a16="http://schemas.microsoft.com/office/drawing/2014/main" id="{3BC3A2D7-5CFE-0944-821B-1E6E6760B61B}"/>
              </a:ext>
            </a:extLst>
          </p:cNvPr>
          <p:cNvSpPr>
            <a:spLocks noGrp="1"/>
          </p:cNvSpPr>
          <p:nvPr>
            <p:ph type="title"/>
          </p:nvPr>
        </p:nvSpPr>
        <p:spPr>
          <a:xfrm>
            <a:off x="831850" y="233958"/>
            <a:ext cx="5264150" cy="1555385"/>
          </a:xfrm>
        </p:spPr>
        <p:txBody>
          <a:bodyPr>
            <a:normAutofit/>
          </a:bodyPr>
          <a:lstStyle/>
          <a:p>
            <a:pPr algn="ctr"/>
            <a:r>
              <a:rPr lang="en-US" dirty="0"/>
              <a:t>TRAVEL VOUCHER</a:t>
            </a:r>
          </a:p>
        </p:txBody>
      </p:sp>
    </p:spTree>
    <p:extLst>
      <p:ext uri="{BB962C8B-B14F-4D97-AF65-F5344CB8AC3E}">
        <p14:creationId xmlns:p14="http://schemas.microsoft.com/office/powerpoint/2010/main" val="28301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View of a sunny, foreign street with colorful buildings.">
            <a:extLst>
              <a:ext uri="{FF2B5EF4-FFF2-40B4-BE49-F238E27FC236}">
                <a16:creationId xmlns:a16="http://schemas.microsoft.com/office/drawing/2014/main" id="{D14F58DA-38C8-400C-AC9D-254C2F25EB76}"/>
              </a:ext>
            </a:extLst>
          </p:cNvPr>
          <p:cNvPicPr>
            <a:picLocks noGrp="1" noChangeAspect="1"/>
          </p:cNvPicPr>
          <p:nvPr>
            <p:ph type="pic" sz="quarter" idx="10"/>
          </p:nvPr>
        </p:nvPicPr>
        <p:blipFill>
          <a:blip r:embed="rId2"/>
          <a:srcRect/>
          <a:stretch>
            <a:fillRect/>
          </a:stretch>
        </p:blipFill>
        <p:spPr/>
      </p:pic>
      <p:sp>
        <p:nvSpPr>
          <p:cNvPr id="8" name="Rectangle: Rounded Corners 7">
            <a:extLst>
              <a:ext uri="{FF2B5EF4-FFF2-40B4-BE49-F238E27FC236}">
                <a16:creationId xmlns:a16="http://schemas.microsoft.com/office/drawing/2014/main" id="{4CBEB1DE-9C0C-4604-B247-ED3EC194C244}"/>
              </a:ext>
              <a:ext uri="{C183D7F6-B498-43B3-948B-1728B52AA6E4}">
                <adec:decorative xmlns:adec="http://schemas.microsoft.com/office/drawing/2017/decorative" val="1"/>
              </a:ext>
            </a:extLst>
          </p:cNvPr>
          <p:cNvSpPr/>
          <p:nvPr/>
        </p:nvSpPr>
        <p:spPr>
          <a:xfrm>
            <a:off x="468086" y="370114"/>
            <a:ext cx="6008914" cy="6117771"/>
          </a:xfrm>
          <a:prstGeom prst="roundRect">
            <a:avLst/>
          </a:prstGeom>
          <a:solidFill>
            <a:schemeClr val="accent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317984-9B43-498E-A151-7B48E0C05CC9}"/>
              </a:ext>
            </a:extLst>
          </p:cNvPr>
          <p:cNvSpPr txBox="1"/>
          <p:nvPr/>
        </p:nvSpPr>
        <p:spPr>
          <a:xfrm>
            <a:off x="1094014" y="612843"/>
            <a:ext cx="4757057" cy="5632311"/>
          </a:xfrm>
          <a:prstGeom prst="rect">
            <a:avLst/>
          </a:prstGeom>
          <a:noFill/>
        </p:spPr>
        <p:txBody>
          <a:bodyPr wrap="square" rtlCol="0">
            <a:spAutoFit/>
          </a:bodyPr>
          <a:lstStyle/>
          <a:p>
            <a:pPr algn="ctr"/>
            <a:r>
              <a:rPr lang="en-US" sz="2000" b="1" dirty="0">
                <a:solidFill>
                  <a:schemeClr val="bg1"/>
                </a:solidFill>
              </a:rPr>
              <a:t>REMEMBER</a:t>
            </a:r>
          </a:p>
          <a:p>
            <a:r>
              <a:rPr lang="en-US" b="1" i="1" u="sng" dirty="0">
                <a:solidFill>
                  <a:schemeClr val="bg1"/>
                </a:solidFill>
              </a:rPr>
              <a:t>All travel must:</a:t>
            </a:r>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Be in compliance with the rates and regulations listed here, which follow Federal, New York State, SUNY, and Fredonia rules and regulations.</a:t>
            </a:r>
          </a:p>
          <a:p>
            <a:pPr marL="285750" lvl="0" indent="-285750">
              <a:buFont typeface="Arial" panose="020B0604020202020204" pitchFamily="34" charset="0"/>
              <a:buChar char="•"/>
            </a:pPr>
            <a:r>
              <a:rPr lang="en-US" dirty="0">
                <a:solidFill>
                  <a:schemeClr val="bg1"/>
                </a:solidFill>
              </a:rPr>
              <a:t>Be for official State business and in the best interest of the State.</a:t>
            </a:r>
          </a:p>
          <a:p>
            <a:pPr marL="285750" lvl="0" indent="-285750">
              <a:buFont typeface="Arial" panose="020B0604020202020204" pitchFamily="34" charset="0"/>
              <a:buChar char="•"/>
            </a:pPr>
            <a:r>
              <a:rPr lang="en-US" dirty="0">
                <a:solidFill>
                  <a:schemeClr val="bg1"/>
                </a:solidFill>
              </a:rPr>
              <a:t>Include only actual, necessary and reasonable business expenses.</a:t>
            </a:r>
          </a:p>
          <a:p>
            <a:pPr marL="285750" lvl="0" indent="-285750">
              <a:buFont typeface="Arial" panose="020B0604020202020204" pitchFamily="34" charset="0"/>
              <a:buChar char="•"/>
            </a:pPr>
            <a:r>
              <a:rPr lang="en-US" dirty="0">
                <a:solidFill>
                  <a:schemeClr val="bg1"/>
                </a:solidFill>
              </a:rPr>
              <a:t>Be conducive to achieving the objectives of the trip while balancing factors such as least expensive, time and safety.</a:t>
            </a:r>
          </a:p>
          <a:p>
            <a:pPr marL="285750" indent="-285750">
              <a:buFont typeface="Arial" panose="020B0604020202020204" pitchFamily="34" charset="0"/>
              <a:buChar char="•"/>
            </a:pPr>
            <a:r>
              <a:rPr lang="en-US" dirty="0">
                <a:solidFill>
                  <a:schemeClr val="bg1"/>
                </a:solidFill>
              </a:rPr>
              <a:t>Be pre-approved via written documentation.</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NYS Sales Tax is NOT reimbursable!</a:t>
            </a:r>
          </a:p>
          <a:p>
            <a:r>
              <a:rPr lang="en-US" dirty="0">
                <a:solidFill>
                  <a:schemeClr val="bg1"/>
                </a:solidFill>
              </a:rPr>
              <a:t>If staying in a hotel, don’t forget your </a:t>
            </a:r>
            <a:r>
              <a:rPr lang="en-US" dirty="0"/>
              <a:t>NYS </a:t>
            </a:r>
            <a:r>
              <a:rPr lang="en-US" dirty="0">
                <a:solidFill>
                  <a:schemeClr val="bg1"/>
                </a:solidFill>
              </a:rPr>
              <a:t>Exemption Certificate for Tax on Occupancy of Hotel or Motel Rooms (ST 129) or New York City Tax on Occupancy Tax Exempt or NYS Tax Exempt Certificate (AC946) forms.</a:t>
            </a:r>
          </a:p>
        </p:txBody>
      </p:sp>
      <p:sp>
        <p:nvSpPr>
          <p:cNvPr id="10" name="Rectangle: Rounded Corners 9">
            <a:extLst>
              <a:ext uri="{FF2B5EF4-FFF2-40B4-BE49-F238E27FC236}">
                <a16:creationId xmlns:a16="http://schemas.microsoft.com/office/drawing/2014/main" id="{1B56EF52-DE27-4D17-94A7-41FA77EFCD10}"/>
              </a:ext>
              <a:ext uri="{C183D7F6-B498-43B3-948B-1728B52AA6E4}">
                <adec:decorative xmlns:adec="http://schemas.microsoft.com/office/drawing/2017/decorative" val="1"/>
              </a:ext>
            </a:extLst>
          </p:cNvPr>
          <p:cNvSpPr/>
          <p:nvPr/>
        </p:nvSpPr>
        <p:spPr>
          <a:xfrm>
            <a:off x="6847114" y="1730829"/>
            <a:ext cx="4963886" cy="3080657"/>
          </a:xfrm>
          <a:prstGeom prst="roundRect">
            <a:avLst/>
          </a:prstGeom>
          <a:solidFill>
            <a:schemeClr val="accent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CF800490-D642-4108-8DF1-6440468032AD}"/>
              </a:ext>
            </a:extLst>
          </p:cNvPr>
          <p:cNvSpPr txBox="1">
            <a:spLocks noGrp="1"/>
          </p:cNvSpPr>
          <p:nvPr>
            <p:ph type="title" idx="4294967295"/>
          </p:nvPr>
        </p:nvSpPr>
        <p:spPr>
          <a:xfrm>
            <a:off x="7206343" y="2209800"/>
            <a:ext cx="4332514"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n-lt"/>
                <a:ea typeface="+mn-ea"/>
                <a:cs typeface="+mn-cs"/>
              </a:rPr>
              <a:t>ENJOY YOUR TRIP!</a:t>
            </a:r>
            <a:endParaRPr kumimoji="0" lang="en-US" sz="6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5285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Small deserted island in the ocean with four palm trees and a large topiary in the shape of a question mark.">
            <a:extLst>
              <a:ext uri="{FF2B5EF4-FFF2-40B4-BE49-F238E27FC236}">
                <a16:creationId xmlns:a16="http://schemas.microsoft.com/office/drawing/2014/main" id="{98151123-CA13-4513-99C2-D76CD8E56721}"/>
              </a:ext>
            </a:extLst>
          </p:cNvPr>
          <p:cNvPicPr>
            <a:picLocks noGrp="1" noChangeAspect="1"/>
          </p:cNvPicPr>
          <p:nvPr>
            <p:ph type="pic" sz="quarter" idx="10"/>
          </p:nvPr>
        </p:nvPicPr>
        <p:blipFill rotWithShape="1">
          <a:blip r:embed="rId2"/>
          <a:srcRect l="6429" r="6429"/>
          <a:stretch/>
        </p:blipFill>
        <p:spPr>
          <a:xfrm>
            <a:off x="783770" y="0"/>
            <a:ext cx="10624459" cy="6858000"/>
          </a:xfrm>
        </p:spPr>
      </p:pic>
      <p:sp>
        <p:nvSpPr>
          <p:cNvPr id="5" name="Title 4">
            <a:extLst>
              <a:ext uri="{FF2B5EF4-FFF2-40B4-BE49-F238E27FC236}">
                <a16:creationId xmlns:a16="http://schemas.microsoft.com/office/drawing/2014/main" id="{2D39E9EC-0734-4874-92A6-D8628B5407A7}"/>
              </a:ext>
            </a:extLst>
          </p:cNvPr>
          <p:cNvSpPr txBox="1">
            <a:spLocks noGrp="1"/>
          </p:cNvSpPr>
          <p:nvPr>
            <p:ph type="title" idx="4294967295"/>
          </p:nvPr>
        </p:nvSpPr>
        <p:spPr>
          <a:xfrm>
            <a:off x="2188028" y="5042041"/>
            <a:ext cx="781594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28575">
                  <a:solidFill>
                    <a:srgbClr val="00B0F0"/>
                  </a:solidFill>
                </a:ln>
                <a:solidFill>
                  <a:schemeClr val="bg1"/>
                </a:solidFill>
                <a:effectLst/>
                <a:uLnTx/>
                <a:uFillTx/>
                <a:latin typeface="Gill Sans Ultra Bold" panose="020B0A02020104020203" pitchFamily="34" charset="0"/>
                <a:ea typeface="+mn-ea"/>
                <a:cs typeface="+mn-cs"/>
              </a:rPr>
              <a:t>QUESTIONS?</a:t>
            </a:r>
          </a:p>
        </p:txBody>
      </p:sp>
    </p:spTree>
    <p:extLst>
      <p:ext uri="{BB962C8B-B14F-4D97-AF65-F5344CB8AC3E}">
        <p14:creationId xmlns:p14="http://schemas.microsoft.com/office/powerpoint/2010/main" val="47319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ompass.">
            <a:extLst>
              <a:ext uri="{FF2B5EF4-FFF2-40B4-BE49-F238E27FC236}">
                <a16:creationId xmlns:a16="http://schemas.microsoft.com/office/drawing/2014/main" id="{2320BECE-3734-8743-8137-451E559E9974}"/>
              </a:ext>
            </a:extLst>
          </p:cNvPr>
          <p:cNvPicPr>
            <a:picLocks noGrp="1" noChangeAspect="1"/>
          </p:cNvPicPr>
          <p:nvPr>
            <p:ph type="pic" sz="quarter" idx="13"/>
          </p:nvPr>
        </p:nvPicPr>
        <p:blipFill>
          <a:blip r:embed="rId3"/>
          <a:stretch>
            <a:fillRect/>
          </a:stretch>
        </p:blipFill>
        <p:spPr>
          <a:xfrm>
            <a:off x="838199" y="0"/>
            <a:ext cx="11251760" cy="5791201"/>
          </a:xfrm>
        </p:spPr>
      </p:pic>
      <p:sp>
        <p:nvSpPr>
          <p:cNvPr id="6" name="Text Placeholder 5">
            <a:extLst>
              <a:ext uri="{FF2B5EF4-FFF2-40B4-BE49-F238E27FC236}">
                <a16:creationId xmlns:a16="http://schemas.microsoft.com/office/drawing/2014/main" id="{4E492036-E696-4CD7-AA21-39FC74717BB9}"/>
              </a:ext>
            </a:extLst>
          </p:cNvPr>
          <p:cNvSpPr>
            <a:spLocks noGrp="1"/>
          </p:cNvSpPr>
          <p:nvPr>
            <p:ph type="body" sz="quarter" idx="14"/>
          </p:nvPr>
        </p:nvSpPr>
        <p:spPr/>
        <p:txBody>
          <a:bodyPr>
            <a:normAutofit lnSpcReduction="10000"/>
          </a:bodyPr>
          <a:lstStyle/>
          <a:p>
            <a:r>
              <a:rPr lang="en-US" dirty="0"/>
              <a:t>Questions? Please contact the Accounting Department</a:t>
            </a:r>
          </a:p>
          <a:p>
            <a:endParaRPr lang="en-US" dirty="0"/>
          </a:p>
        </p:txBody>
      </p:sp>
      <p:grpSp>
        <p:nvGrpSpPr>
          <p:cNvPr id="51" name="Group 50" descr="Contact information text box group">
            <a:extLst>
              <a:ext uri="{FF2B5EF4-FFF2-40B4-BE49-F238E27FC236}">
                <a16:creationId xmlns:a16="http://schemas.microsoft.com/office/drawing/2014/main" id="{5440D331-C6D8-D844-8811-5ED6AEB3F4BD}"/>
              </a:ext>
            </a:extLst>
          </p:cNvPr>
          <p:cNvGrpSpPr/>
          <p:nvPr/>
        </p:nvGrpSpPr>
        <p:grpSpPr>
          <a:xfrm>
            <a:off x="9309516" y="502274"/>
            <a:ext cx="2780443" cy="993643"/>
            <a:chOff x="7718027" y="4213936"/>
            <a:chExt cx="2780443" cy="993643"/>
          </a:xfrm>
        </p:grpSpPr>
        <p:grpSp>
          <p:nvGrpSpPr>
            <p:cNvPr id="19" name="Group 18">
              <a:extLst>
                <a:ext uri="{FF2B5EF4-FFF2-40B4-BE49-F238E27FC236}">
                  <a16:creationId xmlns:a16="http://schemas.microsoft.com/office/drawing/2014/main" id="{28D1A7A2-A799-E043-8B93-F66D87909B8A}"/>
                </a:ext>
              </a:extLst>
            </p:cNvPr>
            <p:cNvGrpSpPr/>
            <p:nvPr/>
          </p:nvGrpSpPr>
          <p:grpSpPr>
            <a:xfrm>
              <a:off x="8029588" y="4225347"/>
              <a:ext cx="2468882" cy="982232"/>
              <a:chOff x="6095998" y="4225347"/>
              <a:chExt cx="4707723" cy="982232"/>
            </a:xfrm>
          </p:grpSpPr>
          <p:sp>
            <p:nvSpPr>
              <p:cNvPr id="45" name="Subtitle 2">
                <a:extLst>
                  <a:ext uri="{FF2B5EF4-FFF2-40B4-BE49-F238E27FC236}">
                    <a16:creationId xmlns:a16="http://schemas.microsoft.com/office/drawing/2014/main" id="{6727AF79-CC43-B24F-91AB-59C97C34865E}"/>
                  </a:ext>
                </a:extLst>
              </p:cNvPr>
              <p:cNvSpPr txBox="1">
                <a:spLocks/>
              </p:cNvSpPr>
              <p:nvPr/>
            </p:nvSpPr>
            <p:spPr>
              <a:xfrm>
                <a:off x="6095998" y="4225347"/>
                <a:ext cx="4031470" cy="30904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lang="en-US" sz="1600" b="1" dirty="0">
                    <a:solidFill>
                      <a:schemeClr val="tx2"/>
                    </a:solidFill>
                    <a:latin typeface="+mj-lt"/>
                    <a:cs typeface="Gill Sans" panose="020B0502020104020203" pitchFamily="34" charset="-79"/>
                  </a:rPr>
                  <a:t>Trenton Lutes</a:t>
                </a:r>
                <a:endParaRPr kumimoji="0" lang="en-US" sz="1600" b="1" u="none" strike="noStrike" kern="1200" cap="none" spc="0" normalizeH="0" baseline="0" noProof="0" dirty="0">
                  <a:ln>
                    <a:noFill/>
                  </a:ln>
                  <a:solidFill>
                    <a:schemeClr val="tx2"/>
                  </a:solidFill>
                  <a:effectLst/>
                  <a:uLnTx/>
                  <a:uFillTx/>
                  <a:latin typeface="+mj-lt"/>
                  <a:cs typeface="Gill Sans" panose="020B0502020104020203" pitchFamily="34" charset="-79"/>
                </a:endParaRPr>
              </a:p>
            </p:txBody>
          </p:sp>
          <p:sp>
            <p:nvSpPr>
              <p:cNvPr id="46" name="Text Placeholder 17">
                <a:extLst>
                  <a:ext uri="{FF2B5EF4-FFF2-40B4-BE49-F238E27FC236}">
                    <a16:creationId xmlns:a16="http://schemas.microsoft.com/office/drawing/2014/main" id="{698B802A-61BF-5142-91CD-EF6EE9F1A68A}"/>
                  </a:ext>
                </a:extLst>
              </p:cNvPr>
              <p:cNvSpPr txBox="1">
                <a:spLocks/>
              </p:cNvSpPr>
              <p:nvPr/>
            </p:nvSpPr>
            <p:spPr>
              <a:xfrm>
                <a:off x="6096001" y="4570697"/>
                <a:ext cx="3206750"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lang="en-US" sz="1600" dirty="0">
                    <a:solidFill>
                      <a:schemeClr val="tx2"/>
                    </a:solidFill>
                    <a:cs typeface="Gill Sans Light" panose="020B0302020104020203" pitchFamily="34" charset="-79"/>
                  </a:rPr>
                  <a:t>x3467</a:t>
                </a:r>
                <a:endParaRPr kumimoji="0" lang="en-US" sz="1600" u="none" strike="noStrike" kern="1200" cap="none" spc="0" normalizeH="0" baseline="0" noProof="0" dirty="0">
                  <a:ln>
                    <a:noFill/>
                  </a:ln>
                  <a:solidFill>
                    <a:schemeClr val="tx2"/>
                  </a:solidFill>
                  <a:effectLst/>
                  <a:uLnTx/>
                  <a:uFillTx/>
                  <a:cs typeface="Gill Sans Light" panose="020B0302020104020203" pitchFamily="34" charset="-79"/>
                </a:endParaRPr>
              </a:p>
            </p:txBody>
          </p:sp>
          <p:sp>
            <p:nvSpPr>
              <p:cNvPr id="47" name="Text Placeholder 18">
                <a:extLst>
                  <a:ext uri="{FF2B5EF4-FFF2-40B4-BE49-F238E27FC236}">
                    <a16:creationId xmlns:a16="http://schemas.microsoft.com/office/drawing/2014/main" id="{22512C4B-7E64-EA4F-9C2C-D59EF00F75BC}"/>
                  </a:ext>
                </a:extLst>
              </p:cNvPr>
              <p:cNvSpPr txBox="1">
                <a:spLocks/>
              </p:cNvSpPr>
              <p:nvPr/>
            </p:nvSpPr>
            <p:spPr>
              <a:xfrm>
                <a:off x="6096002" y="4959929"/>
                <a:ext cx="4707719"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n-US" sz="1600" dirty="0">
                    <a:solidFill>
                      <a:schemeClr val="tx2"/>
                    </a:solidFill>
                    <a:cs typeface="Gill Sans Light" panose="020B0302020104020203" pitchFamily="34" charset="-79"/>
                  </a:rPr>
                  <a:t>Trenton.Lutes@fredonia.edu</a:t>
                </a:r>
                <a:endParaRPr kumimoji="0" lang="en-US" sz="1600" u="none" strike="noStrike" kern="1200" cap="none" spc="0" normalizeH="0" baseline="0" noProof="0" dirty="0">
                  <a:ln>
                    <a:noFill/>
                  </a:ln>
                  <a:solidFill>
                    <a:schemeClr val="tx2"/>
                  </a:solidFill>
                  <a:effectLst/>
                  <a:uLnTx/>
                  <a:uFillTx/>
                  <a:cs typeface="Gill Sans Light" panose="020B0302020104020203" pitchFamily="34" charset="-79"/>
                </a:endParaRPr>
              </a:p>
            </p:txBody>
          </p:sp>
        </p:grpSp>
        <p:grpSp>
          <p:nvGrpSpPr>
            <p:cNvPr id="20" name="Group 19">
              <a:extLst>
                <a:ext uri="{FF2B5EF4-FFF2-40B4-BE49-F238E27FC236}">
                  <a16:creationId xmlns:a16="http://schemas.microsoft.com/office/drawing/2014/main" id="{FA9978F1-A4D0-0C48-82F7-A677ECC15EF8}"/>
                </a:ext>
              </a:extLst>
            </p:cNvPr>
            <p:cNvGrpSpPr/>
            <p:nvPr/>
          </p:nvGrpSpPr>
          <p:grpSpPr>
            <a:xfrm>
              <a:off x="7718027" y="4213936"/>
              <a:ext cx="218900" cy="979268"/>
              <a:chOff x="6582150" y="5034270"/>
              <a:chExt cx="218900" cy="979268"/>
            </a:xfrm>
          </p:grpSpPr>
          <p:pic>
            <p:nvPicPr>
              <p:cNvPr id="52" name="Graphic 51" descr="User" title="Icon - Presenter Name">
                <a:extLst>
                  <a:ext uri="{FF2B5EF4-FFF2-40B4-BE49-F238E27FC236}">
                    <a16:creationId xmlns:a16="http://schemas.microsoft.com/office/drawing/2014/main" id="{174B9B52-F256-CC43-B002-B0CC730357F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82150" y="5034270"/>
                <a:ext cx="218900" cy="218900"/>
              </a:xfrm>
              <a:prstGeom prst="rect">
                <a:avLst/>
              </a:prstGeom>
            </p:spPr>
          </p:pic>
          <p:pic>
            <p:nvPicPr>
              <p:cNvPr id="53" name="Graphic 52" descr="Envelope" title="Icon Presenter Email">
                <a:extLst>
                  <a:ext uri="{FF2B5EF4-FFF2-40B4-BE49-F238E27FC236}">
                    <a16:creationId xmlns:a16="http://schemas.microsoft.com/office/drawing/2014/main" id="{F2F4E712-3E0F-6C46-96C5-35C27A46BA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82150" y="5794638"/>
                <a:ext cx="218900" cy="218900"/>
              </a:xfrm>
              <a:prstGeom prst="rect">
                <a:avLst/>
              </a:prstGeom>
            </p:spPr>
          </p:pic>
          <p:pic>
            <p:nvPicPr>
              <p:cNvPr id="54" name="Graphic 53" descr="Smart Phone" title="Icon - Presenter Phone Number">
                <a:extLst>
                  <a:ext uri="{FF2B5EF4-FFF2-40B4-BE49-F238E27FC236}">
                    <a16:creationId xmlns:a16="http://schemas.microsoft.com/office/drawing/2014/main" id="{A4DE8733-7009-1A4C-AF89-8881265D092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82150" y="5405406"/>
                <a:ext cx="218900" cy="218900"/>
              </a:xfrm>
              <a:prstGeom prst="rect">
                <a:avLst/>
              </a:prstGeom>
            </p:spPr>
          </p:pic>
        </p:grpSp>
      </p:grpSp>
      <p:sp>
        <p:nvSpPr>
          <p:cNvPr id="4" name="Title 3">
            <a:extLst>
              <a:ext uri="{FF2B5EF4-FFF2-40B4-BE49-F238E27FC236}">
                <a16:creationId xmlns:a16="http://schemas.microsoft.com/office/drawing/2014/main" id="{EB516E3E-5EFE-4EBE-B821-28A54E2B1169}"/>
              </a:ext>
            </a:extLst>
          </p:cNvPr>
          <p:cNvSpPr>
            <a:spLocks noGrp="1"/>
          </p:cNvSpPr>
          <p:nvPr>
            <p:ph type="title"/>
          </p:nvPr>
        </p:nvSpPr>
        <p:spPr>
          <a:xfrm>
            <a:off x="838201" y="3526970"/>
            <a:ext cx="4920342" cy="979715"/>
          </a:xfrm>
        </p:spPr>
        <p:txBody>
          <a:bodyPr anchor="b"/>
          <a:lstStyle/>
          <a:p>
            <a:pPr lvl="0"/>
            <a:r>
              <a:rPr lang="en-US" dirty="0">
                <a:sym typeface="Bebas"/>
              </a:rPr>
              <a:t>THANK YOU</a:t>
            </a:r>
            <a:endParaRPr lang="en-US" dirty="0"/>
          </a:p>
        </p:txBody>
      </p:sp>
    </p:spTree>
    <p:extLst>
      <p:ext uri="{BB962C8B-B14F-4D97-AF65-F5344CB8AC3E}">
        <p14:creationId xmlns:p14="http://schemas.microsoft.com/office/powerpoint/2010/main" val="51188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427109" y="2035628"/>
            <a:ext cx="5252667" cy="853095"/>
          </a:xfrm>
          <a:ln w="38100">
            <a:solidFill>
              <a:schemeClr val="accent2"/>
            </a:solidFill>
          </a:ln>
        </p:spPr>
        <p:txBody>
          <a:bodyPr anchor="t">
            <a:normAutofit/>
          </a:bodyPr>
          <a:lstStyle/>
          <a:p>
            <a:pPr algn="ctr"/>
            <a:r>
              <a:rPr lang="en-US" sz="1800" dirty="0"/>
              <a:t>A Travel Authorization (TA) should be completed </a:t>
            </a:r>
            <a:r>
              <a:rPr lang="en-US" sz="1800" b="1" u="sng" dirty="0"/>
              <a:t>four weeks</a:t>
            </a:r>
            <a:r>
              <a:rPr lang="en-US" sz="1800" dirty="0"/>
              <a:t> prior to leaving on your trip.</a:t>
            </a:r>
          </a:p>
        </p:txBody>
      </p:sp>
      <p:pic>
        <p:nvPicPr>
          <p:cNvPr id="5" name="Picture Placeholder 4" descr="Flat lay of work desk with woman pointing at map">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a:blip r:embed="rId3"/>
          <a:srcRect l="4321" r="4321"/>
          <a:stretch>
            <a:fillRect/>
          </a:stretch>
        </p:blipFill>
        <p:spPr/>
      </p:pic>
      <p:graphicFrame>
        <p:nvGraphicFramePr>
          <p:cNvPr id="6" name="Diagram 5">
            <a:extLst>
              <a:ext uri="{FF2B5EF4-FFF2-40B4-BE49-F238E27FC236}">
                <a16:creationId xmlns:a16="http://schemas.microsoft.com/office/drawing/2014/main" id="{791A35B9-DB17-4F20-BC1B-D4E8E955F1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546834"/>
              </p:ext>
            </p:extLst>
          </p:nvPr>
        </p:nvGraphicFramePr>
        <p:xfrm>
          <a:off x="427109" y="2682679"/>
          <a:ext cx="5252667" cy="4385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729342" y="368446"/>
            <a:ext cx="4648200" cy="1395208"/>
          </a:xfrm>
        </p:spPr>
        <p:txBody>
          <a:bodyPr>
            <a:normAutofit fontScale="90000"/>
          </a:bodyPr>
          <a:lstStyle/>
          <a:p>
            <a:pPr algn="ctr"/>
            <a:r>
              <a:rPr lang="en-US" dirty="0"/>
              <a:t> Complete a </a:t>
            </a:r>
            <a:br>
              <a:rPr lang="en-US" dirty="0"/>
            </a:br>
            <a:r>
              <a:rPr lang="en-US" dirty="0"/>
              <a:t>Travel Authorization</a:t>
            </a:r>
          </a:p>
        </p:txBody>
      </p:sp>
    </p:spTree>
    <p:extLst>
      <p:ext uri="{BB962C8B-B14F-4D97-AF65-F5344CB8AC3E}">
        <p14:creationId xmlns:p14="http://schemas.microsoft.com/office/powerpoint/2010/main" val="395706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circle(in)">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Woman hiking">
            <a:extLst>
              <a:ext uri="{FF2B5EF4-FFF2-40B4-BE49-F238E27FC236}">
                <a16:creationId xmlns:a16="http://schemas.microsoft.com/office/drawing/2014/main" id="{73DAE110-F0EA-3148-A07C-325BF5660E26}"/>
              </a:ext>
            </a:extLst>
          </p:cNvPr>
          <p:cNvPicPr>
            <a:picLocks noGrp="1" noChangeAspect="1"/>
          </p:cNvPicPr>
          <p:nvPr>
            <p:ph type="pic" sz="quarter" idx="10"/>
          </p:nvPr>
        </p:nvPicPr>
        <p:blipFill>
          <a:blip r:embed="rId3"/>
          <a:srcRect t="7875" b="7875"/>
          <a:stretch>
            <a:fillRect/>
          </a:stretch>
        </p:blipFill>
        <p:spPr>
          <a:xfrm>
            <a:off x="0" y="0"/>
            <a:ext cx="12192000" cy="6858000"/>
          </a:xfrm>
        </p:spPr>
      </p:pic>
      <p:sp>
        <p:nvSpPr>
          <p:cNvPr id="4" name="Title 3">
            <a:extLst>
              <a:ext uri="{FF2B5EF4-FFF2-40B4-BE49-F238E27FC236}">
                <a16:creationId xmlns:a16="http://schemas.microsoft.com/office/drawing/2014/main" id="{566F62C9-A1BC-DD47-B0A8-8EF9838D62BB}"/>
              </a:ext>
            </a:extLst>
          </p:cNvPr>
          <p:cNvSpPr>
            <a:spLocks noGrp="1"/>
          </p:cNvSpPr>
          <p:nvPr>
            <p:ph type="title"/>
          </p:nvPr>
        </p:nvSpPr>
        <p:spPr>
          <a:xfrm>
            <a:off x="1050401" y="2758495"/>
            <a:ext cx="5445858" cy="2852737"/>
          </a:xfrm>
        </p:spPr>
        <p:txBody>
          <a:bodyPr/>
          <a:lstStyle/>
          <a:p>
            <a:pPr algn="ctr"/>
            <a:r>
              <a:rPr lang="en-US" dirty="0">
                <a:solidFill>
                  <a:schemeClr val="accent4">
                    <a:lumMod val="50000"/>
                  </a:schemeClr>
                </a:solidFill>
              </a:rPr>
              <a:t>Always Know Your Trip Allowance</a:t>
            </a:r>
            <a:br>
              <a:rPr lang="en-US" sz="8000" spc="-300" dirty="0">
                <a:solidFill>
                  <a:schemeClr val="tx2"/>
                </a:solidFill>
              </a:rPr>
            </a:br>
            <a:endParaRPr lang="en-US" dirty="0"/>
          </a:p>
        </p:txBody>
      </p:sp>
      <p:sp>
        <p:nvSpPr>
          <p:cNvPr id="15" name="Text Placeholder 14">
            <a:extLst>
              <a:ext uri="{FF2B5EF4-FFF2-40B4-BE49-F238E27FC236}">
                <a16:creationId xmlns:a16="http://schemas.microsoft.com/office/drawing/2014/main" id="{BD5253D3-376F-F247-863E-0A946AC774A9}"/>
              </a:ext>
            </a:extLst>
          </p:cNvPr>
          <p:cNvSpPr>
            <a:spLocks noGrp="1"/>
          </p:cNvSpPr>
          <p:nvPr>
            <p:ph type="body" idx="1"/>
          </p:nvPr>
        </p:nvSpPr>
        <p:spPr>
          <a:xfrm>
            <a:off x="1148373" y="4985657"/>
            <a:ext cx="5445858" cy="1734121"/>
          </a:xfrm>
        </p:spPr>
        <p:txBody>
          <a:bodyPr>
            <a:normAutofit/>
          </a:bodyPr>
          <a:lstStyle/>
          <a:p>
            <a:pPr algn="ctr"/>
            <a:r>
              <a:rPr lang="en-US" sz="2800" dirty="0"/>
              <a:t>It is </a:t>
            </a:r>
            <a:r>
              <a:rPr lang="en-US" sz="2800" b="1" u="sng" dirty="0"/>
              <a:t>VERY</a:t>
            </a:r>
            <a:r>
              <a:rPr lang="en-US" sz="2800" dirty="0"/>
              <a:t> important that you know how much you will be allowed to spend </a:t>
            </a:r>
            <a:r>
              <a:rPr lang="en-US" sz="2800" b="1" u="sng" dirty="0"/>
              <a:t>BEFORE</a:t>
            </a:r>
            <a:r>
              <a:rPr lang="en-US" sz="2800" dirty="0"/>
              <a:t> you go on your trip.</a:t>
            </a:r>
          </a:p>
        </p:txBody>
      </p:sp>
    </p:spTree>
    <p:extLst>
      <p:ext uri="{BB962C8B-B14F-4D97-AF65-F5344CB8AC3E}">
        <p14:creationId xmlns:p14="http://schemas.microsoft.com/office/powerpoint/2010/main" val="12966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
                                            <p:txEl>
                                              <p:pRg st="0" end="0"/>
                                            </p:txEl>
                                          </p:spTgt>
                                        </p:tgtEl>
                                      </p:cBhvr>
                                    </p:animEffect>
                                    <p:animScale>
                                      <p:cBhvr>
                                        <p:cTn id="7" dur="250" autoRev="1" fill="hold"/>
                                        <p:tgtEl>
                                          <p:spTgt spid="1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descr="Travel and Net Cards.">
            <a:extLst>
              <a:ext uri="{FF2B5EF4-FFF2-40B4-BE49-F238E27FC236}">
                <a16:creationId xmlns:a16="http://schemas.microsoft.com/office/drawing/2014/main" id="{2A5D4F70-300E-4A69-B5A7-03B99D8B5260}"/>
              </a:ext>
            </a:extLst>
          </p:cNvPr>
          <p:cNvGraphicFramePr>
            <a:graphicFrameLocks noGrp="1"/>
          </p:cNvGraphicFramePr>
          <p:nvPr>
            <p:ph type="pic" sz="quarter" idx="10"/>
            <p:extLst>
              <p:ext uri="{D42A27DB-BD31-4B8C-83A1-F6EECF244321}">
                <p14:modId xmlns:p14="http://schemas.microsoft.com/office/powerpoint/2010/main" val="146932951"/>
              </p:ext>
            </p:extLst>
          </p:nvPr>
        </p:nvGraphicFramePr>
        <p:xfrm>
          <a:off x="634223" y="1397794"/>
          <a:ext cx="6096000" cy="4062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7468280" y="1774371"/>
            <a:ext cx="4320949" cy="3309257"/>
          </a:xfrm>
        </p:spPr>
        <p:txBody>
          <a:bodyPr anchor="t">
            <a:normAutofit fontScale="92500" lnSpcReduction="10000"/>
          </a:bodyPr>
          <a:lstStyle/>
          <a:p>
            <a:r>
              <a:rPr lang="en-US" sz="3200" dirty="0"/>
              <a:t>The university’s preferred and most efficient method of payment for travel-related expenses is via the state-issued JPMC Travel and/or Non-Employee (NET) Card. </a:t>
            </a:r>
          </a:p>
        </p:txBody>
      </p:sp>
      <p:sp>
        <p:nvSpPr>
          <p:cNvPr id="6" name="TextBox 5">
            <a:extLst>
              <a:ext uri="{FF2B5EF4-FFF2-40B4-BE49-F238E27FC236}">
                <a16:creationId xmlns:a16="http://schemas.microsoft.com/office/drawing/2014/main" id="{F2D275C1-61B8-4199-BAE4-150147C6D184}"/>
              </a:ext>
            </a:extLst>
          </p:cNvPr>
          <p:cNvSpPr txBox="1"/>
          <p:nvPr/>
        </p:nvSpPr>
        <p:spPr>
          <a:xfrm>
            <a:off x="555171" y="5998029"/>
            <a:ext cx="11323995" cy="338554"/>
          </a:xfrm>
          <a:prstGeom prst="rect">
            <a:avLst/>
          </a:prstGeom>
          <a:noFill/>
        </p:spPr>
        <p:txBody>
          <a:bodyPr wrap="square" rtlCol="0">
            <a:spAutoFit/>
          </a:bodyPr>
          <a:lstStyle/>
          <a:p>
            <a:r>
              <a:rPr lang="en-US" sz="1600" dirty="0">
                <a:solidFill>
                  <a:srgbClr val="FF0000"/>
                </a:solidFill>
              </a:rPr>
              <a:t>Use of a Travel or NET card requires an application and a signed agreement to abide by the rules and regulations set forth in that agreement.</a:t>
            </a:r>
          </a:p>
        </p:txBody>
      </p:sp>
      <p:sp>
        <p:nvSpPr>
          <p:cNvPr id="4" name="Title 3">
            <a:extLst>
              <a:ext uri="{FF2B5EF4-FFF2-40B4-BE49-F238E27FC236}">
                <a16:creationId xmlns:a16="http://schemas.microsoft.com/office/drawing/2014/main" id="{44F008EC-CADC-C118-5164-2AABEB13FAC4}"/>
              </a:ext>
            </a:extLst>
          </p:cNvPr>
          <p:cNvSpPr>
            <a:spLocks noGrp="1"/>
          </p:cNvSpPr>
          <p:nvPr>
            <p:ph type="title"/>
          </p:nvPr>
        </p:nvSpPr>
        <p:spPr>
          <a:xfrm>
            <a:off x="1086596" y="0"/>
            <a:ext cx="4008437" cy="1395208"/>
          </a:xfrm>
        </p:spPr>
        <p:txBody>
          <a:bodyPr vert="horz" lIns="0" tIns="45720" rIns="91440" bIns="45720" rtlCol="0" anchor="b">
            <a:normAutofit/>
          </a:bodyPr>
          <a:lstStyle/>
          <a:p>
            <a:r>
              <a:rPr lang="en-US" dirty="0"/>
              <a:t>Travel &amp; NET Cards</a:t>
            </a:r>
          </a:p>
        </p:txBody>
      </p:sp>
    </p:spTree>
    <p:extLst>
      <p:ext uri="{BB962C8B-B14F-4D97-AF65-F5344CB8AC3E}">
        <p14:creationId xmlns:p14="http://schemas.microsoft.com/office/powerpoint/2010/main" val="39741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7370308" y="372235"/>
            <a:ext cx="4008437" cy="1395208"/>
          </a:xfrm>
        </p:spPr>
        <p:txBody>
          <a:bodyPr/>
          <a:lstStyle/>
          <a:p>
            <a:r>
              <a:rPr lang="en-US" dirty="0"/>
              <a:t>TRAVEL CARD</a:t>
            </a:r>
          </a:p>
        </p:txBody>
      </p:sp>
      <p:pic>
        <p:nvPicPr>
          <p:cNvPr id="5" name="Picture Placeholder 4" descr="VW Bus in a field by the ocean.">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rotWithShape="1">
          <a:blip r:embed="rId3"/>
          <a:srcRect l="9925" r="29419"/>
          <a:stretch/>
        </p:blipFill>
        <p:spPr>
          <a:xfrm>
            <a:off x="0" y="0"/>
            <a:ext cx="6242052" cy="6858000"/>
          </a:xfrm>
        </p:spPr>
      </p:pic>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7255667" y="1877788"/>
            <a:ext cx="4506685" cy="602887"/>
          </a:xfrm>
        </p:spPr>
        <p:txBody>
          <a:bodyPr anchor="t"/>
          <a:lstStyle/>
          <a:p>
            <a:r>
              <a:rPr lang="en-US" dirty="0"/>
              <a:t>Used for Employee Only Travel Expenses.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7504792" y="2480675"/>
            <a:ext cx="4008437" cy="4028982"/>
          </a:xfrm>
        </p:spPr>
        <p:txBody>
          <a:bodyPr>
            <a:normAutofit fontScale="92500"/>
          </a:bodyPr>
          <a:lstStyle/>
          <a:p>
            <a:r>
              <a:rPr lang="en-US" sz="1400" dirty="0"/>
              <a:t>The Travel card may be used when the employee is in “Travel Status” while on official State University business only.</a:t>
            </a:r>
          </a:p>
          <a:p>
            <a:r>
              <a:rPr lang="en-US" sz="1400" dirty="0"/>
              <a:t>Travel cards may only be used to pay for travel for the employee whose name appears on the card.</a:t>
            </a:r>
          </a:p>
          <a:p>
            <a:r>
              <a:rPr lang="en-US" sz="1400" dirty="0"/>
              <a:t>Employees may not use travel cards to make personal purchases, even if they intend to reimburse the State for those expenses.  In addition, travel cards must not be used to pay expenses that are not travel-related.</a:t>
            </a:r>
          </a:p>
          <a:p>
            <a:r>
              <a:rPr lang="en-US" sz="1400" b="1" dirty="0">
                <a:solidFill>
                  <a:srgbClr val="FF0000"/>
                </a:solidFill>
              </a:rPr>
              <a:t>ONLY</a:t>
            </a:r>
            <a:r>
              <a:rPr lang="en-US" sz="1400" dirty="0">
                <a:solidFill>
                  <a:srgbClr val="FF0000"/>
                </a:solidFill>
              </a:rPr>
              <a:t> the person whose name is embossed on the card is authorized to add expenses to that card.</a:t>
            </a:r>
          </a:p>
        </p:txBody>
      </p:sp>
    </p:spTree>
    <p:extLst>
      <p:ext uri="{BB962C8B-B14F-4D97-AF65-F5344CB8AC3E}">
        <p14:creationId xmlns:p14="http://schemas.microsoft.com/office/powerpoint/2010/main" val="134138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893308" y="239487"/>
            <a:ext cx="4008437" cy="898706"/>
          </a:xfrm>
        </p:spPr>
        <p:txBody>
          <a:bodyPr/>
          <a:lstStyle/>
          <a:p>
            <a:pPr algn="ctr"/>
            <a:r>
              <a:rPr lang="en-US" dirty="0"/>
              <a:t>NET CARD</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778667" y="1265920"/>
            <a:ext cx="4506685" cy="450170"/>
          </a:xfrm>
        </p:spPr>
        <p:txBody>
          <a:bodyPr anchor="t"/>
          <a:lstStyle/>
          <a:p>
            <a:r>
              <a:rPr lang="en-US" dirty="0"/>
              <a:t>Used for Non-Employee Travel Expenses.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027792" y="1632857"/>
            <a:ext cx="4008437" cy="5061857"/>
          </a:xfrm>
        </p:spPr>
        <p:txBody>
          <a:bodyPr>
            <a:noAutofit/>
          </a:bodyPr>
          <a:lstStyle/>
          <a:p>
            <a:r>
              <a:rPr lang="en-US" sz="1300" dirty="0"/>
              <a:t>The NET Card is used to pay for travel expenses for non-employee travel on official State University business only.  You may not use this credit card for personal charges or for any New York State employee travel.</a:t>
            </a:r>
          </a:p>
          <a:p>
            <a:r>
              <a:rPr lang="en-US" sz="1300" dirty="0"/>
              <a:t>There is one exception, which allows a New York State employee’s travel to go on the NET Card.  If coaching staff is traveling with the team or instructional staff is traveling with a group of students for a course or group activity the New York State employee’s expenses may go on the NET Card.  If the New York State employee is </a:t>
            </a:r>
            <a:r>
              <a:rPr lang="en-US" sz="1300" u="sng" dirty="0"/>
              <a:t>not</a:t>
            </a:r>
            <a:r>
              <a:rPr lang="en-US" sz="1300" dirty="0"/>
              <a:t> in “Travel Status” and the majority of the team or group is NOT comprised of non-employees, the New York State employee’s expenses must be out-of-pocket payments.</a:t>
            </a:r>
          </a:p>
          <a:p>
            <a:r>
              <a:rPr lang="en-US" sz="1300" b="1" dirty="0">
                <a:solidFill>
                  <a:srgbClr val="FF0000"/>
                </a:solidFill>
              </a:rPr>
              <a:t>ONLY</a:t>
            </a:r>
            <a:r>
              <a:rPr lang="en-US" sz="1300" dirty="0">
                <a:solidFill>
                  <a:srgbClr val="FF0000"/>
                </a:solidFill>
              </a:rPr>
              <a:t> the person whose name is embossed on the card is authorized to add expenses to that card.</a:t>
            </a:r>
          </a:p>
        </p:txBody>
      </p:sp>
      <p:pic>
        <p:nvPicPr>
          <p:cNvPr id="5" name="Picture Placeholder 4" descr="Woman sitting on a crate in the middle of a road with luggage next to her, looking at a amp.">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rotWithShape="1">
          <a:blip r:embed="rId3"/>
          <a:srcRect l="15412" r="23131"/>
          <a:stretch/>
        </p:blipFill>
        <p:spPr>
          <a:xfrm>
            <a:off x="5868036" y="0"/>
            <a:ext cx="6323964" cy="6850455"/>
          </a:xfrm>
        </p:spPr>
      </p:pic>
    </p:spTree>
    <p:extLst>
      <p:ext uri="{BB962C8B-B14F-4D97-AF65-F5344CB8AC3E}">
        <p14:creationId xmlns:p14="http://schemas.microsoft.com/office/powerpoint/2010/main" val="54070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Hand holding a passport, boarding pass, and luggage.">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rotWithShape="1">
          <a:blip r:embed="rId3"/>
          <a:srcRect r="47476"/>
          <a:stretch/>
        </p:blipFill>
        <p:spPr>
          <a:xfrm>
            <a:off x="0" y="-6874"/>
            <a:ext cx="5889171" cy="6863468"/>
          </a:xfrm>
        </p:spPr>
      </p:pic>
      <p:sp>
        <p:nvSpPr>
          <p:cNvPr id="9" name="TextBox 8">
            <a:extLst>
              <a:ext uri="{FF2B5EF4-FFF2-40B4-BE49-F238E27FC236}">
                <a16:creationId xmlns:a16="http://schemas.microsoft.com/office/drawing/2014/main" id="{D8BA4FF2-3375-489A-B8A4-19DFED409DAD}"/>
              </a:ext>
            </a:extLst>
          </p:cNvPr>
          <p:cNvSpPr txBox="1"/>
          <p:nvPr/>
        </p:nvSpPr>
        <p:spPr>
          <a:xfrm>
            <a:off x="5889171" y="0"/>
            <a:ext cx="6302829" cy="6863417"/>
          </a:xfrm>
          <a:prstGeom prst="rect">
            <a:avLst/>
          </a:prstGeom>
          <a:solidFill>
            <a:schemeClr val="bg1"/>
          </a:solidFill>
        </p:spPr>
        <p:txBody>
          <a:bodyPr wrap="square" rtlCol="0">
            <a:spAutoFit/>
          </a:bodyPr>
          <a:lstStyle/>
          <a:p>
            <a:r>
              <a:rPr lang="en-US" sz="1600" b="1" u="sng" dirty="0"/>
              <a:t>Travel/NET card may be used for:</a:t>
            </a:r>
            <a:endParaRPr lang="en-US" sz="1600" dirty="0"/>
          </a:p>
          <a:p>
            <a:pPr marL="285750" lvl="0" indent="-285750">
              <a:buFont typeface="Arial" panose="020B0604020202020204" pitchFamily="34" charset="0"/>
              <a:buChar char="•"/>
            </a:pPr>
            <a:r>
              <a:rPr lang="en-US" sz="1400" dirty="0"/>
              <a:t>Commercial transportation</a:t>
            </a:r>
          </a:p>
          <a:p>
            <a:pPr marL="285750" lvl="0" indent="-285750">
              <a:buFont typeface="Arial" panose="020B0604020202020204" pitchFamily="34" charset="0"/>
              <a:buChar char="•"/>
            </a:pPr>
            <a:r>
              <a:rPr lang="en-US" sz="1400" dirty="0"/>
              <a:t>Rental vehicle</a:t>
            </a:r>
          </a:p>
          <a:p>
            <a:pPr marL="285750" lvl="0" indent="-285750">
              <a:buFont typeface="Arial" panose="020B0604020202020204" pitchFamily="34" charset="0"/>
              <a:buChar char="•"/>
            </a:pPr>
            <a:r>
              <a:rPr lang="en-US" sz="1400" dirty="0"/>
              <a:t>Lodging</a:t>
            </a:r>
          </a:p>
          <a:p>
            <a:pPr marL="285750" lvl="0" indent="-285750">
              <a:buFont typeface="Arial" panose="020B0604020202020204" pitchFamily="34" charset="0"/>
              <a:buChar char="•"/>
            </a:pPr>
            <a:r>
              <a:rPr lang="en-US" sz="1400" dirty="0"/>
              <a:t>Meals (</a:t>
            </a:r>
            <a:r>
              <a:rPr lang="en-US" sz="1400" b="1" dirty="0"/>
              <a:t>as detailed below</a:t>
            </a:r>
            <a:r>
              <a:rPr lang="en-US" sz="1400" dirty="0"/>
              <a:t>)</a:t>
            </a:r>
          </a:p>
          <a:p>
            <a:pPr marL="285750" lvl="0" indent="-285750">
              <a:buFont typeface="Arial" panose="020B0604020202020204" pitchFamily="34" charset="0"/>
              <a:buChar char="•"/>
            </a:pPr>
            <a:r>
              <a:rPr lang="en-US" sz="1400" dirty="0"/>
              <a:t>Registration/Conference fees</a:t>
            </a:r>
          </a:p>
          <a:p>
            <a:pPr marL="285750" lvl="0" indent="-285750">
              <a:buFont typeface="Arial" panose="020B0604020202020204" pitchFamily="34" charset="0"/>
              <a:buChar char="•"/>
            </a:pPr>
            <a:r>
              <a:rPr lang="en-US" sz="1400" dirty="0"/>
              <a:t>Taxis/Parking</a:t>
            </a:r>
          </a:p>
          <a:p>
            <a:pPr marL="285750" lvl="0" indent="-285750">
              <a:buFont typeface="Arial" panose="020B0604020202020204" pitchFamily="34" charset="0"/>
              <a:buChar char="•"/>
            </a:pPr>
            <a:r>
              <a:rPr lang="en-US" sz="1400" dirty="0"/>
              <a:t>Subway	</a:t>
            </a:r>
          </a:p>
          <a:p>
            <a:pPr marL="285750" lvl="0" indent="-285750">
              <a:buFont typeface="Arial" panose="020B0604020202020204" pitchFamily="34" charset="0"/>
              <a:buChar char="•"/>
            </a:pPr>
            <a:r>
              <a:rPr lang="en-US" sz="1400" dirty="0"/>
              <a:t>Fuel (when not using personal vehicle)</a:t>
            </a:r>
          </a:p>
          <a:p>
            <a:pPr marL="285750" lvl="0" indent="-285750">
              <a:buFont typeface="Arial" panose="020B0604020202020204" pitchFamily="34" charset="0"/>
              <a:buChar char="•"/>
            </a:pPr>
            <a:r>
              <a:rPr lang="en-US" sz="1400" dirty="0"/>
              <a:t>Visa/Passport</a:t>
            </a:r>
          </a:p>
          <a:p>
            <a:pPr marL="285750" lvl="0" indent="-285750">
              <a:buFont typeface="Arial" panose="020B0604020202020204" pitchFamily="34" charset="0"/>
              <a:buChar char="•"/>
            </a:pPr>
            <a:r>
              <a:rPr lang="en-US" sz="1400" dirty="0"/>
              <a:t>Historical/Cultural Site/Museum</a:t>
            </a:r>
          </a:p>
          <a:p>
            <a:pPr marL="285750" lvl="0" indent="-285750">
              <a:buFont typeface="Arial" panose="020B0604020202020204" pitchFamily="34" charset="0"/>
              <a:buChar char="•"/>
            </a:pPr>
            <a:r>
              <a:rPr lang="en-US" sz="1400" dirty="0"/>
              <a:t>Miscellaneous expenses while in travel status</a:t>
            </a:r>
          </a:p>
          <a:p>
            <a:pPr marL="285750" lvl="0" indent="-285750">
              <a:buFont typeface="Arial" panose="020B0604020202020204" pitchFamily="34" charset="0"/>
              <a:buChar char="•"/>
            </a:pPr>
            <a:r>
              <a:rPr lang="en-US" sz="1400" dirty="0"/>
              <a:t>Telephone Charges (related to official State business)</a:t>
            </a:r>
          </a:p>
          <a:p>
            <a:pPr marL="285750" lvl="0" indent="-285750">
              <a:buFont typeface="Arial" panose="020B0604020202020204" pitchFamily="34" charset="0"/>
              <a:buChar char="•"/>
            </a:pPr>
            <a:r>
              <a:rPr lang="en-US" sz="1400" dirty="0"/>
              <a:t>Unanticipated work supplies</a:t>
            </a:r>
          </a:p>
          <a:p>
            <a:r>
              <a:rPr lang="en-US" sz="1600" dirty="0"/>
              <a:t> </a:t>
            </a:r>
          </a:p>
          <a:p>
            <a:r>
              <a:rPr lang="en-US" sz="1600" b="1" u="sng" dirty="0"/>
              <a:t>Travel/NET Card </a:t>
            </a:r>
            <a:r>
              <a:rPr lang="en-US" sz="1600" b="1" u="sng" dirty="0">
                <a:solidFill>
                  <a:srgbClr val="FF0000"/>
                </a:solidFill>
              </a:rPr>
              <a:t>should not </a:t>
            </a:r>
            <a:r>
              <a:rPr lang="en-US" sz="1600" b="1" u="sng" dirty="0"/>
              <a:t>be used for</a:t>
            </a:r>
            <a:r>
              <a:rPr lang="en-US" sz="1600" dirty="0"/>
              <a:t>:</a:t>
            </a:r>
          </a:p>
          <a:p>
            <a:pPr marL="285750" lvl="0" indent="-285750">
              <a:buFont typeface="Arial" panose="020B0604020202020204" pitchFamily="34" charset="0"/>
              <a:buChar char="•"/>
            </a:pPr>
            <a:r>
              <a:rPr lang="en-US" sz="1400" dirty="0"/>
              <a:t>Fuel for personal vehicle</a:t>
            </a:r>
          </a:p>
          <a:p>
            <a:pPr marL="285750" lvl="0" indent="-285750">
              <a:buFont typeface="Arial" panose="020B0604020202020204" pitchFamily="34" charset="0"/>
              <a:buChar char="•"/>
            </a:pPr>
            <a:r>
              <a:rPr lang="en-US" sz="1400" dirty="0"/>
              <a:t>Food expenses for staff meetings and retreats</a:t>
            </a:r>
          </a:p>
          <a:p>
            <a:pPr marL="285750" lvl="0" indent="-285750">
              <a:buFont typeface="Arial" panose="020B0604020202020204" pitchFamily="34" charset="0"/>
              <a:buChar char="•"/>
            </a:pPr>
            <a:r>
              <a:rPr lang="en-US" sz="1400" dirty="0"/>
              <a:t>Personal use of any kind</a:t>
            </a:r>
          </a:p>
          <a:p>
            <a:pPr marL="285750" lvl="0" indent="-285750">
              <a:buFont typeface="Arial" panose="020B0604020202020204" pitchFamily="34" charset="0"/>
              <a:buChar char="•"/>
            </a:pPr>
            <a:r>
              <a:rPr lang="en-US" sz="1400" dirty="0"/>
              <a:t>Travel Upgrades of any kind</a:t>
            </a:r>
          </a:p>
          <a:p>
            <a:pPr marL="285750" lvl="0" indent="-285750">
              <a:buFont typeface="Arial" panose="020B0604020202020204" pitchFamily="34" charset="0"/>
              <a:buChar char="•"/>
            </a:pPr>
            <a:r>
              <a:rPr lang="en-US" sz="1400" dirty="0"/>
              <a:t>Alcoholic beverages</a:t>
            </a:r>
          </a:p>
          <a:p>
            <a:pPr marL="285750" lvl="0" indent="-285750">
              <a:buFont typeface="Arial" panose="020B0604020202020204" pitchFamily="34" charset="0"/>
              <a:buChar char="•"/>
            </a:pPr>
            <a:r>
              <a:rPr lang="en-US" sz="1400" dirty="0"/>
              <a:t>Incidentals on hotel bill (gym/spa charges, and movie rentals)</a:t>
            </a:r>
          </a:p>
          <a:p>
            <a:pPr marL="285750" lvl="0" indent="-285750">
              <a:buFont typeface="Arial" panose="020B0604020202020204" pitchFamily="34" charset="0"/>
              <a:buChar char="•"/>
            </a:pPr>
            <a:r>
              <a:rPr lang="en-US" sz="1400" dirty="0"/>
              <a:t>Cash advances</a:t>
            </a:r>
          </a:p>
          <a:p>
            <a:r>
              <a:rPr lang="en-US" sz="1600" dirty="0"/>
              <a:t> </a:t>
            </a:r>
          </a:p>
          <a:p>
            <a:r>
              <a:rPr lang="en-US" sz="1600" b="1" u="sng" dirty="0"/>
              <a:t>Purchasing Meals with Travel/NET Card</a:t>
            </a:r>
            <a:r>
              <a:rPr lang="en-US" sz="1600" b="1" dirty="0"/>
              <a:t>: </a:t>
            </a:r>
            <a:endParaRPr lang="en-US" dirty="0"/>
          </a:p>
          <a:p>
            <a:r>
              <a:rPr lang="en-US" sz="1600" dirty="0"/>
              <a:t>If cardholders choose to use the Travel Card to pay for meals, the allowance for meals, including gratuities shall be limited to </a:t>
            </a:r>
            <a:r>
              <a:rPr lang="en-US" sz="1600" u="sng" dirty="0"/>
              <a:t>actual</a:t>
            </a:r>
            <a:r>
              <a:rPr lang="en-US" sz="1600" dirty="0"/>
              <a:t> cost up to the maximum </a:t>
            </a:r>
            <a:r>
              <a:rPr lang="en-US" sz="1600" u="sng" dirty="0">
                <a:hlinkClick r:id="rId4"/>
              </a:rPr>
              <a:t>Per Diem meal allowance</a:t>
            </a:r>
            <a:r>
              <a:rPr lang="en-US" sz="1600" dirty="0"/>
              <a:t>. An itemized receipt for meal purchases is </a:t>
            </a:r>
            <a:r>
              <a:rPr lang="en-US" sz="1600" b="1" dirty="0"/>
              <a:t>required</a:t>
            </a:r>
            <a:r>
              <a:rPr lang="en-US" sz="1600" dirty="0"/>
              <a:t>. Alcoholic beverages cannot be paid with Travel/NET Card. </a:t>
            </a:r>
          </a:p>
          <a:p>
            <a:endParaRPr lang="en-US" sz="1600" dirty="0"/>
          </a:p>
        </p:txBody>
      </p:sp>
      <p:sp>
        <p:nvSpPr>
          <p:cNvPr id="2" name="Title 1">
            <a:extLst>
              <a:ext uri="{FF2B5EF4-FFF2-40B4-BE49-F238E27FC236}">
                <a16:creationId xmlns:a16="http://schemas.microsoft.com/office/drawing/2014/main" id="{4F2B7EEF-BE6C-C95E-46B2-26A3D7265B96}"/>
              </a:ext>
            </a:extLst>
          </p:cNvPr>
          <p:cNvSpPr>
            <a:spLocks noGrp="1"/>
          </p:cNvSpPr>
          <p:nvPr>
            <p:ph type="title"/>
          </p:nvPr>
        </p:nvSpPr>
        <p:spPr>
          <a:xfrm>
            <a:off x="131949" y="1724509"/>
            <a:ext cx="4008437" cy="1395208"/>
          </a:xfrm>
        </p:spPr>
        <p:txBody>
          <a:bodyPr vert="horz" lIns="0" tIns="45720" rIns="91440" bIns="45720" rtlCol="0" anchor="b">
            <a:normAutofit fontScale="90000"/>
          </a:bodyPr>
          <a:lstStyle/>
          <a:p>
            <a:r>
              <a:rPr lang="en-US" dirty="0">
                <a:solidFill>
                  <a:schemeClr val="bg1"/>
                </a:solidFill>
              </a:rPr>
              <a:t>Do’s and Don’ts for Travel and Net cards.</a:t>
            </a:r>
          </a:p>
        </p:txBody>
      </p:sp>
    </p:spTree>
    <p:extLst>
      <p:ext uri="{BB962C8B-B14F-4D97-AF65-F5344CB8AC3E}">
        <p14:creationId xmlns:p14="http://schemas.microsoft.com/office/powerpoint/2010/main" val="4236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anim calcmode="lin" valueType="num">
                                      <p:cBhvr>
                                        <p:cTn id="3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1000"/>
                                        <p:tgtEl>
                                          <p:spTgt spid="9">
                                            <p:txEl>
                                              <p:pRg st="6" end="6"/>
                                            </p:txEl>
                                          </p:spTgt>
                                        </p:tgtEl>
                                      </p:cBhvr>
                                    </p:animEffect>
                                    <p:anim calcmode="lin" valueType="num">
                                      <p:cBhvr>
                                        <p:cTn id="3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1000"/>
                                        <p:tgtEl>
                                          <p:spTgt spid="9">
                                            <p:txEl>
                                              <p:pRg st="7" end="7"/>
                                            </p:txEl>
                                          </p:spTgt>
                                        </p:tgtEl>
                                      </p:cBhvr>
                                    </p:animEffect>
                                    <p:anim calcmode="lin" valueType="num">
                                      <p:cBhvr>
                                        <p:cTn id="4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1000"/>
                                        <p:tgtEl>
                                          <p:spTgt spid="9">
                                            <p:txEl>
                                              <p:pRg st="8" end="8"/>
                                            </p:txEl>
                                          </p:spTgt>
                                        </p:tgtEl>
                                      </p:cBhvr>
                                    </p:animEffect>
                                    <p:anim calcmode="lin" valueType="num">
                                      <p:cBhvr>
                                        <p:cTn id="48"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1000"/>
                                        <p:tgtEl>
                                          <p:spTgt spid="9">
                                            <p:txEl>
                                              <p:pRg st="9" end="9"/>
                                            </p:txEl>
                                          </p:spTgt>
                                        </p:tgtEl>
                                      </p:cBhvr>
                                    </p:animEffect>
                                    <p:anim calcmode="lin" valueType="num">
                                      <p:cBhvr>
                                        <p:cTn id="5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9">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1000"/>
                                        <p:tgtEl>
                                          <p:spTgt spid="9">
                                            <p:txEl>
                                              <p:pRg st="10" end="10"/>
                                            </p:txEl>
                                          </p:spTgt>
                                        </p:tgtEl>
                                      </p:cBhvr>
                                    </p:animEffect>
                                    <p:anim calcmode="lin" valueType="num">
                                      <p:cBhvr>
                                        <p:cTn id="58"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9">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9">
                                            <p:txEl>
                                              <p:pRg st="11" end="11"/>
                                            </p:txEl>
                                          </p:spTgt>
                                        </p:tgtEl>
                                        <p:attrNameLst>
                                          <p:attrName>style.visibility</p:attrName>
                                        </p:attrNameLst>
                                      </p:cBhvr>
                                      <p:to>
                                        <p:strVal val="visible"/>
                                      </p:to>
                                    </p:set>
                                    <p:animEffect transition="in" filter="fade">
                                      <p:cBhvr>
                                        <p:cTn id="62" dur="1000"/>
                                        <p:tgtEl>
                                          <p:spTgt spid="9">
                                            <p:txEl>
                                              <p:pRg st="11" end="11"/>
                                            </p:txEl>
                                          </p:spTgt>
                                        </p:tgtEl>
                                      </p:cBhvr>
                                    </p:animEffect>
                                    <p:anim calcmode="lin" valueType="num">
                                      <p:cBhvr>
                                        <p:cTn id="63"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9">
                                            <p:txEl>
                                              <p:pRg st="12" end="12"/>
                                            </p:txEl>
                                          </p:spTgt>
                                        </p:tgtEl>
                                        <p:attrNameLst>
                                          <p:attrName>style.visibility</p:attrName>
                                        </p:attrNameLst>
                                      </p:cBhvr>
                                      <p:to>
                                        <p:strVal val="visible"/>
                                      </p:to>
                                    </p:set>
                                    <p:animEffect transition="in" filter="fade">
                                      <p:cBhvr>
                                        <p:cTn id="67" dur="1000"/>
                                        <p:tgtEl>
                                          <p:spTgt spid="9">
                                            <p:txEl>
                                              <p:pRg st="12" end="12"/>
                                            </p:txEl>
                                          </p:spTgt>
                                        </p:tgtEl>
                                      </p:cBhvr>
                                    </p:animEffect>
                                    <p:anim calcmode="lin" valueType="num">
                                      <p:cBhvr>
                                        <p:cTn id="68"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9">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9">
                                            <p:txEl>
                                              <p:pRg st="13" end="13"/>
                                            </p:txEl>
                                          </p:spTgt>
                                        </p:tgtEl>
                                        <p:attrNameLst>
                                          <p:attrName>style.visibility</p:attrName>
                                        </p:attrNameLst>
                                      </p:cBhvr>
                                      <p:to>
                                        <p:strVal val="visible"/>
                                      </p:to>
                                    </p:set>
                                    <p:animEffect transition="in" filter="fade">
                                      <p:cBhvr>
                                        <p:cTn id="72" dur="1000"/>
                                        <p:tgtEl>
                                          <p:spTgt spid="9">
                                            <p:txEl>
                                              <p:pRg st="13" end="13"/>
                                            </p:txEl>
                                          </p:spTgt>
                                        </p:tgtEl>
                                      </p:cBhvr>
                                    </p:animEffect>
                                    <p:anim calcmode="lin" valueType="num">
                                      <p:cBhvr>
                                        <p:cTn id="73"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9">
                                            <p:txEl>
                                              <p:pRg st="15" end="15"/>
                                            </p:txEl>
                                          </p:spTgt>
                                        </p:tgtEl>
                                        <p:attrNameLst>
                                          <p:attrName>style.visibility</p:attrName>
                                        </p:attrNameLst>
                                      </p:cBhvr>
                                      <p:to>
                                        <p:strVal val="visible"/>
                                      </p:to>
                                    </p:set>
                                    <p:animEffect transition="in" filter="fade">
                                      <p:cBhvr>
                                        <p:cTn id="79" dur="1000"/>
                                        <p:tgtEl>
                                          <p:spTgt spid="9">
                                            <p:txEl>
                                              <p:pRg st="15" end="15"/>
                                            </p:txEl>
                                          </p:spTgt>
                                        </p:tgtEl>
                                      </p:cBhvr>
                                    </p:animEffect>
                                    <p:anim calcmode="lin" valueType="num">
                                      <p:cBhvr>
                                        <p:cTn id="80"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81" dur="1000" fill="hold"/>
                                        <p:tgtEl>
                                          <p:spTgt spid="9">
                                            <p:txEl>
                                              <p:pRg st="15" end="15"/>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9">
                                            <p:txEl>
                                              <p:pRg st="16" end="16"/>
                                            </p:txEl>
                                          </p:spTgt>
                                        </p:tgtEl>
                                        <p:attrNameLst>
                                          <p:attrName>style.visibility</p:attrName>
                                        </p:attrNameLst>
                                      </p:cBhvr>
                                      <p:to>
                                        <p:strVal val="visible"/>
                                      </p:to>
                                    </p:set>
                                    <p:animEffect transition="in" filter="fade">
                                      <p:cBhvr>
                                        <p:cTn id="84" dur="1000"/>
                                        <p:tgtEl>
                                          <p:spTgt spid="9">
                                            <p:txEl>
                                              <p:pRg st="16" end="16"/>
                                            </p:txEl>
                                          </p:spTgt>
                                        </p:tgtEl>
                                      </p:cBhvr>
                                    </p:animEffect>
                                    <p:anim calcmode="lin" valueType="num">
                                      <p:cBhvr>
                                        <p:cTn id="85" dur="1000" fill="hold"/>
                                        <p:tgtEl>
                                          <p:spTgt spid="9">
                                            <p:txEl>
                                              <p:pRg st="16" end="16"/>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16" end="16"/>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9">
                                            <p:txEl>
                                              <p:pRg st="17" end="17"/>
                                            </p:txEl>
                                          </p:spTgt>
                                        </p:tgtEl>
                                        <p:attrNameLst>
                                          <p:attrName>style.visibility</p:attrName>
                                        </p:attrNameLst>
                                      </p:cBhvr>
                                      <p:to>
                                        <p:strVal val="visible"/>
                                      </p:to>
                                    </p:set>
                                    <p:animEffect transition="in" filter="fade">
                                      <p:cBhvr>
                                        <p:cTn id="89" dur="1000"/>
                                        <p:tgtEl>
                                          <p:spTgt spid="9">
                                            <p:txEl>
                                              <p:pRg st="17" end="17"/>
                                            </p:txEl>
                                          </p:spTgt>
                                        </p:tgtEl>
                                      </p:cBhvr>
                                    </p:animEffect>
                                    <p:anim calcmode="lin" valueType="num">
                                      <p:cBhvr>
                                        <p:cTn id="90" dur="1000" fill="hold"/>
                                        <p:tgtEl>
                                          <p:spTgt spid="9">
                                            <p:txEl>
                                              <p:pRg st="17" end="17"/>
                                            </p:txEl>
                                          </p:spTgt>
                                        </p:tgtEl>
                                        <p:attrNameLst>
                                          <p:attrName>ppt_x</p:attrName>
                                        </p:attrNameLst>
                                      </p:cBhvr>
                                      <p:tavLst>
                                        <p:tav tm="0">
                                          <p:val>
                                            <p:strVal val="#ppt_x"/>
                                          </p:val>
                                        </p:tav>
                                        <p:tav tm="100000">
                                          <p:val>
                                            <p:strVal val="#ppt_x"/>
                                          </p:val>
                                        </p:tav>
                                      </p:tavLst>
                                    </p:anim>
                                    <p:anim calcmode="lin" valueType="num">
                                      <p:cBhvr>
                                        <p:cTn id="91" dur="1000" fill="hold"/>
                                        <p:tgtEl>
                                          <p:spTgt spid="9">
                                            <p:txEl>
                                              <p:pRg st="17" end="17"/>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9">
                                            <p:txEl>
                                              <p:pRg st="18" end="18"/>
                                            </p:txEl>
                                          </p:spTgt>
                                        </p:tgtEl>
                                        <p:attrNameLst>
                                          <p:attrName>style.visibility</p:attrName>
                                        </p:attrNameLst>
                                      </p:cBhvr>
                                      <p:to>
                                        <p:strVal val="visible"/>
                                      </p:to>
                                    </p:set>
                                    <p:animEffect transition="in" filter="fade">
                                      <p:cBhvr>
                                        <p:cTn id="94" dur="1000"/>
                                        <p:tgtEl>
                                          <p:spTgt spid="9">
                                            <p:txEl>
                                              <p:pRg st="18" end="18"/>
                                            </p:txEl>
                                          </p:spTgt>
                                        </p:tgtEl>
                                      </p:cBhvr>
                                    </p:animEffect>
                                    <p:anim calcmode="lin" valueType="num">
                                      <p:cBhvr>
                                        <p:cTn id="95" dur="1000" fill="hold"/>
                                        <p:tgtEl>
                                          <p:spTgt spid="9">
                                            <p:txEl>
                                              <p:pRg st="18" end="18"/>
                                            </p:txEl>
                                          </p:spTgt>
                                        </p:tgtEl>
                                        <p:attrNameLst>
                                          <p:attrName>ppt_x</p:attrName>
                                        </p:attrNameLst>
                                      </p:cBhvr>
                                      <p:tavLst>
                                        <p:tav tm="0">
                                          <p:val>
                                            <p:strVal val="#ppt_x"/>
                                          </p:val>
                                        </p:tav>
                                        <p:tav tm="100000">
                                          <p:val>
                                            <p:strVal val="#ppt_x"/>
                                          </p:val>
                                        </p:tav>
                                      </p:tavLst>
                                    </p:anim>
                                    <p:anim calcmode="lin" valueType="num">
                                      <p:cBhvr>
                                        <p:cTn id="96" dur="1000" fill="hold"/>
                                        <p:tgtEl>
                                          <p:spTgt spid="9">
                                            <p:txEl>
                                              <p:pRg st="18" end="18"/>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9">
                                            <p:txEl>
                                              <p:pRg st="19" end="19"/>
                                            </p:txEl>
                                          </p:spTgt>
                                        </p:tgtEl>
                                        <p:attrNameLst>
                                          <p:attrName>style.visibility</p:attrName>
                                        </p:attrNameLst>
                                      </p:cBhvr>
                                      <p:to>
                                        <p:strVal val="visible"/>
                                      </p:to>
                                    </p:set>
                                    <p:animEffect transition="in" filter="fade">
                                      <p:cBhvr>
                                        <p:cTn id="99" dur="1000"/>
                                        <p:tgtEl>
                                          <p:spTgt spid="9">
                                            <p:txEl>
                                              <p:pRg st="19" end="19"/>
                                            </p:txEl>
                                          </p:spTgt>
                                        </p:tgtEl>
                                      </p:cBhvr>
                                    </p:animEffect>
                                    <p:anim calcmode="lin" valueType="num">
                                      <p:cBhvr>
                                        <p:cTn id="100" dur="1000" fill="hold"/>
                                        <p:tgtEl>
                                          <p:spTgt spid="9">
                                            <p:txEl>
                                              <p:pRg st="19" end="19"/>
                                            </p:txEl>
                                          </p:spTgt>
                                        </p:tgtEl>
                                        <p:attrNameLst>
                                          <p:attrName>ppt_x</p:attrName>
                                        </p:attrNameLst>
                                      </p:cBhvr>
                                      <p:tavLst>
                                        <p:tav tm="0">
                                          <p:val>
                                            <p:strVal val="#ppt_x"/>
                                          </p:val>
                                        </p:tav>
                                        <p:tav tm="100000">
                                          <p:val>
                                            <p:strVal val="#ppt_x"/>
                                          </p:val>
                                        </p:tav>
                                      </p:tavLst>
                                    </p:anim>
                                    <p:anim calcmode="lin" valueType="num">
                                      <p:cBhvr>
                                        <p:cTn id="101" dur="1000" fill="hold"/>
                                        <p:tgtEl>
                                          <p:spTgt spid="9">
                                            <p:txEl>
                                              <p:pRg st="19" end="19"/>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9">
                                            <p:txEl>
                                              <p:pRg st="20" end="20"/>
                                            </p:txEl>
                                          </p:spTgt>
                                        </p:tgtEl>
                                        <p:attrNameLst>
                                          <p:attrName>style.visibility</p:attrName>
                                        </p:attrNameLst>
                                      </p:cBhvr>
                                      <p:to>
                                        <p:strVal val="visible"/>
                                      </p:to>
                                    </p:set>
                                    <p:animEffect transition="in" filter="fade">
                                      <p:cBhvr>
                                        <p:cTn id="104" dur="1000"/>
                                        <p:tgtEl>
                                          <p:spTgt spid="9">
                                            <p:txEl>
                                              <p:pRg st="20" end="20"/>
                                            </p:txEl>
                                          </p:spTgt>
                                        </p:tgtEl>
                                      </p:cBhvr>
                                    </p:animEffect>
                                    <p:anim calcmode="lin" valueType="num">
                                      <p:cBhvr>
                                        <p:cTn id="105" dur="1000" fill="hold"/>
                                        <p:tgtEl>
                                          <p:spTgt spid="9">
                                            <p:txEl>
                                              <p:pRg st="20" end="20"/>
                                            </p:txEl>
                                          </p:spTgt>
                                        </p:tgtEl>
                                        <p:attrNameLst>
                                          <p:attrName>ppt_x</p:attrName>
                                        </p:attrNameLst>
                                      </p:cBhvr>
                                      <p:tavLst>
                                        <p:tav tm="0">
                                          <p:val>
                                            <p:strVal val="#ppt_x"/>
                                          </p:val>
                                        </p:tav>
                                        <p:tav tm="100000">
                                          <p:val>
                                            <p:strVal val="#ppt_x"/>
                                          </p:val>
                                        </p:tav>
                                      </p:tavLst>
                                    </p:anim>
                                    <p:anim calcmode="lin" valueType="num">
                                      <p:cBhvr>
                                        <p:cTn id="106" dur="1000" fill="hold"/>
                                        <p:tgtEl>
                                          <p:spTgt spid="9">
                                            <p:txEl>
                                              <p:pRg st="20" end="20"/>
                                            </p:txEl>
                                          </p:spTgt>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9">
                                            <p:txEl>
                                              <p:pRg st="21" end="21"/>
                                            </p:txEl>
                                          </p:spTgt>
                                        </p:tgtEl>
                                        <p:attrNameLst>
                                          <p:attrName>style.visibility</p:attrName>
                                        </p:attrNameLst>
                                      </p:cBhvr>
                                      <p:to>
                                        <p:strVal val="visible"/>
                                      </p:to>
                                    </p:set>
                                    <p:animEffect transition="in" filter="fade">
                                      <p:cBhvr>
                                        <p:cTn id="109" dur="1000"/>
                                        <p:tgtEl>
                                          <p:spTgt spid="9">
                                            <p:txEl>
                                              <p:pRg st="21" end="21"/>
                                            </p:txEl>
                                          </p:spTgt>
                                        </p:tgtEl>
                                      </p:cBhvr>
                                    </p:animEffect>
                                    <p:anim calcmode="lin" valueType="num">
                                      <p:cBhvr>
                                        <p:cTn id="110" dur="1000" fill="hold"/>
                                        <p:tgtEl>
                                          <p:spTgt spid="9">
                                            <p:txEl>
                                              <p:pRg st="21" end="21"/>
                                            </p:txEl>
                                          </p:spTgt>
                                        </p:tgtEl>
                                        <p:attrNameLst>
                                          <p:attrName>ppt_x</p:attrName>
                                        </p:attrNameLst>
                                      </p:cBhvr>
                                      <p:tavLst>
                                        <p:tav tm="0">
                                          <p:val>
                                            <p:strVal val="#ppt_x"/>
                                          </p:val>
                                        </p:tav>
                                        <p:tav tm="100000">
                                          <p:val>
                                            <p:strVal val="#ppt_x"/>
                                          </p:val>
                                        </p:tav>
                                      </p:tavLst>
                                    </p:anim>
                                    <p:anim calcmode="lin" valueType="num">
                                      <p:cBhvr>
                                        <p:cTn id="111" dur="1000" fill="hold"/>
                                        <p:tgtEl>
                                          <p:spTgt spid="9">
                                            <p:txEl>
                                              <p:pRg st="21" end="21"/>
                                            </p:txEl>
                                          </p:spTgt>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9">
                                            <p:txEl>
                                              <p:pRg st="22" end="22"/>
                                            </p:txEl>
                                          </p:spTgt>
                                        </p:tgtEl>
                                        <p:attrNameLst>
                                          <p:attrName>style.visibility</p:attrName>
                                        </p:attrNameLst>
                                      </p:cBhvr>
                                      <p:to>
                                        <p:strVal val="visible"/>
                                      </p:to>
                                    </p:set>
                                    <p:animEffect transition="in" filter="fade">
                                      <p:cBhvr>
                                        <p:cTn id="114" dur="1000"/>
                                        <p:tgtEl>
                                          <p:spTgt spid="9">
                                            <p:txEl>
                                              <p:pRg st="22" end="22"/>
                                            </p:txEl>
                                          </p:spTgt>
                                        </p:tgtEl>
                                      </p:cBhvr>
                                    </p:animEffect>
                                    <p:anim calcmode="lin" valueType="num">
                                      <p:cBhvr>
                                        <p:cTn id="115" dur="1000" fill="hold"/>
                                        <p:tgtEl>
                                          <p:spTgt spid="9">
                                            <p:txEl>
                                              <p:pRg st="22" end="22"/>
                                            </p:txEl>
                                          </p:spTgt>
                                        </p:tgtEl>
                                        <p:attrNameLst>
                                          <p:attrName>ppt_x</p:attrName>
                                        </p:attrNameLst>
                                      </p:cBhvr>
                                      <p:tavLst>
                                        <p:tav tm="0">
                                          <p:val>
                                            <p:strVal val="#ppt_x"/>
                                          </p:val>
                                        </p:tav>
                                        <p:tav tm="100000">
                                          <p:val>
                                            <p:strVal val="#ppt_x"/>
                                          </p:val>
                                        </p:tav>
                                      </p:tavLst>
                                    </p:anim>
                                    <p:anim calcmode="lin" valueType="num">
                                      <p:cBhvr>
                                        <p:cTn id="116" dur="1000" fill="hold"/>
                                        <p:tgtEl>
                                          <p:spTgt spid="9">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9">
                                            <p:txEl>
                                              <p:pRg st="24" end="24"/>
                                            </p:txEl>
                                          </p:spTgt>
                                        </p:tgtEl>
                                        <p:attrNameLst>
                                          <p:attrName>style.visibility</p:attrName>
                                        </p:attrNameLst>
                                      </p:cBhvr>
                                      <p:to>
                                        <p:strVal val="visible"/>
                                      </p:to>
                                    </p:set>
                                    <p:animEffect transition="in" filter="fade">
                                      <p:cBhvr>
                                        <p:cTn id="121" dur="1000"/>
                                        <p:tgtEl>
                                          <p:spTgt spid="9">
                                            <p:txEl>
                                              <p:pRg st="24" end="24"/>
                                            </p:txEl>
                                          </p:spTgt>
                                        </p:tgtEl>
                                      </p:cBhvr>
                                    </p:animEffect>
                                    <p:anim calcmode="lin" valueType="num">
                                      <p:cBhvr>
                                        <p:cTn id="122" dur="1000" fill="hold"/>
                                        <p:tgtEl>
                                          <p:spTgt spid="9">
                                            <p:txEl>
                                              <p:pRg st="24" end="24"/>
                                            </p:txEl>
                                          </p:spTgt>
                                        </p:tgtEl>
                                        <p:attrNameLst>
                                          <p:attrName>ppt_x</p:attrName>
                                        </p:attrNameLst>
                                      </p:cBhvr>
                                      <p:tavLst>
                                        <p:tav tm="0">
                                          <p:val>
                                            <p:strVal val="#ppt_x"/>
                                          </p:val>
                                        </p:tav>
                                        <p:tav tm="100000">
                                          <p:val>
                                            <p:strVal val="#ppt_x"/>
                                          </p:val>
                                        </p:tav>
                                      </p:tavLst>
                                    </p:anim>
                                    <p:anim calcmode="lin" valueType="num">
                                      <p:cBhvr>
                                        <p:cTn id="123" dur="1000" fill="hold"/>
                                        <p:tgtEl>
                                          <p:spTgt spid="9">
                                            <p:txEl>
                                              <p:pRg st="24" end="24"/>
                                            </p:txEl>
                                          </p:spTgt>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9">
                                            <p:txEl>
                                              <p:pRg st="25" end="25"/>
                                            </p:txEl>
                                          </p:spTgt>
                                        </p:tgtEl>
                                        <p:attrNameLst>
                                          <p:attrName>style.visibility</p:attrName>
                                        </p:attrNameLst>
                                      </p:cBhvr>
                                      <p:to>
                                        <p:strVal val="visible"/>
                                      </p:to>
                                    </p:set>
                                    <p:animEffect transition="in" filter="fade">
                                      <p:cBhvr>
                                        <p:cTn id="126" dur="1000"/>
                                        <p:tgtEl>
                                          <p:spTgt spid="9">
                                            <p:txEl>
                                              <p:pRg st="25" end="25"/>
                                            </p:txEl>
                                          </p:spTgt>
                                        </p:tgtEl>
                                      </p:cBhvr>
                                    </p:animEffect>
                                    <p:anim calcmode="lin" valueType="num">
                                      <p:cBhvr>
                                        <p:cTn id="127" dur="1000" fill="hold"/>
                                        <p:tgtEl>
                                          <p:spTgt spid="9">
                                            <p:txEl>
                                              <p:pRg st="25" end="25"/>
                                            </p:txEl>
                                          </p:spTgt>
                                        </p:tgtEl>
                                        <p:attrNameLst>
                                          <p:attrName>ppt_x</p:attrName>
                                        </p:attrNameLst>
                                      </p:cBhvr>
                                      <p:tavLst>
                                        <p:tav tm="0">
                                          <p:val>
                                            <p:strVal val="#ppt_x"/>
                                          </p:val>
                                        </p:tav>
                                        <p:tav tm="100000">
                                          <p:val>
                                            <p:strVal val="#ppt_x"/>
                                          </p:val>
                                        </p:tav>
                                      </p:tavLst>
                                    </p:anim>
                                    <p:anim calcmode="lin" valueType="num">
                                      <p:cBhvr>
                                        <p:cTn id="128" dur="1000" fill="hold"/>
                                        <p:tgtEl>
                                          <p:spTgt spid="9">
                                            <p:txEl>
                                              <p:pRg st="25" end="2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408553" y="163286"/>
            <a:ext cx="5246914" cy="1348061"/>
          </a:xfrm>
        </p:spPr>
        <p:txBody>
          <a:bodyPr>
            <a:normAutofit fontScale="90000"/>
          </a:bodyPr>
          <a:lstStyle/>
          <a:p>
            <a:pPr algn="ctr"/>
            <a:r>
              <a:rPr lang="en-US" dirty="0"/>
              <a:t>MISUSE OF TRAVEL/NET CARDS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827653" y="1632857"/>
            <a:ext cx="4408714" cy="5061857"/>
          </a:xfrm>
        </p:spPr>
        <p:txBody>
          <a:bodyPr>
            <a:noAutofit/>
          </a:bodyPr>
          <a:lstStyle/>
          <a:p>
            <a:r>
              <a:rPr lang="en-US" sz="1400" dirty="0"/>
              <a:t>1</a:t>
            </a:r>
            <a:r>
              <a:rPr lang="en-US" sz="1400" baseline="30000" dirty="0"/>
              <a:t>st</a:t>
            </a:r>
            <a:r>
              <a:rPr lang="en-US" sz="1400" dirty="0"/>
              <a:t> Offense:  Employee will be notified via email of the misuse.</a:t>
            </a:r>
          </a:p>
          <a:p>
            <a:r>
              <a:rPr lang="en-US" sz="1400" dirty="0"/>
              <a:t>2</a:t>
            </a:r>
            <a:r>
              <a:rPr lang="en-US" sz="1400" baseline="30000" dirty="0"/>
              <a:t>nd</a:t>
            </a:r>
            <a:r>
              <a:rPr lang="en-US" sz="1400" dirty="0"/>
              <a:t> Offense:  Employee, their Supervisor and The Internal Control Officer will be notified.  The Internal Control Officer will send a letter to cardholder (</a:t>
            </a:r>
            <a:r>
              <a:rPr lang="en-US" sz="1400" dirty="0" err="1"/>
              <a:t>CCing</a:t>
            </a:r>
            <a:r>
              <a:rPr lang="en-US" sz="1400" dirty="0"/>
              <a:t> their supervisor and HR) directing them to schedule a counseling session, which will include another mandatory training session with the Travel Administrator.</a:t>
            </a:r>
          </a:p>
          <a:p>
            <a:r>
              <a:rPr lang="en-US" sz="1400" dirty="0"/>
              <a:t>3</a:t>
            </a:r>
            <a:r>
              <a:rPr lang="en-US" sz="1400" baseline="30000" dirty="0"/>
              <a:t>rd</a:t>
            </a:r>
            <a:r>
              <a:rPr lang="en-US" sz="1400" dirty="0"/>
              <a:t> Offense:  Employee’s Travel/NET Card will be terminated and other disciplinary actions may be taken by HR, which could include termination of employment.</a:t>
            </a:r>
          </a:p>
          <a:p>
            <a:r>
              <a:rPr lang="en-US" sz="1400" dirty="0">
                <a:solidFill>
                  <a:srgbClr val="FF0000"/>
                </a:solidFill>
              </a:rPr>
              <a:t>Any misuse of the Travel/NET Card will also result in the employee reimbursing the un-allowable expenses to the Campus.</a:t>
            </a:r>
          </a:p>
        </p:txBody>
      </p:sp>
      <p:pic>
        <p:nvPicPr>
          <p:cNvPr id="5" name="Picture Placeholder 4" descr="Disparaged young man, sitting on train tracks holding a pair of sunglasses... he didn't follow the travel and net card rules.">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a:blip r:embed="rId3"/>
          <a:stretch>
            <a:fillRect/>
          </a:stretch>
        </p:blipFill>
        <p:spPr>
          <a:xfrm>
            <a:off x="6137987" y="1"/>
            <a:ext cx="6054013" cy="6858000"/>
          </a:xfrm>
        </p:spPr>
      </p:pic>
    </p:spTree>
    <p:extLst>
      <p:ext uri="{BB962C8B-B14F-4D97-AF65-F5344CB8AC3E}">
        <p14:creationId xmlns:p14="http://schemas.microsoft.com/office/powerpoint/2010/main" val="251449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5">
      <a:dk1>
        <a:srgbClr val="3F3F3F"/>
      </a:dk1>
      <a:lt1>
        <a:srgbClr val="FFFFFF"/>
      </a:lt1>
      <a:dk2>
        <a:srgbClr val="000000"/>
      </a:dk2>
      <a:lt2>
        <a:srgbClr val="A5A5A5"/>
      </a:lt2>
      <a:accent1>
        <a:srgbClr val="00194C"/>
      </a:accent1>
      <a:accent2>
        <a:srgbClr val="EAB200"/>
      </a:accent2>
      <a:accent3>
        <a:srgbClr val="DDDDDD"/>
      </a:accent3>
      <a:accent4>
        <a:srgbClr val="954F72"/>
      </a:accent4>
      <a:accent5>
        <a:srgbClr val="00843B"/>
      </a:accent5>
      <a:accent6>
        <a:srgbClr val="014067"/>
      </a:accent6>
      <a:hlink>
        <a:srgbClr val="00194C"/>
      </a:hlink>
      <a:folHlink>
        <a:srgbClr val="954F72"/>
      </a:folHlink>
    </a:clrScheme>
    <a:fontScheme name="Custom 28">
      <a:majorFont>
        <a:latin typeface="Gill Sans MT"/>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646930_Travel presentation_AAS_v4" id="{69A0B7D3-DFC2-4DF4-94EE-39D7101E6D25}" vid="{C2C8F544-DED4-470E-87EA-91DC811D31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2A67AA4-7A39-4D54-84CA-5821BEF7F79E}">
  <ds:schemaRefs>
    <ds:schemaRef ds:uri="http://schemas.microsoft.com/sharepoint/v3/contenttype/forms"/>
  </ds:schemaRefs>
</ds:datastoreItem>
</file>

<file path=customXml/itemProps2.xml><?xml version="1.0" encoding="utf-8"?>
<ds:datastoreItem xmlns:ds="http://schemas.openxmlformats.org/officeDocument/2006/customXml" ds:itemID="{CFE2D894-9887-4C6E-B664-EB7E082F3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DE6D2A-0A40-4DAB-B8AE-656243D6AB33}">
  <ds:schemaRefs>
    <ds:schemaRef ds:uri="http://schemas.microsoft.com/office/2006/documentManagement/types"/>
    <ds:schemaRef ds:uri="http://purl.org/dc/elements/1.1/"/>
    <ds:schemaRef ds:uri="http://schemas.microsoft.com/office/2006/metadata/properties"/>
    <ds:schemaRef ds:uri="16c05727-aa75-4e4a-9b5f-8a80a1165891"/>
    <ds:schemaRef ds:uri="http://schemas.microsoft.com/office/infopath/2007/PartnerControls"/>
    <ds:schemaRef ds:uri="http://purl.org/dc/terms/"/>
    <ds:schemaRef ds:uri="http://schemas.openxmlformats.org/package/2006/metadata/core-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Travel presentation</Template>
  <TotalTime>0</TotalTime>
  <Words>2827</Words>
  <Application>Microsoft Office PowerPoint</Application>
  <PresentationFormat>Widescreen</PresentationFormat>
  <Paragraphs>191</Paragraphs>
  <Slides>25</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Bebas</vt:lpstr>
      <vt:lpstr>Calibri</vt:lpstr>
      <vt:lpstr>Gill Sans</vt:lpstr>
      <vt:lpstr>Gill Sans Light</vt:lpstr>
      <vt:lpstr>Gill Sans MT</vt:lpstr>
      <vt:lpstr>Gill Sans Nova Light</vt:lpstr>
      <vt:lpstr>Gill Sans Ultra Bold</vt:lpstr>
      <vt:lpstr>Helvetica Light</vt:lpstr>
      <vt:lpstr>Roboto Light</vt:lpstr>
      <vt:lpstr>Office Theme</vt:lpstr>
      <vt:lpstr>Going on a Business Trip?</vt:lpstr>
      <vt:lpstr>DETERMINING TRAVEL STATUS</vt:lpstr>
      <vt:lpstr> Complete a  Travel Authorization</vt:lpstr>
      <vt:lpstr>Always Know Your Trip Allowance </vt:lpstr>
      <vt:lpstr>Travel &amp; NET Cards</vt:lpstr>
      <vt:lpstr>TRAVEL CARD</vt:lpstr>
      <vt:lpstr>NET CARD</vt:lpstr>
      <vt:lpstr>Do’s and Don’ts for Travel and Net cards.</vt:lpstr>
      <vt:lpstr>MISUSE OF TRAVEL/NET CARDS</vt:lpstr>
      <vt:lpstr>Transportation</vt:lpstr>
      <vt:lpstr>Airfare &amp; Amtrak</vt:lpstr>
      <vt:lpstr>Rental Car</vt:lpstr>
      <vt:lpstr>University Vans</vt:lpstr>
      <vt:lpstr>Personal Vehicle</vt:lpstr>
      <vt:lpstr>FOREIGN TRAVEL Part One</vt:lpstr>
      <vt:lpstr>FOREIGN TRAVEL Part Two</vt:lpstr>
      <vt:lpstr>FOREIGN TRAVEL Part Three </vt:lpstr>
      <vt:lpstr>Reimbursement: Method I or Method II?</vt:lpstr>
      <vt:lpstr>Important note on calculating meal reimbursement</vt:lpstr>
      <vt:lpstr>Lodging </vt:lpstr>
      <vt:lpstr>RECONCILING YOUR TRIP</vt:lpstr>
      <vt:lpstr>TRAVEL VOUCHER</vt:lpstr>
      <vt:lpstr>ENJOY YOUR TRIP!</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2024-02-01T15:40:34Z</dcterms:created>
  <dcterms:modified xsi:type="dcterms:W3CDTF">2026-02-06T19:46:20Z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