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77" r:id="rId3"/>
    <p:sldId id="280" r:id="rId4"/>
    <p:sldId id="281" r:id="rId5"/>
    <p:sldId id="282" r:id="rId6"/>
    <p:sldId id="312" r:id="rId7"/>
    <p:sldId id="315" r:id="rId8"/>
    <p:sldId id="314" r:id="rId9"/>
    <p:sldId id="295" r:id="rId10"/>
    <p:sldId id="289" r:id="rId11"/>
    <p:sldId id="290" r:id="rId12"/>
    <p:sldId id="278" r:id="rId13"/>
    <p:sldId id="300" r:id="rId14"/>
    <p:sldId id="292" r:id="rId15"/>
    <p:sldId id="313" r:id="rId16"/>
    <p:sldId id="301" r:id="rId17"/>
    <p:sldId id="296" r:id="rId18"/>
  </p:sldIdLst>
  <p:sldSz cx="9144000" cy="6858000" type="screen4x3"/>
  <p:notesSz cx="6858000" cy="9144000"/>
  <p:custShowLst>
    <p:custShow name="Custom Show 1" id="0">
      <p:sldLst>
        <p:sld r:id="rId4"/>
        <p:sld r:id="rId3"/>
        <p:sld r:id="rId5"/>
        <p:sld r:id="rId6"/>
        <p:sld r:id="rId11"/>
        <p:sld r:id="rId13"/>
        <p:sld r:id="rId10"/>
        <p:sld r:id="rId1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94704" autoAdjust="0"/>
  </p:normalViewPr>
  <p:slideViewPr>
    <p:cSldViewPr>
      <p:cViewPr varScale="1">
        <p:scale>
          <a:sx n="106" d="100"/>
          <a:sy n="106" d="100"/>
        </p:scale>
        <p:origin x="1716" y="96"/>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122B4-920A-4B6F-B9C7-DCBF4087EF07}" type="datetimeFigureOut">
              <a:rPr lang="en-US" smtClean="0"/>
              <a:pPr/>
              <a:t>6/12/2024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03662-9D18-46FB-B5D3-926FDDEBCF1D}" type="slidenum">
              <a:rPr lang="en-US" smtClean="0"/>
              <a:pPr/>
              <a:t>‹#›</a:t>
            </a:fld>
            <a:endParaRPr lang="en-US" dirty="0"/>
          </a:p>
        </p:txBody>
      </p:sp>
    </p:spTree>
    <p:extLst>
      <p:ext uri="{BB962C8B-B14F-4D97-AF65-F5344CB8AC3E}">
        <p14:creationId xmlns:p14="http://schemas.microsoft.com/office/powerpoint/2010/main" val="286663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23640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273159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2494212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bg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a:t>Click to edit Master title style</a:t>
            </a:r>
            <a:endParaRPr dirty="0"/>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extLst>
      <p:ext uri="{BB962C8B-B14F-4D97-AF65-F5344CB8AC3E}">
        <p14:creationId xmlns:p14="http://schemas.microsoft.com/office/powerpoint/2010/main" val="133894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05006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66784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84943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370538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3424619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2012006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96219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1900338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3411425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761734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184361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216086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56369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52503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404886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168798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40523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68443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40685-C2F6-4FAC-9679-5424A10AD7A0}"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88891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40685-C2F6-4FAC-9679-5424A10AD7A0}" type="datetimeFigureOut">
              <a:rPr lang="en-US" smtClean="0"/>
              <a:pPr/>
              <a:t>6/12/2024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1487300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1" r:id="rId17"/>
    <p:sldLayoutId id="2147483682" r:id="rId18"/>
    <p:sldLayoutId id="2147483683" r:id="rId19"/>
    <p:sldLayoutId id="2147483684" r:id="rId20"/>
    <p:sldLayoutId id="2147483685" r:id="rId21"/>
    <p:sldLayoutId id="2147483687" r:id="rId22"/>
    <p:sldLayoutId id="2147483688" r:id="rId23"/>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uny.edu/time"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uny.edu/time"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1" cy="6858001"/>
            <a:chOff x="0" y="0"/>
            <a:chExt cx="9144001" cy="6858001"/>
          </a:xfrm>
        </p:grpSpPr>
        <p:pic>
          <p:nvPicPr>
            <p:cNvPr id="5" name="Picture 4" descr="SUNY_blue_bkgrnd-01.jpg"/>
            <p:cNvPicPr>
              <a:picLocks noChangeAspect="1"/>
            </p:cNvPicPr>
            <p:nvPr/>
          </p:nvPicPr>
          <p:blipFill>
            <a:blip r:embed="rId2" cstate="print"/>
            <a:stretch>
              <a:fillRect/>
            </a:stretch>
          </p:blipFill>
          <p:spPr>
            <a:xfrm>
              <a:off x="0" y="0"/>
              <a:ext cx="9144001" cy="6858001"/>
            </a:xfrm>
            <a:prstGeom prst="rect">
              <a:avLst/>
            </a:prstGeom>
          </p:spPr>
        </p:pic>
        <p:pic>
          <p:nvPicPr>
            <p:cNvPr id="6" name="Picture 5" descr="SUNY_trns_circles-01.png"/>
            <p:cNvPicPr>
              <a:picLocks noChangeAspect="1"/>
            </p:cNvPicPr>
            <p:nvPr/>
          </p:nvPicPr>
          <p:blipFill>
            <a:blip r:embed="rId3" cstate="print"/>
            <a:stretch>
              <a:fillRect/>
            </a:stretch>
          </p:blipFill>
          <p:spPr>
            <a:xfrm>
              <a:off x="0" y="1"/>
              <a:ext cx="9144001" cy="6858000"/>
            </a:xfrm>
            <a:prstGeom prst="rect">
              <a:avLst/>
            </a:prstGeom>
          </p:spPr>
        </p:pic>
        <p:pic>
          <p:nvPicPr>
            <p:cNvPr id="14" name="Picture 13" descr="SUNY_Logo-01.png"/>
            <p:cNvPicPr>
              <a:picLocks noChangeAspect="1"/>
            </p:cNvPicPr>
            <p:nvPr/>
          </p:nvPicPr>
          <p:blipFill rotWithShape="1">
            <a:blip r:embed="rId4" cstate="print"/>
            <a:srcRect l="10833" t="16853" r="70000" b="57304"/>
            <a:stretch/>
          </p:blipFill>
          <p:spPr>
            <a:xfrm>
              <a:off x="304800" y="228600"/>
              <a:ext cx="1752600" cy="1752600"/>
            </a:xfrm>
            <a:prstGeom prst="rect">
              <a:avLst/>
            </a:prstGeom>
          </p:spPr>
        </p:pic>
        <p:pic>
          <p:nvPicPr>
            <p:cNvPr id="13" name="Picture 12" descr="SUNY_State_text-01.png"/>
            <p:cNvPicPr>
              <a:picLocks noChangeAspect="1"/>
            </p:cNvPicPr>
            <p:nvPr/>
          </p:nvPicPr>
          <p:blipFill rotWithShape="1">
            <a:blip r:embed="rId5" cstate="print"/>
            <a:srcRect l="30000" t="26667" r="51666" b="66666"/>
            <a:stretch/>
          </p:blipFill>
          <p:spPr>
            <a:xfrm>
              <a:off x="2057400" y="876300"/>
              <a:ext cx="1676400" cy="457200"/>
            </a:xfrm>
            <a:prstGeom prst="rect">
              <a:avLst/>
            </a:prstGeom>
          </p:spPr>
        </p:pic>
      </p:grpSp>
      <p:sp>
        <p:nvSpPr>
          <p:cNvPr id="15" name="TextBox 14"/>
          <p:cNvSpPr txBox="1"/>
          <p:nvPr/>
        </p:nvSpPr>
        <p:spPr>
          <a:xfrm>
            <a:off x="1905000" y="1981200"/>
            <a:ext cx="5676891" cy="2862322"/>
          </a:xfrm>
          <a:prstGeom prst="rect">
            <a:avLst/>
          </a:prstGeom>
          <a:noFill/>
        </p:spPr>
        <p:txBody>
          <a:bodyPr wrap="square" rtlCol="0">
            <a:spAutoFit/>
          </a:bodyPr>
          <a:lstStyle/>
          <a:p>
            <a:pPr algn="ctr"/>
            <a:endParaRPr lang="en-US" sz="3600" b="1" dirty="0">
              <a:solidFill>
                <a:schemeClr val="bg1"/>
              </a:solidFill>
              <a:latin typeface="AauxPro OT"/>
            </a:endParaRPr>
          </a:p>
          <a:p>
            <a:pPr algn="ctr"/>
            <a:r>
              <a:rPr lang="en-US" sz="3600" b="1" dirty="0">
                <a:solidFill>
                  <a:schemeClr val="bg1"/>
                </a:solidFill>
                <a:latin typeface="AauxPro OT"/>
              </a:rPr>
              <a:t>Time and Attendance System for</a:t>
            </a:r>
          </a:p>
          <a:p>
            <a:pPr algn="ctr"/>
            <a:r>
              <a:rPr lang="en-US" sz="3600" b="1" dirty="0">
                <a:solidFill>
                  <a:schemeClr val="bg1"/>
                </a:solidFill>
                <a:latin typeface="AauxPro OT"/>
              </a:rPr>
              <a:t>Student Employees</a:t>
            </a:r>
          </a:p>
          <a:p>
            <a:endParaRPr lang="en-US" sz="3600" b="1" dirty="0">
              <a:solidFill>
                <a:schemeClr val="bg1"/>
              </a:solidFill>
              <a:latin typeface="AauxPro O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r>
              <a:rPr lang="en-US" dirty="0">
                <a:solidFill>
                  <a:schemeClr val="bg1"/>
                </a:solidFill>
              </a:rPr>
              <a:t>CONGRATULATIONS!</a:t>
            </a:r>
          </a:p>
        </p:txBody>
      </p:sp>
      <p:sp>
        <p:nvSpPr>
          <p:cNvPr id="2" name="Subtitle 1"/>
          <p:cNvSpPr>
            <a:spLocks noGrp="1"/>
          </p:cNvSpPr>
          <p:nvPr>
            <p:ph idx="1"/>
          </p:nvPr>
        </p:nvSpPr>
        <p:spPr/>
        <p:txBody>
          <a:bodyPr>
            <a:normAutofit fontScale="92500" lnSpcReduction="10000"/>
          </a:bodyPr>
          <a:lstStyle/>
          <a:p>
            <a:r>
              <a:rPr lang="en-US" dirty="0">
                <a:solidFill>
                  <a:schemeClr val="tx2"/>
                </a:solidFill>
              </a:rPr>
              <a:t> For those of you without direct reports</a:t>
            </a:r>
            <a:r>
              <a:rPr lang="en-US" dirty="0"/>
              <a:t>, once you have entered your current Time and Attendance Information, you have successfully completed the training session.  </a:t>
            </a:r>
          </a:p>
          <a:p>
            <a:r>
              <a:rPr lang="en-US" dirty="0"/>
              <a:t>Step by Step instructions are also available for your use.</a:t>
            </a:r>
            <a:endParaRPr lang="en-US" sz="900" dirty="0"/>
          </a:p>
          <a:p>
            <a:r>
              <a:rPr lang="en-US" b="1" dirty="0">
                <a:solidFill>
                  <a:schemeClr val="tx2"/>
                </a:solidFill>
              </a:rPr>
              <a:t>Supervisors</a:t>
            </a:r>
            <a:r>
              <a:rPr lang="en-US" dirty="0"/>
              <a:t>, there are a few more slides about the process for approving time records and/or time off requests for your employees.</a:t>
            </a:r>
          </a:p>
          <a:p>
            <a:pPr>
              <a:buNone/>
            </a:pPr>
            <a:r>
              <a:rPr lang="en-US" dirty="0">
                <a:solidFill>
                  <a:schemeClr val="tx2">
                    <a:lumMod val="75000"/>
                  </a:schemeClr>
                </a:solidFill>
              </a:rPr>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Time and Attendance System (TAS) </a:t>
            </a:r>
          </a:p>
        </p:txBody>
      </p:sp>
      <p:sp>
        <p:nvSpPr>
          <p:cNvPr id="2" name="Subtitle 1"/>
          <p:cNvSpPr>
            <a:spLocks noGrp="1"/>
          </p:cNvSpPr>
          <p:nvPr>
            <p:ph type="subTitle" idx="1"/>
          </p:nvPr>
        </p:nvSpPr>
        <p:spPr/>
        <p:txBody>
          <a:bodyPr/>
          <a:lstStyle/>
          <a:p>
            <a:r>
              <a:rPr lang="en-US" b="1" dirty="0">
                <a:solidFill>
                  <a:schemeClr val="tx2"/>
                </a:solidFill>
              </a:rPr>
              <a:t>Supervisors</a:t>
            </a:r>
          </a:p>
          <a:p>
            <a:r>
              <a:rPr lang="en-US" sz="2800" dirty="0"/>
              <a:t>Step-by-Step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bg1"/>
                </a:solidFill>
              </a:rPr>
              <a:t>	Overview of Monthly Time and Attendance Process – For Supervisors</a:t>
            </a:r>
          </a:p>
        </p:txBody>
      </p:sp>
      <p:sp>
        <p:nvSpPr>
          <p:cNvPr id="3" name="Text Placeholder 2"/>
          <p:cNvSpPr>
            <a:spLocks noGrp="1"/>
          </p:cNvSpPr>
          <p:nvPr>
            <p:ph idx="1"/>
          </p:nvPr>
        </p:nvSpPr>
        <p:spPr/>
        <p:txBody>
          <a:bodyPr>
            <a:normAutofit/>
          </a:bodyPr>
          <a:lstStyle/>
          <a:p>
            <a:pPr marL="457200" indent="-457200">
              <a:buAutoNum type="arabicParenR"/>
            </a:pPr>
            <a:r>
              <a:rPr lang="en-US" dirty="0">
                <a:solidFill>
                  <a:schemeClr val="tx2">
                    <a:lumMod val="75000"/>
                  </a:schemeClr>
                </a:solidFill>
              </a:rPr>
              <a:t>Sign in to SUNY HR Time and Attendance</a:t>
            </a:r>
          </a:p>
          <a:p>
            <a:pPr marL="457200" indent="-457200">
              <a:buAutoNum type="arabicParenR" startAt="2"/>
            </a:pPr>
            <a:r>
              <a:rPr lang="en-US" dirty="0">
                <a:solidFill>
                  <a:schemeClr val="tx2">
                    <a:lumMod val="75000"/>
                  </a:schemeClr>
                </a:solidFill>
              </a:rPr>
              <a:t>Select “Work Roster.”</a:t>
            </a:r>
          </a:p>
          <a:p>
            <a:pPr marL="457200" indent="-457200">
              <a:buAutoNum type="arabicParenR" startAt="3"/>
            </a:pPr>
            <a:r>
              <a:rPr lang="en-US" dirty="0">
                <a:solidFill>
                  <a:schemeClr val="tx2">
                    <a:lumMod val="75000"/>
                  </a:schemeClr>
                </a:solidFill>
              </a:rPr>
              <a:t>View employee’s Time Record </a:t>
            </a:r>
          </a:p>
          <a:p>
            <a:pPr marL="457200" indent="-457200">
              <a:buAutoNum type="arabicParenR" startAt="3"/>
            </a:pPr>
            <a:r>
              <a:rPr lang="en-US" dirty="0">
                <a:solidFill>
                  <a:schemeClr val="tx2">
                    <a:lumMod val="75000"/>
                  </a:schemeClr>
                </a:solidFill>
              </a:rPr>
              <a:t>Select “Details” to view employee’s time record.</a:t>
            </a:r>
          </a:p>
          <a:p>
            <a:pPr marL="457200" indent="-457200">
              <a:buAutoNum type="arabicParenR" startAt="3"/>
            </a:pPr>
            <a:r>
              <a:rPr lang="en-US" dirty="0">
                <a:solidFill>
                  <a:schemeClr val="tx2">
                    <a:lumMod val="75000"/>
                  </a:schemeClr>
                </a:solidFill>
              </a:rPr>
              <a:t>Select “Approve” or “Deny”</a:t>
            </a:r>
          </a:p>
          <a:p>
            <a:pPr marL="457200" indent="-457200">
              <a:buNone/>
            </a:pPr>
            <a:endParaRPr lang="en-US" dirty="0"/>
          </a:p>
          <a:p>
            <a:pPr marL="457200" indent="-45720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sz="2700" b="1" dirty="0">
                <a:solidFill>
                  <a:schemeClr val="bg1"/>
                </a:solidFill>
              </a:rPr>
              <a:t>Sign in to SUNY at:</a:t>
            </a:r>
            <a:br>
              <a:rPr lang="en-US" sz="3600" b="1" dirty="0"/>
            </a:br>
            <a:r>
              <a:rPr lang="en-US" sz="3600" b="1" dirty="0">
                <a:hlinkClick r:id="rId2"/>
              </a:rPr>
              <a:t>http://www.suny.edu/time </a:t>
            </a:r>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sz="4400" dirty="0"/>
            </a:br>
            <a:endParaRPr lang="en-US" sz="3600" dirty="0"/>
          </a:p>
        </p:txBody>
      </p:sp>
      <p:sp>
        <p:nvSpPr>
          <p:cNvPr id="3" name="Text Placeholder 2"/>
          <p:cNvSpPr>
            <a:spLocks noGrp="1"/>
          </p:cNvSpPr>
          <p:nvPr>
            <p:ph idx="1"/>
          </p:nvPr>
        </p:nvSpPr>
        <p:spPr>
          <a:xfrm>
            <a:off x="457200" y="1905000"/>
            <a:ext cx="8229600" cy="4525963"/>
          </a:xfrm>
        </p:spPr>
        <p:txBody>
          <a:bodyPr>
            <a:normAutofit/>
          </a:bodyPr>
          <a:lstStyle/>
          <a:p>
            <a:pPr indent="-457200"/>
            <a:r>
              <a:rPr lang="en-US" sz="2000" dirty="0">
                <a:solidFill>
                  <a:schemeClr val="tx2">
                    <a:lumMod val="75000"/>
                  </a:schemeClr>
                </a:solidFill>
              </a:rPr>
              <a:t>As described in a previous slide, the screen will be slightly different the first time you log in, requesting your SUNY ID and DOB.  </a:t>
            </a:r>
            <a:r>
              <a:rPr lang="en-US" sz="2000" i="1" dirty="0">
                <a:solidFill>
                  <a:schemeClr val="tx2">
                    <a:lumMod val="75000"/>
                  </a:schemeClr>
                </a:solidFill>
              </a:rPr>
              <a:t>That is a one-time security occurrence. </a:t>
            </a:r>
            <a:r>
              <a:rPr lang="en-US" sz="2000" dirty="0">
                <a:solidFill>
                  <a:schemeClr val="tx2">
                    <a:lumMod val="75000"/>
                  </a:schemeClr>
                </a:solidFill>
              </a:rPr>
              <a:t> </a:t>
            </a:r>
            <a:r>
              <a:rPr lang="en-US" sz="2000" b="1" dirty="0">
                <a:solidFill>
                  <a:schemeClr val="tx2">
                    <a:lumMod val="75000"/>
                  </a:schemeClr>
                </a:solidFill>
              </a:rPr>
              <a:t>Going forward, your entry screen will look like this:</a:t>
            </a:r>
            <a:endParaRPr lang="en-US" sz="2000" b="1" i="1" dirty="0"/>
          </a:p>
        </p:txBody>
      </p:sp>
      <p:sp>
        <p:nvSpPr>
          <p:cNvPr id="5" name="Notched Right Arrow 4"/>
          <p:cNvSpPr/>
          <p:nvPr/>
        </p:nvSpPr>
        <p:spPr>
          <a:xfrm flipH="1">
            <a:off x="6858000" y="4343400"/>
            <a:ext cx="198120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Suny ID and Password</a:t>
            </a:r>
          </a:p>
          <a:p>
            <a:pPr algn="ctr"/>
            <a:endParaRPr lang="en-US" sz="1100" b="1" dirty="0"/>
          </a:p>
        </p:txBody>
      </p:sp>
      <p:sp>
        <p:nvSpPr>
          <p:cNvPr id="9" name="Notched Right Arrow 8"/>
          <p:cNvSpPr/>
          <p:nvPr/>
        </p:nvSpPr>
        <p:spPr>
          <a:xfrm flipH="1">
            <a:off x="7391400" y="381000"/>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Bookmark  </a:t>
            </a:r>
          </a:p>
        </p:txBody>
      </p:sp>
      <p:pic>
        <p:nvPicPr>
          <p:cNvPr id="1028" name="Picture 4" descr="C:\Users\vumbacti\AppData\Local\Temp\SNAGHTML1a148f3d.PNG"/>
          <p:cNvPicPr>
            <a:picLocks noChangeAspect="1" noChangeArrowheads="1"/>
          </p:cNvPicPr>
          <p:nvPr/>
        </p:nvPicPr>
        <p:blipFill>
          <a:blip r:embed="rId3" cstate="print"/>
          <a:srcRect/>
          <a:stretch>
            <a:fillRect/>
          </a:stretch>
        </p:blipFill>
        <p:spPr bwMode="auto">
          <a:xfrm>
            <a:off x="1752600" y="2971800"/>
            <a:ext cx="4876800" cy="3781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solidFill>
                  <a:schemeClr val="bg1"/>
                </a:solidFill>
              </a:rPr>
              <a:t>Then, click on</a:t>
            </a:r>
            <a:br>
              <a:rPr lang="en-US" sz="2000" b="1" dirty="0">
                <a:solidFill>
                  <a:schemeClr val="bg1"/>
                </a:solidFill>
              </a:rPr>
            </a:br>
            <a:r>
              <a:rPr lang="en-US" sz="2000" b="1" dirty="0">
                <a:solidFill>
                  <a:schemeClr val="bg1"/>
                </a:solidFill>
              </a:rPr>
              <a:t>“Time and Attendance” Tab </a:t>
            </a:r>
            <a:br>
              <a:rPr lang="en-US" sz="2000" b="1" dirty="0">
                <a:solidFill>
                  <a:schemeClr val="bg1"/>
                </a:solidFill>
              </a:rPr>
            </a:br>
            <a:r>
              <a:rPr lang="en-US" sz="2000" b="1" dirty="0">
                <a:solidFill>
                  <a:schemeClr val="bg1"/>
                </a:solidFill>
              </a:rPr>
              <a:t>to get into your time record </a:t>
            </a:r>
          </a:p>
        </p:txBody>
      </p:sp>
      <p:sp>
        <p:nvSpPr>
          <p:cNvPr id="7" name="Notched Right Arrow 6"/>
          <p:cNvSpPr/>
          <p:nvPr/>
        </p:nvSpPr>
        <p:spPr>
          <a:xfrm rot="16200000">
            <a:off x="647700" y="4533900"/>
            <a:ext cx="12192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C:\Users\vumbacti\AppData\Local\Temp\SNAGHTML63fd3c3.PNG"/>
          <p:cNvPicPr>
            <a:picLocks noGrp="1" noChangeAspect="1" noChangeArrowheads="1"/>
          </p:cNvPicPr>
          <p:nvPr>
            <p:ph idx="1"/>
          </p:nvPr>
        </p:nvPicPr>
        <p:blipFill>
          <a:blip r:embed="rId2" cstate="print"/>
          <a:srcRect/>
          <a:stretch>
            <a:fillRect/>
          </a:stretch>
        </p:blipFill>
        <p:spPr bwMode="auto">
          <a:xfrm>
            <a:off x="533400" y="1775345"/>
            <a:ext cx="8229600" cy="256805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lgn="ctr"/>
            <a:r>
              <a:rPr lang="en-US" sz="2400" dirty="0">
                <a:solidFill>
                  <a:schemeClr val="bg1"/>
                </a:solidFill>
              </a:rPr>
              <a:t>Supervisor Work Roster:</a:t>
            </a:r>
            <a:br>
              <a:rPr lang="en-US" sz="2400" dirty="0">
                <a:solidFill>
                  <a:schemeClr val="bg1"/>
                </a:solidFill>
              </a:rPr>
            </a:br>
            <a:br>
              <a:rPr lang="en-US" sz="1200" dirty="0">
                <a:solidFill>
                  <a:schemeClr val="bg1"/>
                </a:solidFill>
              </a:rPr>
            </a:br>
            <a:endParaRPr lang="en-US" dirty="0"/>
          </a:p>
        </p:txBody>
      </p:sp>
      <p:sp>
        <p:nvSpPr>
          <p:cNvPr id="4" name="Content Placeholder 3"/>
          <p:cNvSpPr>
            <a:spLocks noGrp="1"/>
          </p:cNvSpPr>
          <p:nvPr>
            <p:ph sz="half" idx="2"/>
          </p:nvPr>
        </p:nvSpPr>
        <p:spPr>
          <a:xfrm>
            <a:off x="4648200" y="1600200"/>
            <a:ext cx="4038600" cy="5079351"/>
          </a:xfrm>
        </p:spPr>
        <p:txBody>
          <a:bodyPr>
            <a:normAutofit lnSpcReduction="10000"/>
          </a:bodyPr>
          <a:lstStyle/>
          <a:p>
            <a:pPr marL="228600" indent="-228600">
              <a:buFont typeface="+mj-lt"/>
              <a:buAutoNum type="arabicPeriod"/>
            </a:pPr>
            <a:r>
              <a:rPr lang="en-US" sz="1200" dirty="0"/>
              <a:t>Click on Work Roster, to view pending time records for your employees.</a:t>
            </a:r>
          </a:p>
          <a:p>
            <a:pPr marL="228600" indent="-228600">
              <a:buFont typeface="+mj-lt"/>
              <a:buAutoNum type="arabicPeriod"/>
            </a:pPr>
            <a:r>
              <a:rPr lang="en-US" sz="1200" dirty="0"/>
              <a:t>If you have multiple employees reporting to you in different bargaining units, they will be displayed separately on your work roster for your convenience.</a:t>
            </a:r>
          </a:p>
          <a:p>
            <a:pPr marL="628650" lvl="1" indent="-228600"/>
            <a:r>
              <a:rPr lang="en-US" sz="1000" dirty="0"/>
              <a:t>Unclassified Employee</a:t>
            </a:r>
          </a:p>
          <a:p>
            <a:pPr marL="628650" lvl="1" indent="-228600"/>
            <a:r>
              <a:rPr lang="en-US" sz="1000" dirty="0"/>
              <a:t>Classified Employees</a:t>
            </a:r>
          </a:p>
          <a:p>
            <a:pPr marL="628650" lvl="1" indent="-228600"/>
            <a:r>
              <a:rPr lang="en-US" sz="1000" dirty="0"/>
              <a:t>Hourly Employees</a:t>
            </a:r>
            <a:endParaRPr lang="en-US" sz="1200" dirty="0"/>
          </a:p>
          <a:p>
            <a:pPr marL="228600" indent="-228600">
              <a:buFont typeface="+mj-lt"/>
              <a:buAutoNum type="arabicPeriod"/>
            </a:pPr>
            <a:r>
              <a:rPr lang="en-US" sz="1200" dirty="0"/>
              <a:t>Select “Details” under Pending Time Records Approvals to view time record to take action on.</a:t>
            </a:r>
          </a:p>
          <a:p>
            <a:pPr marL="228600" indent="-228600">
              <a:buFont typeface="+mj-lt"/>
              <a:buAutoNum type="arabicPeriod"/>
            </a:pPr>
            <a:r>
              <a:rPr lang="en-US" sz="1200" dirty="0"/>
              <a:t>Under the Employee Roster, if […] icon appears under an employee’s name, this indicates the employee is also a supervisor within the department.  If you click on the […] icon their supervisor work roster will be brought up, and you have all the same supervisor privileges.</a:t>
            </a:r>
          </a:p>
          <a:p>
            <a:pPr marL="228600" indent="-228600">
              <a:buFont typeface="+mj-lt"/>
              <a:buAutoNum type="arabicPeriod"/>
            </a:pPr>
            <a:r>
              <a:rPr lang="en-US" sz="1200" dirty="0"/>
              <a:t>To take action on a pending time record once the supervisor has clicked on details from the work roster and reviewed the time record, please click approve or deny.  </a:t>
            </a:r>
          </a:p>
          <a:p>
            <a:pPr marL="228600" indent="-228600">
              <a:buFont typeface="+mj-lt"/>
              <a:buAutoNum type="arabicPeriod"/>
            </a:pPr>
            <a:r>
              <a:rPr lang="en-US" sz="1200" dirty="0"/>
              <a:t>Once action has been taken, the pending time record will be removed from the work roster.</a:t>
            </a:r>
          </a:p>
          <a:p>
            <a:pPr marL="228600" indent="-228600">
              <a:buFont typeface="+mj-lt"/>
              <a:buAutoNum type="arabicPeriod"/>
            </a:pPr>
            <a:r>
              <a:rPr lang="en-US" sz="1200" dirty="0"/>
              <a:t>If approved, the time record will change to an approved status under the accrual pay period drop down.</a:t>
            </a:r>
          </a:p>
          <a:p>
            <a:pPr marL="228600" indent="-228600">
              <a:buFont typeface="+mj-lt"/>
              <a:buAutoNum type="arabicPeriod"/>
            </a:pPr>
            <a:r>
              <a:rPr lang="en-US" sz="1200" dirty="0"/>
              <a:t>If Denied, the time record will show as denied with  required comments for the employee to correct as necessary and resubmit to supervisor.</a:t>
            </a:r>
          </a:p>
          <a:p>
            <a:pPr marL="228600" indent="-228600">
              <a:buFont typeface="+mj-lt"/>
              <a:buAutoNum type="arabicPeriod"/>
            </a:pPr>
            <a:r>
              <a:rPr lang="en-US" sz="1200" dirty="0"/>
              <a:t>If time record has been approved, the total hours worked will roll into the TAS Payment Roster for the payroll department to audit and send the payment to OSC.</a:t>
            </a:r>
          </a:p>
          <a:p>
            <a:pPr marL="228600" indent="-228600">
              <a:buFont typeface="+mj-lt"/>
              <a:buAutoNum type="arabicPeriod"/>
            </a:pPr>
            <a:endParaRPr lang="en-US" sz="1200" dirty="0"/>
          </a:p>
          <a:p>
            <a:pPr marL="228600" indent="-228600">
              <a:buFont typeface="+mj-lt"/>
              <a:buAutoNum type="arabicPeriod"/>
            </a:pPr>
            <a:endParaRPr lang="en-US" sz="1200" dirty="0"/>
          </a:p>
          <a:p>
            <a:pPr marL="228600" indent="-228600">
              <a:buFont typeface="+mj-lt"/>
              <a:buAutoNum type="arabicPeriod"/>
            </a:pPr>
            <a:endParaRPr lang="en-US" sz="1200" dirty="0"/>
          </a:p>
          <a:p>
            <a:pPr marL="628650" lvl="1" indent="-228600">
              <a:buFont typeface="+mj-lt"/>
              <a:buAutoNum type="arabicPeriod"/>
            </a:pPr>
            <a:endParaRPr lang="en-US" sz="800" dirty="0"/>
          </a:p>
          <a:p>
            <a:pPr marL="628650" lvl="1" indent="-228600">
              <a:buFont typeface="+mj-lt"/>
              <a:buAutoNum type="arabicPeriod"/>
            </a:pPr>
            <a:endParaRPr lang="en-US" sz="800" dirty="0"/>
          </a:p>
          <a:p>
            <a:pPr marL="228600" indent="-228600">
              <a:buFont typeface="+mj-lt"/>
              <a:buAutoNum type="arabicPeriod"/>
            </a:pPr>
            <a:endParaRPr lang="en-US" sz="1200" dirty="0"/>
          </a:p>
          <a:p>
            <a:endParaRPr lang="en-US" sz="1200" dirty="0"/>
          </a:p>
        </p:txBody>
      </p:sp>
      <p:pic>
        <p:nvPicPr>
          <p:cNvPr id="3074" name="Picture 2" descr="C:\Users\vumbacti\AppData\Local\Temp\SNAGHTML40a39678.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1417638"/>
            <a:ext cx="4038600" cy="2468562"/>
          </a:xfrm>
          <a:prstGeom prst="rect">
            <a:avLst/>
          </a:prstGeom>
          <a:noFill/>
          <a:extLst>
            <a:ext uri="{909E8E84-426E-40DD-AFC4-6F175D3DCCD1}">
              <a14:hiddenFill xmlns:a14="http://schemas.microsoft.com/office/drawing/2010/main">
                <a:solidFill>
                  <a:srgbClr val="FFFFFF"/>
                </a:solidFill>
              </a14:hiddenFill>
            </a:ext>
          </a:extLst>
        </p:spPr>
      </p:pic>
      <p:sp>
        <p:nvSpPr>
          <p:cNvPr id="6" name="Notched Right Arrow 5"/>
          <p:cNvSpPr/>
          <p:nvPr/>
        </p:nvSpPr>
        <p:spPr>
          <a:xfrm rot="19182206">
            <a:off x="1421796" y="1666406"/>
            <a:ext cx="12192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Work Roster</a:t>
            </a:r>
          </a:p>
        </p:txBody>
      </p:sp>
      <p:sp>
        <p:nvSpPr>
          <p:cNvPr id="8" name="Notched Right Arrow 7"/>
          <p:cNvSpPr/>
          <p:nvPr/>
        </p:nvSpPr>
        <p:spPr>
          <a:xfrm>
            <a:off x="-1143000" y="2913315"/>
            <a:ext cx="1459345"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View Details or History of  Time Record</a:t>
            </a:r>
            <a:endParaRPr lang="en-US" sz="1000" b="1" dirty="0"/>
          </a:p>
        </p:txBody>
      </p:sp>
      <p:pic>
        <p:nvPicPr>
          <p:cNvPr id="5" name="Picture 4"/>
          <p:cNvPicPr>
            <a:picLocks noChangeAspect="1"/>
          </p:cNvPicPr>
          <p:nvPr/>
        </p:nvPicPr>
        <p:blipFill>
          <a:blip r:embed="rId3"/>
          <a:stretch>
            <a:fillRect/>
          </a:stretch>
        </p:blipFill>
        <p:spPr>
          <a:xfrm>
            <a:off x="149035" y="4495800"/>
            <a:ext cx="4194365" cy="2183751"/>
          </a:xfrm>
          <a:prstGeom prst="rect">
            <a:avLst/>
          </a:prstGeom>
        </p:spPr>
      </p:pic>
      <p:sp>
        <p:nvSpPr>
          <p:cNvPr id="14" name="Notched Right Arrow 13"/>
          <p:cNvSpPr/>
          <p:nvPr/>
        </p:nvSpPr>
        <p:spPr>
          <a:xfrm>
            <a:off x="-1143000" y="6085390"/>
            <a:ext cx="12192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Approve/</a:t>
            </a:r>
          </a:p>
          <a:p>
            <a:pPr algn="ctr"/>
            <a:r>
              <a:rPr lang="en-US" sz="800" dirty="0"/>
              <a:t>Disapprove </a:t>
            </a:r>
          </a:p>
        </p:txBody>
      </p:sp>
      <p:pic>
        <p:nvPicPr>
          <p:cNvPr id="3080" name="Picture 8" descr="C:\Users\vumbacti\AppData\Local\Temp\SNAGHTML40d746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0"/>
            <a:ext cx="4038600" cy="76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5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bg1"/>
                </a:solidFill>
              </a:rPr>
              <a:t>Sign out of the SUNY browser and CLOSE  </a:t>
            </a:r>
          </a:p>
        </p:txBody>
      </p:sp>
      <p:sp>
        <p:nvSpPr>
          <p:cNvPr id="3" name="Text Placeholder 2"/>
          <p:cNvSpPr>
            <a:spLocks noGrp="1"/>
          </p:cNvSpPr>
          <p:nvPr>
            <p:ph idx="1"/>
          </p:nvPr>
        </p:nvSpPr>
        <p:spPr/>
        <p:txBody>
          <a:bodyPr>
            <a:normAutofit/>
          </a:bodyPr>
          <a:lstStyle/>
          <a:p>
            <a:r>
              <a:rPr lang="en-US" sz="1800" dirty="0">
                <a:solidFill>
                  <a:schemeClr val="tx2">
                    <a:lumMod val="75000"/>
                  </a:schemeClr>
                </a:solidFill>
              </a:rPr>
              <a:t>To ensure your privacy and system security, please log off by clicking on “Sign Off” link in the upper right hand corner of your screen.</a:t>
            </a:r>
          </a:p>
        </p:txBody>
      </p:sp>
      <p:pic>
        <p:nvPicPr>
          <p:cNvPr id="3074" name="Picture 2" descr="C:\Users\vumbacti\AppData\Local\Temp\SNAGHTML1a3d5edb.PNG"/>
          <p:cNvPicPr>
            <a:picLocks noChangeAspect="1" noChangeArrowheads="1"/>
          </p:cNvPicPr>
          <p:nvPr/>
        </p:nvPicPr>
        <p:blipFill>
          <a:blip r:embed="rId2" cstate="print"/>
          <a:srcRect/>
          <a:stretch>
            <a:fillRect/>
          </a:stretch>
        </p:blipFill>
        <p:spPr bwMode="auto">
          <a:xfrm>
            <a:off x="152400" y="2895600"/>
            <a:ext cx="8915400" cy="2333626"/>
          </a:xfrm>
          <a:prstGeom prst="rect">
            <a:avLst/>
          </a:prstGeom>
          <a:noFill/>
        </p:spPr>
      </p:pic>
      <p:sp>
        <p:nvSpPr>
          <p:cNvPr id="7" name="Notched Right Arrow 6"/>
          <p:cNvSpPr/>
          <p:nvPr/>
        </p:nvSpPr>
        <p:spPr>
          <a:xfrm rot="19784482">
            <a:off x="6941989" y="2936633"/>
            <a:ext cx="1666320" cy="1086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Sign Off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Thank You!</a:t>
            </a:r>
          </a:p>
        </p:txBody>
      </p:sp>
      <p:sp>
        <p:nvSpPr>
          <p:cNvPr id="3" name="Text Placeholder 2"/>
          <p:cNvSpPr>
            <a:spLocks noGrp="1"/>
          </p:cNvSpPr>
          <p:nvPr>
            <p:ph idx="1"/>
          </p:nvPr>
        </p:nvSpPr>
        <p:spPr/>
        <p:txBody>
          <a:bodyPr>
            <a:normAutofit/>
          </a:bodyPr>
          <a:lstStyle/>
          <a:p>
            <a:endParaRPr lang="en-US" sz="900" dirty="0"/>
          </a:p>
          <a:p>
            <a:r>
              <a:rPr lang="en-US" dirty="0">
                <a:solidFill>
                  <a:schemeClr val="tx2"/>
                </a:solidFill>
              </a:rPr>
              <a:t>Step by Step instructions are also available for your use.</a:t>
            </a:r>
          </a:p>
          <a:p>
            <a:r>
              <a:rPr lang="en-US" dirty="0">
                <a:solidFill>
                  <a:schemeClr val="tx2"/>
                </a:solidFill>
              </a:rPr>
              <a:t>Please contact any member of the  HR Time and Attendance implementation team if we can be of further assistance.</a:t>
            </a:r>
          </a:p>
          <a:p>
            <a:pPr>
              <a:buNone/>
            </a:pPr>
            <a:endParaRPr lang="en-US" dirty="0">
              <a:solidFill>
                <a:schemeClr val="tx2"/>
              </a:solidFill>
            </a:endParaRPr>
          </a:p>
          <a:p>
            <a:pPr>
              <a:buNone/>
            </a:pPr>
            <a:r>
              <a:rPr lang="en-US" dirty="0">
                <a:solidFill>
                  <a:schemeClr val="tx2"/>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Autofit/>
          </a:bodyPr>
          <a:lstStyle/>
          <a:p>
            <a:r>
              <a:rPr lang="en-US" sz="2000" dirty="0">
                <a:solidFill>
                  <a:schemeClr val="bg1"/>
                </a:solidFill>
              </a:rPr>
              <a:t>	Overview </a:t>
            </a:r>
            <a:r>
              <a:rPr lang="en-US" sz="2000" b="1" dirty="0">
                <a:solidFill>
                  <a:schemeClr val="bg1"/>
                </a:solidFill>
              </a:rPr>
              <a:t>of  Time and Attendance System (TAS)</a:t>
            </a:r>
            <a:br>
              <a:rPr lang="en-US" sz="2000" b="1" dirty="0">
                <a:solidFill>
                  <a:schemeClr val="bg1"/>
                </a:solidFill>
              </a:rPr>
            </a:br>
            <a:r>
              <a:rPr lang="en-US" sz="2000" b="1" dirty="0">
                <a:solidFill>
                  <a:schemeClr val="bg1"/>
                </a:solidFill>
              </a:rPr>
              <a:t>For Student Employees</a:t>
            </a:r>
          </a:p>
        </p:txBody>
      </p:sp>
      <p:sp>
        <p:nvSpPr>
          <p:cNvPr id="3" name="Text Placeholder 2"/>
          <p:cNvSpPr>
            <a:spLocks noGrp="1"/>
          </p:cNvSpPr>
          <p:nvPr>
            <p:ph idx="1"/>
          </p:nvPr>
        </p:nvSpPr>
        <p:spPr>
          <a:xfrm>
            <a:off x="457200" y="1752600"/>
            <a:ext cx="8229600" cy="4373563"/>
          </a:xfrm>
        </p:spPr>
        <p:txBody>
          <a:bodyPr>
            <a:normAutofit/>
          </a:bodyPr>
          <a:lstStyle/>
          <a:p>
            <a:pPr marL="457200" indent="-457200">
              <a:buAutoNum type="arabicParenR"/>
            </a:pPr>
            <a:r>
              <a:rPr lang="en-US" sz="2800" dirty="0">
                <a:solidFill>
                  <a:schemeClr val="tx2">
                    <a:lumMod val="75000"/>
                  </a:schemeClr>
                </a:solidFill>
              </a:rPr>
              <a:t>Sign –in to SUNY HR Time and Attendance using existing User ID and password.</a:t>
            </a:r>
          </a:p>
          <a:p>
            <a:pPr marL="457200" indent="-457200">
              <a:buAutoNum type="arabicParenR"/>
            </a:pPr>
            <a:r>
              <a:rPr lang="en-US" sz="2800" dirty="0">
                <a:solidFill>
                  <a:schemeClr val="tx2">
                    <a:lumMod val="75000"/>
                  </a:schemeClr>
                </a:solidFill>
              </a:rPr>
              <a:t>Select an Accrual Period (Pay period)	</a:t>
            </a:r>
          </a:p>
          <a:p>
            <a:pPr marL="457200" indent="-457200">
              <a:buAutoNum type="arabicParenR"/>
            </a:pPr>
            <a:r>
              <a:rPr lang="en-US" sz="2800" dirty="0">
                <a:solidFill>
                  <a:schemeClr val="tx2">
                    <a:lumMod val="75000"/>
                  </a:schemeClr>
                </a:solidFill>
              </a:rPr>
              <a:t>Enter Time In and Time Out for each day worked.</a:t>
            </a:r>
          </a:p>
          <a:p>
            <a:pPr marL="457200" indent="-457200">
              <a:buAutoNum type="arabicParenR"/>
            </a:pPr>
            <a:r>
              <a:rPr lang="en-US" sz="2800" dirty="0">
                <a:solidFill>
                  <a:schemeClr val="tx2">
                    <a:lumMod val="75000"/>
                  </a:schemeClr>
                </a:solidFill>
              </a:rPr>
              <a:t>Certify and Submit Time Record to your Supervisor.</a:t>
            </a:r>
          </a:p>
          <a:p>
            <a:pPr marL="457200" indent="-457200">
              <a:buAutoNum type="arabicParenR"/>
            </a:pPr>
            <a:r>
              <a:rPr lang="en-US" sz="2800" dirty="0">
                <a:solidFill>
                  <a:schemeClr val="tx2">
                    <a:lumMod val="75000"/>
                  </a:schemeClr>
                </a:solidFill>
              </a:rPr>
              <a:t>Sign-out of SUNY Browser and Close</a:t>
            </a:r>
          </a:p>
          <a:p>
            <a:pPr marL="457200" indent="-457200"/>
            <a:endParaRPr lang="en-US" dirty="0">
              <a:solidFill>
                <a:schemeClr val="tx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First-time System Sign-in Information </a:t>
            </a:r>
          </a:p>
        </p:txBody>
      </p:sp>
      <p:sp>
        <p:nvSpPr>
          <p:cNvPr id="3" name="Text Placeholder 2"/>
          <p:cNvSpPr>
            <a:spLocks noGrp="1"/>
          </p:cNvSpPr>
          <p:nvPr>
            <p:ph idx="1"/>
          </p:nvPr>
        </p:nvSpPr>
        <p:spPr/>
        <p:txBody>
          <a:bodyPr>
            <a:normAutofit/>
          </a:bodyPr>
          <a:lstStyle/>
          <a:p>
            <a:pPr>
              <a:buFont typeface="Arial" pitchFamily="34" charset="0"/>
              <a:buChar char="•"/>
            </a:pPr>
            <a:r>
              <a:rPr lang="en-US" dirty="0">
                <a:solidFill>
                  <a:schemeClr val="tx2"/>
                </a:solidFill>
              </a:rPr>
              <a:t>For security reasons your sign-in will be different the first time you enter into the Time and Attendance System.  You will be asked for your SUNY ID (which is provided by your campus) and your date of birth (DD/MM/YYYY). </a:t>
            </a:r>
          </a:p>
          <a:p>
            <a:endParaRPr lang="en-US" sz="800" dirty="0">
              <a:solidFill>
                <a:schemeClr val="tx2"/>
              </a:solidFill>
            </a:endParaRPr>
          </a:p>
          <a:p>
            <a:pPr>
              <a:buFont typeface="Arial" pitchFamily="34" charset="0"/>
              <a:buChar char="•"/>
            </a:pPr>
            <a:r>
              <a:rPr lang="en-US" dirty="0">
                <a:solidFill>
                  <a:schemeClr val="tx2"/>
                </a:solidFill>
              </a:rPr>
              <a:t>Once you complete this security procedure, you will not need to verify your information.</a:t>
            </a:r>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sz="2700" b="1" dirty="0">
                <a:solidFill>
                  <a:schemeClr val="bg1"/>
                </a:solidFill>
              </a:rPr>
              <a:t>Sign in to SUNY at:</a:t>
            </a:r>
            <a:br>
              <a:rPr lang="en-US" sz="2700" b="1" dirty="0">
                <a:solidFill>
                  <a:schemeClr val="bg1"/>
                </a:solidFill>
              </a:rPr>
            </a:br>
            <a:r>
              <a:rPr lang="en-US" sz="2700" b="1" dirty="0">
                <a:solidFill>
                  <a:schemeClr val="bg1"/>
                </a:solidFill>
                <a:hlinkClick r:id="rId2"/>
              </a:rPr>
              <a:t>http://www.suny.edu/time </a:t>
            </a:r>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sz="4400" dirty="0"/>
            </a:br>
            <a:endParaRPr lang="en-US" sz="3600" dirty="0"/>
          </a:p>
        </p:txBody>
      </p:sp>
      <p:sp>
        <p:nvSpPr>
          <p:cNvPr id="3" name="Text Placeholder 2"/>
          <p:cNvSpPr>
            <a:spLocks noGrp="1"/>
          </p:cNvSpPr>
          <p:nvPr>
            <p:ph idx="1"/>
          </p:nvPr>
        </p:nvSpPr>
        <p:spPr>
          <a:xfrm>
            <a:off x="457200" y="1905000"/>
            <a:ext cx="8229600" cy="4525963"/>
          </a:xfrm>
        </p:spPr>
        <p:txBody>
          <a:bodyPr>
            <a:normAutofit/>
          </a:bodyPr>
          <a:lstStyle/>
          <a:p>
            <a:pPr indent="-457200"/>
            <a:r>
              <a:rPr lang="en-US" sz="1800" dirty="0">
                <a:solidFill>
                  <a:schemeClr val="tx2">
                    <a:lumMod val="75000"/>
                  </a:schemeClr>
                </a:solidFill>
              </a:rPr>
              <a:t>As described in the previous slide, the screen will be slightly different your first time signing in, requesting your SUNY ID and DOB.  </a:t>
            </a:r>
            <a:r>
              <a:rPr lang="en-US" sz="1800" i="1" dirty="0">
                <a:solidFill>
                  <a:schemeClr val="tx2">
                    <a:lumMod val="75000"/>
                  </a:schemeClr>
                </a:solidFill>
              </a:rPr>
              <a:t>That is a one-time security occurrence. </a:t>
            </a:r>
            <a:r>
              <a:rPr lang="en-US" sz="1800" dirty="0">
                <a:solidFill>
                  <a:schemeClr val="tx2">
                    <a:lumMod val="75000"/>
                  </a:schemeClr>
                </a:solidFill>
              </a:rPr>
              <a:t> </a:t>
            </a:r>
            <a:r>
              <a:rPr lang="en-US" sz="1800" b="1" dirty="0">
                <a:solidFill>
                  <a:schemeClr val="tx2">
                    <a:lumMod val="75000"/>
                  </a:schemeClr>
                </a:solidFill>
              </a:rPr>
              <a:t>Going forward, your entry screen will look like this:</a:t>
            </a:r>
            <a:endParaRPr lang="en-US" sz="1800" b="1" i="1" dirty="0"/>
          </a:p>
        </p:txBody>
      </p:sp>
      <p:sp>
        <p:nvSpPr>
          <p:cNvPr id="5" name="Notched Right Arrow 4"/>
          <p:cNvSpPr/>
          <p:nvPr/>
        </p:nvSpPr>
        <p:spPr>
          <a:xfrm flipH="1">
            <a:off x="6477000" y="4343400"/>
            <a:ext cx="198120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 User ID and Password</a:t>
            </a:r>
          </a:p>
          <a:p>
            <a:pPr algn="ctr"/>
            <a:endParaRPr lang="en-US" sz="1100" b="1" dirty="0"/>
          </a:p>
        </p:txBody>
      </p:sp>
      <p:sp>
        <p:nvSpPr>
          <p:cNvPr id="9" name="Notched Right Arrow 8"/>
          <p:cNvSpPr/>
          <p:nvPr/>
        </p:nvSpPr>
        <p:spPr>
          <a:xfrm flipH="1">
            <a:off x="7315200" y="304800"/>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Bookmark  </a:t>
            </a:r>
          </a:p>
        </p:txBody>
      </p:sp>
      <p:pic>
        <p:nvPicPr>
          <p:cNvPr id="1028" name="Picture 4" descr="C:\Users\vumbacti\AppData\Local\Temp\SNAGHTML1a148f3d.PNG"/>
          <p:cNvPicPr>
            <a:picLocks noChangeAspect="1" noChangeArrowheads="1"/>
          </p:cNvPicPr>
          <p:nvPr/>
        </p:nvPicPr>
        <p:blipFill>
          <a:blip r:embed="rId3" cstate="print"/>
          <a:srcRect/>
          <a:stretch>
            <a:fillRect/>
          </a:stretch>
        </p:blipFill>
        <p:spPr bwMode="auto">
          <a:xfrm>
            <a:off x="1600200" y="2819400"/>
            <a:ext cx="4876800" cy="37814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sz="2000" b="1" dirty="0">
                <a:solidFill>
                  <a:schemeClr val="bg1"/>
                </a:solidFill>
              </a:rPr>
              <a:t>Once logged into TAS, the home page will be displayed.  This includes employee information and employment roles.  To begin using TAS, click on </a:t>
            </a:r>
            <a:br>
              <a:rPr lang="en-US" sz="2000" b="1" dirty="0">
                <a:solidFill>
                  <a:schemeClr val="bg1"/>
                </a:solidFill>
              </a:rPr>
            </a:br>
            <a:r>
              <a:rPr lang="en-US" sz="2000" b="1" dirty="0">
                <a:solidFill>
                  <a:schemeClr val="bg1"/>
                </a:solidFill>
              </a:rPr>
              <a:t>“Time and Attendance” tab.</a:t>
            </a:r>
            <a:br>
              <a:rPr lang="en-US" sz="2000" b="1" dirty="0">
                <a:solidFill>
                  <a:schemeClr val="bg1"/>
                </a:solidFill>
              </a:rPr>
            </a:br>
            <a:endParaRPr lang="en-US" sz="2000" b="1" dirty="0">
              <a:solidFill>
                <a:schemeClr val="bg1"/>
              </a:solidFill>
            </a:endParaRPr>
          </a:p>
        </p:txBody>
      </p:sp>
      <p:pic>
        <p:nvPicPr>
          <p:cNvPr id="21506" name="Picture 2" descr="C:\Users\vumbacti\AppData\Local\Temp\SNAGHTML63fd3c3.PNG"/>
          <p:cNvPicPr>
            <a:picLocks noChangeAspect="1" noChangeArrowheads="1"/>
          </p:cNvPicPr>
          <p:nvPr/>
        </p:nvPicPr>
        <p:blipFill>
          <a:blip r:embed="rId2" cstate="print"/>
          <a:srcRect/>
          <a:stretch>
            <a:fillRect/>
          </a:stretch>
        </p:blipFill>
        <p:spPr bwMode="auto">
          <a:xfrm>
            <a:off x="152400" y="1447800"/>
            <a:ext cx="8839200" cy="3952876"/>
          </a:xfrm>
          <a:prstGeom prst="rect">
            <a:avLst/>
          </a:prstGeom>
          <a:noFill/>
        </p:spPr>
      </p:pic>
      <p:sp>
        <p:nvSpPr>
          <p:cNvPr id="7" name="Notched Right Arrow 6"/>
          <p:cNvSpPr/>
          <p:nvPr/>
        </p:nvSpPr>
        <p:spPr>
          <a:xfrm rot="16200000">
            <a:off x="152400" y="5105400"/>
            <a:ext cx="1219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vumbacti\AppData\Local\Temp\SNAGHTML3c5b32ef.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47236"/>
            <a:ext cx="4038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Time record:</a:t>
            </a:r>
          </a:p>
        </p:txBody>
      </p:sp>
      <p:sp>
        <p:nvSpPr>
          <p:cNvPr id="4" name="Content Placeholder 3"/>
          <p:cNvSpPr>
            <a:spLocks noGrp="1"/>
          </p:cNvSpPr>
          <p:nvPr>
            <p:ph sz="half" idx="2"/>
          </p:nvPr>
        </p:nvSpPr>
        <p:spPr>
          <a:xfrm>
            <a:off x="4648200" y="1600200"/>
            <a:ext cx="4038600" cy="5181600"/>
          </a:xfrm>
        </p:spPr>
        <p:txBody>
          <a:bodyPr>
            <a:normAutofit fontScale="92500" lnSpcReduction="10000"/>
          </a:bodyPr>
          <a:lstStyle/>
          <a:p>
            <a:pPr marL="228600" indent="-228600">
              <a:buFont typeface="+mj-lt"/>
              <a:buAutoNum type="arabicPeriod"/>
            </a:pPr>
            <a:r>
              <a:rPr lang="en-US" sz="1200" dirty="0"/>
              <a:t>If you have multiple commitments, please select commitment stack with appropriate department, supervisor and rate in which you need to enter time worked.</a:t>
            </a:r>
          </a:p>
          <a:p>
            <a:pPr marL="228600" indent="-228600">
              <a:buFont typeface="+mj-lt"/>
              <a:buAutoNum type="arabicPeriod"/>
            </a:pPr>
            <a:r>
              <a:rPr lang="en-US" sz="1200" dirty="0"/>
              <a:t>Then select the accrual period in which you will be entering your time for. Accrual period status:</a:t>
            </a:r>
          </a:p>
          <a:p>
            <a:pPr marL="628650" lvl="1" indent="-228600"/>
            <a:r>
              <a:rPr lang="en-US" sz="1100" dirty="0"/>
              <a:t>New – new time record</a:t>
            </a:r>
          </a:p>
          <a:p>
            <a:pPr marL="628650" lvl="1" indent="-228600"/>
            <a:r>
              <a:rPr lang="en-US" sz="1100" dirty="0"/>
              <a:t>Working – working on time record</a:t>
            </a:r>
          </a:p>
          <a:p>
            <a:pPr marL="628650" lvl="1" indent="-228600"/>
            <a:r>
              <a:rPr lang="en-US" sz="1100" dirty="0"/>
              <a:t>Pending – submitted to supervisor and awaiting action.</a:t>
            </a:r>
          </a:p>
          <a:p>
            <a:pPr marL="628650" lvl="1" indent="-228600"/>
            <a:r>
              <a:rPr lang="en-US" sz="1100" dirty="0"/>
              <a:t>Approved – supervisor approved time record</a:t>
            </a:r>
          </a:p>
          <a:p>
            <a:pPr marL="628650" lvl="1" indent="-228600"/>
            <a:r>
              <a:rPr lang="en-US" sz="1100" dirty="0"/>
              <a:t>Denied – supervisor denied time record</a:t>
            </a:r>
          </a:p>
          <a:p>
            <a:pPr marL="228600" indent="-228600">
              <a:buFont typeface="+mj-lt"/>
              <a:buAutoNum type="arabicPeriod"/>
            </a:pPr>
            <a:r>
              <a:rPr lang="en-US" sz="1200" dirty="0"/>
              <a:t>Enter the accurate time in/out per day, multiple times a day if needed.  Please enter “A” for AM and “P” for PM. . Click on Save Time Record after each entry. </a:t>
            </a:r>
          </a:p>
          <a:p>
            <a:pPr marL="228600" indent="-228600">
              <a:buFont typeface="+mj-lt"/>
              <a:buAutoNum type="arabicPeriod"/>
            </a:pPr>
            <a:r>
              <a:rPr lang="en-US" sz="1200" dirty="0"/>
              <a:t>Enter comments in the box indicated below if you wish to submit comments to your supervisor on your time record.</a:t>
            </a:r>
          </a:p>
          <a:p>
            <a:pPr marL="228600" indent="-228600">
              <a:buFont typeface="+mj-lt"/>
              <a:buAutoNum type="arabicPeriod"/>
            </a:pPr>
            <a:r>
              <a:rPr lang="en-US" sz="1200" dirty="0"/>
              <a:t>Once your hours of obligation has been completed and entered for the pay period, please check the box certifying the information that has been entered is accurate and then click on submit to supervisor. NOTE:  You will receive the pop up message if you navigate away from your time record in which changes  were made and was not save or submit to their supervisor. </a:t>
            </a:r>
          </a:p>
          <a:p>
            <a:pPr marL="228600" indent="-228600">
              <a:buFont typeface="+mj-lt"/>
              <a:buAutoNum type="arabicPeriod"/>
            </a:pPr>
            <a:endParaRPr lang="en-US" sz="1200" dirty="0"/>
          </a:p>
          <a:p>
            <a:pPr marL="228600" indent="-228600">
              <a:buFont typeface="+mj-lt"/>
              <a:buAutoNum type="arabicPeriod"/>
            </a:pPr>
            <a:r>
              <a:rPr lang="en-US" sz="1200" dirty="0"/>
              <a:t>Once you have submitted your time record to your supervisor, the status will change to pending until approved.</a:t>
            </a:r>
          </a:p>
          <a:p>
            <a:pPr marL="228600" indent="-228600">
              <a:buFont typeface="+mj-lt"/>
              <a:buAutoNum type="arabicPeriod"/>
            </a:pPr>
            <a:r>
              <a:rPr lang="en-US" sz="1200" dirty="0"/>
              <a:t>Total Hours – total number of hours entered within the pay period.</a:t>
            </a:r>
          </a:p>
          <a:p>
            <a:pPr marL="228600" indent="-228600">
              <a:buFont typeface="+mj-lt"/>
              <a:buAutoNum type="arabicPeriod"/>
            </a:pPr>
            <a:r>
              <a:rPr lang="en-US" sz="1200" dirty="0"/>
              <a:t>PDF  Report -  Printable time record.</a:t>
            </a:r>
          </a:p>
          <a:p>
            <a:pPr marL="228600" indent="-228600">
              <a:buFont typeface="+mj-lt"/>
              <a:buAutoNum type="arabicPeriod"/>
            </a:pPr>
            <a:r>
              <a:rPr lang="en-US" sz="1200" dirty="0"/>
              <a:t>Audit Details of when time records have been submitted and action has been taken.</a:t>
            </a:r>
          </a:p>
          <a:p>
            <a:pPr marL="228600" indent="-228600">
              <a:buFont typeface="+mj-lt"/>
              <a:buAutoNum type="arabicPeriod"/>
            </a:pPr>
            <a:endParaRPr lang="en-US" sz="1200" dirty="0"/>
          </a:p>
          <a:p>
            <a:pPr marL="228600" indent="-228600">
              <a:buFont typeface="+mj-lt"/>
              <a:buAutoNum type="arabicPeriod"/>
            </a:pPr>
            <a:endParaRPr lang="en-US" sz="1200" dirty="0"/>
          </a:p>
          <a:p>
            <a:pPr marL="228600" indent="-228600">
              <a:buFont typeface="+mj-lt"/>
              <a:buAutoNum type="arabicPeriod"/>
            </a:pPr>
            <a:endParaRPr lang="en-US" sz="1200" dirty="0"/>
          </a:p>
          <a:p>
            <a:pPr marL="228600" indent="-228600">
              <a:buFont typeface="+mj-lt"/>
              <a:buAutoNum type="arabicPeriod"/>
            </a:pPr>
            <a:endParaRPr lang="en-US" sz="1200" dirty="0"/>
          </a:p>
          <a:p>
            <a:pPr marL="228600" indent="-228600">
              <a:buFont typeface="+mj-lt"/>
              <a:buAutoNum type="arabicPeriod"/>
            </a:pPr>
            <a:endParaRPr lang="en-US" sz="1200" dirty="0"/>
          </a:p>
        </p:txBody>
      </p:sp>
      <p:sp>
        <p:nvSpPr>
          <p:cNvPr id="6" name="Notched Right Arrow 5"/>
          <p:cNvSpPr/>
          <p:nvPr/>
        </p:nvSpPr>
        <p:spPr>
          <a:xfrm rot="19949680">
            <a:off x="-607363" y="2689458"/>
            <a:ext cx="1219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1000" b="1" dirty="0"/>
              <a:t>Accrual Period</a:t>
            </a:r>
          </a:p>
          <a:p>
            <a:pPr algn="ctr"/>
            <a:endParaRPr lang="en-US" dirty="0"/>
          </a:p>
        </p:txBody>
      </p:sp>
      <p:sp>
        <p:nvSpPr>
          <p:cNvPr id="8" name="Notched Right Arrow 7"/>
          <p:cNvSpPr/>
          <p:nvPr/>
        </p:nvSpPr>
        <p:spPr>
          <a:xfrm rot="13616094">
            <a:off x="1041188" y="3376512"/>
            <a:ext cx="1256824"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noAutofit/>
          </a:bodyPr>
          <a:lstStyle/>
          <a:p>
            <a:pPr algn="ctr"/>
            <a:r>
              <a:rPr lang="en-US" sz="800" b="1" dirty="0"/>
              <a:t>Enter Time in and Time out in open fields</a:t>
            </a:r>
            <a:r>
              <a:rPr lang="en-US" sz="1000" b="1" dirty="0"/>
              <a:t>. </a:t>
            </a:r>
          </a:p>
        </p:txBody>
      </p:sp>
    </p:spTree>
    <p:extLst>
      <p:ext uri="{BB962C8B-B14F-4D97-AF65-F5344CB8AC3E}">
        <p14:creationId xmlns:p14="http://schemas.microsoft.com/office/powerpoint/2010/main" val="235387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Warning/Error messages within TAS:</a:t>
            </a:r>
          </a:p>
        </p:txBody>
      </p:sp>
      <p:sp>
        <p:nvSpPr>
          <p:cNvPr id="6" name="Content Placeholder 5"/>
          <p:cNvSpPr>
            <a:spLocks noGrp="1"/>
          </p:cNvSpPr>
          <p:nvPr>
            <p:ph idx="1"/>
          </p:nvPr>
        </p:nvSpPr>
        <p:spPr/>
        <p:txBody>
          <a:bodyPr>
            <a:normAutofit fontScale="47500" lnSpcReduction="20000"/>
          </a:bodyPr>
          <a:lstStyle/>
          <a:p>
            <a:pPr marL="0" indent="0">
              <a:buNone/>
            </a:pPr>
            <a:r>
              <a:rPr lang="en-US" b="1" u="sng" dirty="0"/>
              <a:t>Warning &amp; Error Messages:</a:t>
            </a:r>
            <a:endParaRPr lang="en-US" dirty="0"/>
          </a:p>
          <a:p>
            <a:pPr marL="0" indent="0">
              <a:buNone/>
            </a:pPr>
            <a:r>
              <a:rPr lang="en-US" dirty="0"/>
              <a:t>Warnings:</a:t>
            </a:r>
          </a:p>
          <a:p>
            <a:pPr lvl="0"/>
            <a:r>
              <a:rPr lang="en-US" dirty="0"/>
              <a:t>Total work hours across duties exceed 20 hours</a:t>
            </a:r>
          </a:p>
          <a:p>
            <a:pPr lvl="0"/>
            <a:r>
              <a:rPr lang="en-US" dirty="0"/>
              <a:t>Total work hours across duties exceed 29 hours</a:t>
            </a:r>
          </a:p>
          <a:p>
            <a:pPr lvl="0"/>
            <a:r>
              <a:rPr lang="en-US" dirty="0"/>
              <a:t>A break in work hours is required if a work day is longer than 6 hours continuously.</a:t>
            </a:r>
          </a:p>
          <a:p>
            <a:pPr lvl="0"/>
            <a:r>
              <a:rPr lang="en-US" dirty="0"/>
              <a:t>You have entered only time in for one or more work period(s). Please enter corresponding time out before submitting the time sheet.</a:t>
            </a:r>
          </a:p>
          <a:p>
            <a:pPr lvl="0"/>
            <a:r>
              <a:rPr lang="en-US" dirty="0"/>
              <a:t>You cannot approve an incomplete timesheet. In one or more of the work period(s), only time-in is entered (for supervisor only).</a:t>
            </a:r>
          </a:p>
          <a:p>
            <a:pPr lvl="0"/>
            <a:r>
              <a:rPr lang="en-US" dirty="0"/>
              <a:t>You cannot approve or deny an empty timesheet (for supervisor only).</a:t>
            </a:r>
          </a:p>
          <a:p>
            <a:pPr lvl="0"/>
            <a:r>
              <a:rPr lang="en-US" dirty="0"/>
              <a:t>Payments with overlapping dates exists in this pay period.</a:t>
            </a:r>
          </a:p>
          <a:p>
            <a:pPr lvl="0"/>
            <a:r>
              <a:rPr lang="en-US" dirty="0"/>
              <a:t>Total payment amount ($) is close to or exceed the award amount (TAS Payment Roster only).</a:t>
            </a:r>
          </a:p>
          <a:p>
            <a:pPr marL="0" indent="0">
              <a:buNone/>
            </a:pPr>
            <a:endParaRPr lang="en-US" dirty="0"/>
          </a:p>
          <a:p>
            <a:pPr marL="0" indent="0">
              <a:buNone/>
            </a:pPr>
            <a:r>
              <a:rPr lang="en-US" dirty="0"/>
              <a:t>Errors:</a:t>
            </a:r>
          </a:p>
          <a:p>
            <a:pPr lvl="0"/>
            <a:r>
              <a:rPr lang="en-US" dirty="0"/>
              <a:t>The fiscal year associated with this timesheet has ended. Please contact your HR Department for payroll processing (for student only).</a:t>
            </a:r>
          </a:p>
          <a:p>
            <a:pPr lvl="0"/>
            <a:r>
              <a:rPr lang="en-US" dirty="0"/>
              <a:t>Please deny this timesheet. The fiscal year associated with the timesheet has ended. Student employee must contact HR Department for payroll processing (for supervisor only).</a:t>
            </a:r>
          </a:p>
          <a:p>
            <a:endParaRPr lang="en-US" dirty="0"/>
          </a:p>
        </p:txBody>
      </p:sp>
    </p:spTree>
    <p:extLst>
      <p:ext uri="{BB962C8B-B14F-4D97-AF65-F5344CB8AC3E}">
        <p14:creationId xmlns:p14="http://schemas.microsoft.com/office/powerpoint/2010/main" val="129702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u="sng" dirty="0"/>
              <a:t>Notifications:</a:t>
            </a:r>
            <a:endParaRPr lang="en-US" dirty="0"/>
          </a:p>
        </p:txBody>
      </p:sp>
      <p:sp>
        <p:nvSpPr>
          <p:cNvPr id="7" name="Content Placeholder 6"/>
          <p:cNvSpPr>
            <a:spLocks noGrp="1"/>
          </p:cNvSpPr>
          <p:nvPr>
            <p:ph idx="1"/>
          </p:nvPr>
        </p:nvSpPr>
        <p:spPr/>
        <p:txBody>
          <a:bodyPr>
            <a:normAutofit fontScale="85000" lnSpcReduction="20000"/>
          </a:bodyPr>
          <a:lstStyle/>
          <a:p>
            <a:pPr marL="0" indent="0">
              <a:buNone/>
            </a:pPr>
            <a:r>
              <a:rPr lang="en-US" dirty="0"/>
              <a:t>For the supervisor:</a:t>
            </a:r>
          </a:p>
          <a:p>
            <a:r>
              <a:rPr lang="en-US" i="1" dirty="0"/>
              <a:t>You have a pending student time record needing your review and action.</a:t>
            </a:r>
            <a:endParaRPr lang="en-US" dirty="0"/>
          </a:p>
          <a:p>
            <a:pPr marL="0" indent="0">
              <a:buNone/>
            </a:pPr>
            <a:r>
              <a:rPr lang="en-US" dirty="0"/>
              <a:t>If a supervisor does not take action on the employee’s time record within the timeframe specified by the campus, the time record will be moved up to the supervisor’s supervisor.</a:t>
            </a:r>
          </a:p>
          <a:p>
            <a:pPr marL="0" indent="0">
              <a:buNone/>
            </a:pPr>
            <a:r>
              <a:rPr lang="en-US" dirty="0"/>
              <a:t>For the student if the time record is denied by either the supervisor or by the payroll department from the TAS Payment Roster:</a:t>
            </a:r>
          </a:p>
          <a:p>
            <a:r>
              <a:rPr lang="en-US" i="1" dirty="0"/>
              <a:t>Your Time Record has been disapproved.  Please log in to review the denial comments.</a:t>
            </a:r>
            <a:endParaRPr lang="en-US" dirty="0"/>
          </a:p>
          <a:p>
            <a:endParaRPr lang="en-US" dirty="0"/>
          </a:p>
        </p:txBody>
      </p:sp>
    </p:spTree>
    <p:extLst>
      <p:ext uri="{BB962C8B-B14F-4D97-AF65-F5344CB8AC3E}">
        <p14:creationId xmlns:p14="http://schemas.microsoft.com/office/powerpoint/2010/main" val="12943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bg1"/>
                </a:solidFill>
              </a:rPr>
              <a:t>Sign out of the SUNY browser and CLOSE  </a:t>
            </a:r>
          </a:p>
        </p:txBody>
      </p:sp>
      <p:sp>
        <p:nvSpPr>
          <p:cNvPr id="3" name="Text Placeholder 2"/>
          <p:cNvSpPr>
            <a:spLocks noGrp="1"/>
          </p:cNvSpPr>
          <p:nvPr>
            <p:ph idx="1"/>
          </p:nvPr>
        </p:nvSpPr>
        <p:spPr/>
        <p:txBody>
          <a:bodyPr>
            <a:normAutofit/>
          </a:bodyPr>
          <a:lstStyle/>
          <a:p>
            <a:r>
              <a:rPr lang="en-US" sz="2400" dirty="0">
                <a:solidFill>
                  <a:schemeClr val="tx2">
                    <a:lumMod val="75000"/>
                  </a:schemeClr>
                </a:solidFill>
              </a:rPr>
              <a:t>To ensure your privacy and system security, please log off by clicking on “Sign Off” link in the upper right hand corner of your screen.</a:t>
            </a:r>
          </a:p>
        </p:txBody>
      </p:sp>
      <p:pic>
        <p:nvPicPr>
          <p:cNvPr id="3074" name="Picture 2" descr="C:\Users\vumbacti\AppData\Local\Temp\SNAGHTML1a3d5edb.PNG"/>
          <p:cNvPicPr>
            <a:picLocks noChangeAspect="1" noChangeArrowheads="1"/>
          </p:cNvPicPr>
          <p:nvPr/>
        </p:nvPicPr>
        <p:blipFill>
          <a:blip r:embed="rId2" cstate="print"/>
          <a:srcRect/>
          <a:stretch>
            <a:fillRect/>
          </a:stretch>
        </p:blipFill>
        <p:spPr bwMode="auto">
          <a:xfrm>
            <a:off x="0" y="2895600"/>
            <a:ext cx="8915400" cy="2333626"/>
          </a:xfrm>
          <a:prstGeom prst="rect">
            <a:avLst/>
          </a:prstGeom>
          <a:noFill/>
        </p:spPr>
      </p:pic>
      <p:sp>
        <p:nvSpPr>
          <p:cNvPr id="7" name="Notched Right Arrow 6"/>
          <p:cNvSpPr/>
          <p:nvPr/>
        </p:nvSpPr>
        <p:spPr>
          <a:xfrm rot="19784482">
            <a:off x="6941989" y="2936633"/>
            <a:ext cx="1666320" cy="1086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Sign Off</a:t>
            </a:r>
          </a:p>
        </p:txBody>
      </p:sp>
    </p:spTree>
  </p:cSld>
  <p:clrMapOvr>
    <a:masterClrMapping/>
  </p:clrMapOvr>
</p:sld>
</file>

<file path=ppt/theme/theme1.xml><?xml version="1.0" encoding="utf-8"?>
<a:theme xmlns:a="http://schemas.openxmlformats.org/drawingml/2006/main" name="SUN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NY Theme" id="{E38FCBA6-4664-406F-8B6F-E9BD3E5DA4E7}" vid="{610C8E62-1C0F-4C99-B977-DE40F1825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SUNY Theme</Template>
  <TotalTime>5512</TotalTime>
  <Words>1422</Words>
  <Application>Microsoft Office PowerPoint</Application>
  <PresentationFormat>On-screen Show (4:3)</PresentationFormat>
  <Paragraphs>113</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17</vt:i4>
      </vt:variant>
      <vt:variant>
        <vt:lpstr>Custom Shows</vt:lpstr>
      </vt:variant>
      <vt:variant>
        <vt:i4>1</vt:i4>
      </vt:variant>
    </vt:vector>
  </HeadingPairs>
  <TitlesOfParts>
    <vt:vector size="22" baseType="lpstr">
      <vt:lpstr>AauxPro OT</vt:lpstr>
      <vt:lpstr>Arial</vt:lpstr>
      <vt:lpstr>Calibri</vt:lpstr>
      <vt:lpstr>SUNY Theme</vt:lpstr>
      <vt:lpstr>PowerPoint Presentation</vt:lpstr>
      <vt:lpstr> Overview of  Time and Attendance System (TAS) For Student Employees</vt:lpstr>
      <vt:lpstr>First-time System Sign-in Information </vt:lpstr>
      <vt:lpstr>        Sign in to SUNY at: http://www.suny.edu/time           </vt:lpstr>
      <vt:lpstr>Once logged into TAS, the home page will be displayed.  This includes employee information and employment roles.  To begin using TAS, click on  “Time and Attendance” tab. </vt:lpstr>
      <vt:lpstr>Time record:</vt:lpstr>
      <vt:lpstr>Warning/Error messages within TAS:</vt:lpstr>
      <vt:lpstr>Notifications:</vt:lpstr>
      <vt:lpstr>Sign out of the SUNY browser and CLOSE  </vt:lpstr>
      <vt:lpstr>  CONGRATULATIONS!</vt:lpstr>
      <vt:lpstr>Time and Attendance System (TAS) </vt:lpstr>
      <vt:lpstr> Overview of Monthly Time and Attendance Process – For Supervisors</vt:lpstr>
      <vt:lpstr>        Sign in to SUNY at: http://www.suny.edu/time           </vt:lpstr>
      <vt:lpstr>Then, click on “Time and Attendance” Tab  to get into your time record </vt:lpstr>
      <vt:lpstr>Supervisor Work Roster:  </vt:lpstr>
      <vt:lpstr>Sign out of the SUNY browser and CLOSE  </vt:lpstr>
      <vt:lpstr>Thank You!</vt:lpstr>
      <vt:lpstr>Custom Show 1</vt:lpstr>
    </vt:vector>
  </TitlesOfParts>
  <Company>State University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vumbacti</dc:creator>
  <cp:lastModifiedBy>Tammi Rei Moloney</cp:lastModifiedBy>
  <cp:revision>266</cp:revision>
  <dcterms:created xsi:type="dcterms:W3CDTF">2012-04-25T17:14:39Z</dcterms:created>
  <dcterms:modified xsi:type="dcterms:W3CDTF">2024-06-12T16:59:10Z</dcterms:modified>
</cp:coreProperties>
</file>