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75" r:id="rId2"/>
    <p:sldId id="313" r:id="rId3"/>
    <p:sldId id="277" r:id="rId4"/>
    <p:sldId id="314" r:id="rId5"/>
    <p:sldId id="315" r:id="rId6"/>
    <p:sldId id="282" r:id="rId7"/>
    <p:sldId id="312" r:id="rId8"/>
    <p:sldId id="285" r:id="rId9"/>
    <p:sldId id="287" r:id="rId10"/>
    <p:sldId id="284" r:id="rId11"/>
    <p:sldId id="286" r:id="rId12"/>
    <p:sldId id="309" r:id="rId13"/>
    <p:sldId id="307" r:id="rId14"/>
    <p:sldId id="295" r:id="rId15"/>
    <p:sldId id="289" r:id="rId16"/>
    <p:sldId id="290" r:id="rId17"/>
    <p:sldId id="278" r:id="rId18"/>
    <p:sldId id="292" r:id="rId19"/>
    <p:sldId id="293" r:id="rId20"/>
    <p:sldId id="294" r:id="rId21"/>
    <p:sldId id="311" r:id="rId22"/>
    <p:sldId id="301" r:id="rId23"/>
    <p:sldId id="296" r:id="rId24"/>
  </p:sldIdLst>
  <p:sldSz cx="9144000" cy="6858000" type="screen4x3"/>
  <p:notesSz cx="7010400" cy="9223375"/>
  <p:custShowLst>
    <p:custShow name="Custom Show 1" id="0">
      <p:sldLst>
        <p:sld r:id="rId4"/>
        <p:sld r:id="rId21"/>
        <p:sld r:id="rId7"/>
        <p:sld r:id="rId11"/>
        <p:sld r:id="rId12"/>
        <p:sld r:id="rId9"/>
        <p:sld r:id="rId10"/>
        <p:sld r:id="rId16"/>
        <p:sld r:id="rId18"/>
        <p:sld r:id="rId20"/>
        <p:sld r:id="rId21"/>
        <p:sld r:id="rId15"/>
        <p:sld r:id="rId24"/>
      </p:sldLst>
    </p:custShow>
  </p:custShow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87" autoAdjust="0"/>
    <p:restoredTop sz="94704" autoAdjust="0"/>
  </p:normalViewPr>
  <p:slideViewPr>
    <p:cSldViewPr>
      <p:cViewPr varScale="1">
        <p:scale>
          <a:sx n="126" d="100"/>
          <a:sy n="126" d="100"/>
        </p:scale>
        <p:origin x="-1194" y="-102"/>
      </p:cViewPr>
      <p:guideLst>
        <p:guide orient="horz" pos="2160"/>
        <p:guide pos="2880"/>
      </p:guideLst>
    </p:cSldViewPr>
  </p:slideViewPr>
  <p:outlineViewPr>
    <p:cViewPr>
      <p:scale>
        <a:sx n="33" d="100"/>
        <a:sy n="33" d="100"/>
      </p:scale>
      <p:origin x="0" y="2544"/>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28A2FD-1005-4834-9657-C2964F230977}"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099A343E-52F7-46EB-B19C-4C63DBAD247E}">
      <dgm:prSet/>
      <dgm:spPr/>
      <dgm:t>
        <a:bodyPr/>
        <a:lstStyle/>
        <a:p>
          <a:pPr rtl="0"/>
          <a:r>
            <a:rPr lang="en-US" dirty="0" smtClean="0"/>
            <a:t>FIRST: One-time security screen</a:t>
          </a:r>
          <a:endParaRPr lang="en-US" dirty="0"/>
        </a:p>
      </dgm:t>
    </dgm:pt>
    <dgm:pt modelId="{AE3947D8-FC86-42C3-B509-E96520760E67}" type="parTrans" cxnId="{08BCE839-FF6E-4399-97E9-74234CD29D22}">
      <dgm:prSet/>
      <dgm:spPr/>
      <dgm:t>
        <a:bodyPr/>
        <a:lstStyle/>
        <a:p>
          <a:endParaRPr lang="en-US"/>
        </a:p>
      </dgm:t>
    </dgm:pt>
    <dgm:pt modelId="{202F108F-24BA-487E-B1E2-F815332059EE}" type="sibTrans" cxnId="{08BCE839-FF6E-4399-97E9-74234CD29D22}">
      <dgm:prSet/>
      <dgm:spPr/>
      <dgm:t>
        <a:bodyPr/>
        <a:lstStyle/>
        <a:p>
          <a:endParaRPr lang="en-US"/>
        </a:p>
      </dgm:t>
    </dgm:pt>
    <dgm:pt modelId="{5A19229A-8539-4006-8B15-A18593FEBF3B}" type="pres">
      <dgm:prSet presAssocID="{7728A2FD-1005-4834-9657-C2964F230977}" presName="diagram" presStyleCnt="0">
        <dgm:presLayoutVars>
          <dgm:chPref val="1"/>
          <dgm:dir/>
          <dgm:animOne val="branch"/>
          <dgm:animLvl val="lvl"/>
          <dgm:resizeHandles/>
        </dgm:presLayoutVars>
      </dgm:prSet>
      <dgm:spPr/>
      <dgm:t>
        <a:bodyPr/>
        <a:lstStyle/>
        <a:p>
          <a:endParaRPr lang="en-US"/>
        </a:p>
      </dgm:t>
    </dgm:pt>
    <dgm:pt modelId="{843B98C0-F7F4-4CC6-8635-8744E260808F}" type="pres">
      <dgm:prSet presAssocID="{099A343E-52F7-46EB-B19C-4C63DBAD247E}" presName="root" presStyleCnt="0"/>
      <dgm:spPr/>
    </dgm:pt>
    <dgm:pt modelId="{AA2AF343-2277-459B-9BE9-C35F6B652FE0}" type="pres">
      <dgm:prSet presAssocID="{099A343E-52F7-46EB-B19C-4C63DBAD247E}" presName="rootComposite" presStyleCnt="0"/>
      <dgm:spPr/>
    </dgm:pt>
    <dgm:pt modelId="{59A7D365-D96C-4EC8-A205-3E58E0F65307}" type="pres">
      <dgm:prSet presAssocID="{099A343E-52F7-46EB-B19C-4C63DBAD247E}" presName="rootText" presStyleLbl="node1" presStyleIdx="0" presStyleCnt="1" custScaleX="380109" custScaleY="129384" custLinFactNeighborX="12546" custLinFactNeighborY="0"/>
      <dgm:spPr/>
      <dgm:t>
        <a:bodyPr/>
        <a:lstStyle/>
        <a:p>
          <a:endParaRPr lang="en-US"/>
        </a:p>
      </dgm:t>
    </dgm:pt>
    <dgm:pt modelId="{44979C5F-D841-49A0-A98A-B47EA67ABACC}" type="pres">
      <dgm:prSet presAssocID="{099A343E-52F7-46EB-B19C-4C63DBAD247E}" presName="rootConnector" presStyleLbl="node1" presStyleIdx="0" presStyleCnt="1"/>
      <dgm:spPr/>
      <dgm:t>
        <a:bodyPr/>
        <a:lstStyle/>
        <a:p>
          <a:endParaRPr lang="en-US"/>
        </a:p>
      </dgm:t>
    </dgm:pt>
    <dgm:pt modelId="{DBE1C3E1-D582-4646-916C-2233A829BFF4}" type="pres">
      <dgm:prSet presAssocID="{099A343E-52F7-46EB-B19C-4C63DBAD247E}" presName="childShape" presStyleCnt="0"/>
      <dgm:spPr/>
    </dgm:pt>
  </dgm:ptLst>
  <dgm:cxnLst>
    <dgm:cxn modelId="{5D0E4E8D-50DA-41F4-A2CC-D5F2E9AC55D7}" type="presOf" srcId="{7728A2FD-1005-4834-9657-C2964F230977}" destId="{5A19229A-8539-4006-8B15-A18593FEBF3B}" srcOrd="0" destOrd="0" presId="urn:microsoft.com/office/officeart/2005/8/layout/hierarchy3"/>
    <dgm:cxn modelId="{EC8EFAE0-2478-43A0-8036-B89745189D17}" type="presOf" srcId="{099A343E-52F7-46EB-B19C-4C63DBAD247E}" destId="{59A7D365-D96C-4EC8-A205-3E58E0F65307}" srcOrd="0" destOrd="0" presId="urn:microsoft.com/office/officeart/2005/8/layout/hierarchy3"/>
    <dgm:cxn modelId="{B743B59E-0165-400D-AC9B-516A57378705}" type="presOf" srcId="{099A343E-52F7-46EB-B19C-4C63DBAD247E}" destId="{44979C5F-D841-49A0-A98A-B47EA67ABACC}" srcOrd="1" destOrd="0" presId="urn:microsoft.com/office/officeart/2005/8/layout/hierarchy3"/>
    <dgm:cxn modelId="{08BCE839-FF6E-4399-97E9-74234CD29D22}" srcId="{7728A2FD-1005-4834-9657-C2964F230977}" destId="{099A343E-52F7-46EB-B19C-4C63DBAD247E}" srcOrd="0" destOrd="0" parTransId="{AE3947D8-FC86-42C3-B509-E96520760E67}" sibTransId="{202F108F-24BA-487E-B1E2-F815332059EE}"/>
    <dgm:cxn modelId="{1262EE92-B6AC-4130-86CD-4B50288B502F}" type="presParOf" srcId="{5A19229A-8539-4006-8B15-A18593FEBF3B}" destId="{843B98C0-F7F4-4CC6-8635-8744E260808F}" srcOrd="0" destOrd="0" presId="urn:microsoft.com/office/officeart/2005/8/layout/hierarchy3"/>
    <dgm:cxn modelId="{9394E3B7-FB00-4845-9C12-CF4C03C77B3F}" type="presParOf" srcId="{843B98C0-F7F4-4CC6-8635-8744E260808F}" destId="{AA2AF343-2277-459B-9BE9-C35F6B652FE0}" srcOrd="0" destOrd="0" presId="urn:microsoft.com/office/officeart/2005/8/layout/hierarchy3"/>
    <dgm:cxn modelId="{5DE2F1D5-51D7-42D7-A2A5-82E4A4549D6D}" type="presParOf" srcId="{AA2AF343-2277-459B-9BE9-C35F6B652FE0}" destId="{59A7D365-D96C-4EC8-A205-3E58E0F65307}" srcOrd="0" destOrd="0" presId="urn:microsoft.com/office/officeart/2005/8/layout/hierarchy3"/>
    <dgm:cxn modelId="{7A098E08-DA66-4199-ADB1-41DB24BBCEE8}" type="presParOf" srcId="{AA2AF343-2277-459B-9BE9-C35F6B652FE0}" destId="{44979C5F-D841-49A0-A98A-B47EA67ABACC}" srcOrd="1" destOrd="0" presId="urn:microsoft.com/office/officeart/2005/8/layout/hierarchy3"/>
    <dgm:cxn modelId="{F23F9B3B-C678-4981-8B69-76F85C547248}" type="presParOf" srcId="{843B98C0-F7F4-4CC6-8635-8744E260808F}" destId="{DBE1C3E1-D582-4646-916C-2233A829BFF4}"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A5BF15-ED50-4A5F-BE95-E18C87D132E8}"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FDD36F86-8E8C-462E-A01A-06090588C9FF}">
      <dgm:prSet custT="1"/>
      <dgm:spPr/>
      <dgm:t>
        <a:bodyPr/>
        <a:lstStyle/>
        <a:p>
          <a:pPr rtl="0"/>
          <a:r>
            <a:rPr lang="en-US" sz="1700" dirty="0" smtClean="0"/>
            <a:t>SECOND: Sign on</a:t>
          </a:r>
          <a:endParaRPr lang="en-US" sz="1700" dirty="0"/>
        </a:p>
      </dgm:t>
    </dgm:pt>
    <dgm:pt modelId="{E81D0F23-D086-4FA4-9F9F-7C9E1EF39AA7}" type="parTrans" cxnId="{E933C2D9-2227-471C-BDA0-73E3EEE6C5F0}">
      <dgm:prSet/>
      <dgm:spPr/>
      <dgm:t>
        <a:bodyPr/>
        <a:lstStyle/>
        <a:p>
          <a:endParaRPr lang="en-US"/>
        </a:p>
      </dgm:t>
    </dgm:pt>
    <dgm:pt modelId="{8ED950D3-6059-450C-BE51-75BB3DC30503}" type="sibTrans" cxnId="{E933C2D9-2227-471C-BDA0-73E3EEE6C5F0}">
      <dgm:prSet/>
      <dgm:spPr/>
      <dgm:t>
        <a:bodyPr/>
        <a:lstStyle/>
        <a:p>
          <a:endParaRPr lang="en-US"/>
        </a:p>
      </dgm:t>
    </dgm:pt>
    <dgm:pt modelId="{1C223CDB-5F86-4BCD-BABB-5F08A7AFEF76}" type="pres">
      <dgm:prSet presAssocID="{02A5BF15-ED50-4A5F-BE95-E18C87D132E8}" presName="diagram" presStyleCnt="0">
        <dgm:presLayoutVars>
          <dgm:chPref val="1"/>
          <dgm:dir/>
          <dgm:animOne val="branch"/>
          <dgm:animLvl val="lvl"/>
          <dgm:resizeHandles/>
        </dgm:presLayoutVars>
      </dgm:prSet>
      <dgm:spPr/>
      <dgm:t>
        <a:bodyPr/>
        <a:lstStyle/>
        <a:p>
          <a:endParaRPr lang="en-US"/>
        </a:p>
      </dgm:t>
    </dgm:pt>
    <dgm:pt modelId="{F0DC9C3A-E66E-4D23-83A6-8F56D93D8CAD}" type="pres">
      <dgm:prSet presAssocID="{FDD36F86-8E8C-462E-A01A-06090588C9FF}" presName="root" presStyleCnt="0"/>
      <dgm:spPr/>
    </dgm:pt>
    <dgm:pt modelId="{BF7B4B4E-7BDB-4E99-87E4-B5C1FA81349E}" type="pres">
      <dgm:prSet presAssocID="{FDD36F86-8E8C-462E-A01A-06090588C9FF}" presName="rootComposite" presStyleCnt="0"/>
      <dgm:spPr/>
    </dgm:pt>
    <dgm:pt modelId="{1499D848-A230-4FF0-9829-E0153EC8A17D}" type="pres">
      <dgm:prSet presAssocID="{FDD36F86-8E8C-462E-A01A-06090588C9FF}" presName="rootText" presStyleLbl="node1" presStyleIdx="0" presStyleCnt="1" custScaleX="443770" custScaleY="144483" custLinFactNeighborX="72242" custLinFactNeighborY="0"/>
      <dgm:spPr/>
      <dgm:t>
        <a:bodyPr/>
        <a:lstStyle/>
        <a:p>
          <a:endParaRPr lang="en-US"/>
        </a:p>
      </dgm:t>
    </dgm:pt>
    <dgm:pt modelId="{2933B097-8BDE-45B8-918B-D136B1195941}" type="pres">
      <dgm:prSet presAssocID="{FDD36F86-8E8C-462E-A01A-06090588C9FF}" presName="rootConnector" presStyleLbl="node1" presStyleIdx="0" presStyleCnt="1"/>
      <dgm:spPr/>
      <dgm:t>
        <a:bodyPr/>
        <a:lstStyle/>
        <a:p>
          <a:endParaRPr lang="en-US"/>
        </a:p>
      </dgm:t>
    </dgm:pt>
    <dgm:pt modelId="{7565CC2C-AA5F-4062-A9C0-74838A6E7054}" type="pres">
      <dgm:prSet presAssocID="{FDD36F86-8E8C-462E-A01A-06090588C9FF}" presName="childShape" presStyleCnt="0"/>
      <dgm:spPr/>
    </dgm:pt>
  </dgm:ptLst>
  <dgm:cxnLst>
    <dgm:cxn modelId="{0C984AB4-4628-404C-9E4B-1F21510FB224}" type="presOf" srcId="{FDD36F86-8E8C-462E-A01A-06090588C9FF}" destId="{2933B097-8BDE-45B8-918B-D136B1195941}" srcOrd="1" destOrd="0" presId="urn:microsoft.com/office/officeart/2005/8/layout/hierarchy3"/>
    <dgm:cxn modelId="{C220A41B-2374-407D-ACB0-F0808E4E0020}" type="presOf" srcId="{FDD36F86-8E8C-462E-A01A-06090588C9FF}" destId="{1499D848-A230-4FF0-9829-E0153EC8A17D}" srcOrd="0" destOrd="0" presId="urn:microsoft.com/office/officeart/2005/8/layout/hierarchy3"/>
    <dgm:cxn modelId="{E933C2D9-2227-471C-BDA0-73E3EEE6C5F0}" srcId="{02A5BF15-ED50-4A5F-BE95-E18C87D132E8}" destId="{FDD36F86-8E8C-462E-A01A-06090588C9FF}" srcOrd="0" destOrd="0" parTransId="{E81D0F23-D086-4FA4-9F9F-7C9E1EF39AA7}" sibTransId="{8ED950D3-6059-450C-BE51-75BB3DC30503}"/>
    <dgm:cxn modelId="{A1E18AD0-C133-47D0-95C7-A809E5F388B7}" type="presOf" srcId="{02A5BF15-ED50-4A5F-BE95-E18C87D132E8}" destId="{1C223CDB-5F86-4BCD-BABB-5F08A7AFEF76}" srcOrd="0" destOrd="0" presId="urn:microsoft.com/office/officeart/2005/8/layout/hierarchy3"/>
    <dgm:cxn modelId="{2FBD0655-D3A0-48EE-8525-B5EEAC2921F4}" type="presParOf" srcId="{1C223CDB-5F86-4BCD-BABB-5F08A7AFEF76}" destId="{F0DC9C3A-E66E-4D23-83A6-8F56D93D8CAD}" srcOrd="0" destOrd="0" presId="urn:microsoft.com/office/officeart/2005/8/layout/hierarchy3"/>
    <dgm:cxn modelId="{7A48EDDB-3C62-49E1-B234-AFA1F8AC1146}" type="presParOf" srcId="{F0DC9C3A-E66E-4D23-83A6-8F56D93D8CAD}" destId="{BF7B4B4E-7BDB-4E99-87E4-B5C1FA81349E}" srcOrd="0" destOrd="0" presId="urn:microsoft.com/office/officeart/2005/8/layout/hierarchy3"/>
    <dgm:cxn modelId="{D4D2E130-ED38-4BD1-8E91-F3E4CA01FE32}" type="presParOf" srcId="{BF7B4B4E-7BDB-4E99-87E4-B5C1FA81349E}" destId="{1499D848-A230-4FF0-9829-E0153EC8A17D}" srcOrd="0" destOrd="0" presId="urn:microsoft.com/office/officeart/2005/8/layout/hierarchy3"/>
    <dgm:cxn modelId="{3AA939A1-CAEC-4974-9271-56B6185C0FAF}" type="presParOf" srcId="{BF7B4B4E-7BDB-4E99-87E4-B5C1FA81349E}" destId="{2933B097-8BDE-45B8-918B-D136B1195941}" srcOrd="1" destOrd="0" presId="urn:microsoft.com/office/officeart/2005/8/layout/hierarchy3"/>
    <dgm:cxn modelId="{6AF88C8C-2FC9-4230-AD9D-29AEAF64AB49}" type="presParOf" srcId="{F0DC9C3A-E66E-4D23-83A6-8F56D93D8CAD}" destId="{7565CC2C-AA5F-4062-A9C0-74838A6E7054}" srcOrd="1"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05599D4-DE79-414A-A710-621571EC22D8}" type="doc">
      <dgm:prSet loTypeId="urn:microsoft.com/office/officeart/2005/8/layout/hProcess3" loCatId="process" qsTypeId="urn:microsoft.com/office/officeart/2005/8/quickstyle/simple1" qsCatId="simple" csTypeId="urn:microsoft.com/office/officeart/2005/8/colors/accent1_2" csCatId="accent1" phldr="1"/>
      <dgm:spPr/>
    </dgm:pt>
    <dgm:pt modelId="{C42B335A-FC3E-4856-82D0-213388870BCA}">
      <dgm:prSet phldrT="[Text]" custT="1"/>
      <dgm:spPr/>
      <dgm:t>
        <a:bodyPr/>
        <a:lstStyle/>
        <a:p>
          <a:r>
            <a:rPr lang="en-US" sz="1200" dirty="0" smtClean="0">
              <a:solidFill>
                <a:schemeClr val="bg1"/>
              </a:solidFill>
            </a:rPr>
            <a:t>User ID and password—</a:t>
          </a:r>
        </a:p>
        <a:p>
          <a:r>
            <a:rPr lang="en-US" sz="1200" dirty="0" smtClean="0">
              <a:solidFill>
                <a:schemeClr val="bg1"/>
              </a:solidFill>
            </a:rPr>
            <a:t>Same as the one used to log onto campus computers </a:t>
          </a:r>
          <a:endParaRPr lang="en-US" sz="1200" dirty="0">
            <a:solidFill>
              <a:schemeClr val="bg1"/>
            </a:solidFill>
          </a:endParaRPr>
        </a:p>
      </dgm:t>
    </dgm:pt>
    <dgm:pt modelId="{024EFAE0-776E-460E-85B4-6DF34B0BB998}" type="parTrans" cxnId="{D1F3E938-BF53-49A6-9E12-8C87844AB941}">
      <dgm:prSet/>
      <dgm:spPr/>
      <dgm:t>
        <a:bodyPr/>
        <a:lstStyle/>
        <a:p>
          <a:endParaRPr lang="en-US"/>
        </a:p>
      </dgm:t>
    </dgm:pt>
    <dgm:pt modelId="{3DFAA4F4-F46C-4C4F-8177-BE32109CD74C}" type="sibTrans" cxnId="{D1F3E938-BF53-49A6-9E12-8C87844AB941}">
      <dgm:prSet/>
      <dgm:spPr/>
      <dgm:t>
        <a:bodyPr/>
        <a:lstStyle/>
        <a:p>
          <a:endParaRPr lang="en-US"/>
        </a:p>
      </dgm:t>
    </dgm:pt>
    <dgm:pt modelId="{4230E4E2-1DCD-4507-A51E-E42DD148F206}" type="pres">
      <dgm:prSet presAssocID="{F05599D4-DE79-414A-A710-621571EC22D8}" presName="Name0" presStyleCnt="0">
        <dgm:presLayoutVars>
          <dgm:dir/>
          <dgm:animLvl val="lvl"/>
          <dgm:resizeHandles val="exact"/>
        </dgm:presLayoutVars>
      </dgm:prSet>
      <dgm:spPr/>
    </dgm:pt>
    <dgm:pt modelId="{2D36F4A5-F0F9-4D80-BDCB-0AF5D2EA4B35}" type="pres">
      <dgm:prSet presAssocID="{F05599D4-DE79-414A-A710-621571EC22D8}" presName="dummy" presStyleCnt="0"/>
      <dgm:spPr/>
    </dgm:pt>
    <dgm:pt modelId="{06927214-313A-49AB-9F7A-7574E874DE86}" type="pres">
      <dgm:prSet presAssocID="{F05599D4-DE79-414A-A710-621571EC22D8}" presName="linH" presStyleCnt="0"/>
      <dgm:spPr/>
    </dgm:pt>
    <dgm:pt modelId="{2ADC9D27-597E-460F-82AC-B8EC3AE033E2}" type="pres">
      <dgm:prSet presAssocID="{F05599D4-DE79-414A-A710-621571EC22D8}" presName="padding1" presStyleCnt="0"/>
      <dgm:spPr/>
    </dgm:pt>
    <dgm:pt modelId="{C0915F08-1B79-4D78-BB29-C8ADD4838149}" type="pres">
      <dgm:prSet presAssocID="{C42B335A-FC3E-4856-82D0-213388870BCA}" presName="linV" presStyleCnt="0"/>
      <dgm:spPr/>
    </dgm:pt>
    <dgm:pt modelId="{26267469-45FA-46C9-8A84-23A3220EEFDB}" type="pres">
      <dgm:prSet presAssocID="{C42B335A-FC3E-4856-82D0-213388870BCA}" presName="spVertical1" presStyleCnt="0"/>
      <dgm:spPr/>
    </dgm:pt>
    <dgm:pt modelId="{DCE653E3-CFFB-49C2-AB27-646948C6F7E1}" type="pres">
      <dgm:prSet presAssocID="{C42B335A-FC3E-4856-82D0-213388870BCA}" presName="parTx" presStyleLbl="revTx" presStyleIdx="0" presStyleCnt="1" custScaleX="1566342" custScaleY="86323" custLinFactX="-69770" custLinFactNeighborX="-100000" custLinFactNeighborY="9576">
        <dgm:presLayoutVars>
          <dgm:chMax val="0"/>
          <dgm:chPref val="0"/>
          <dgm:bulletEnabled val="1"/>
        </dgm:presLayoutVars>
      </dgm:prSet>
      <dgm:spPr/>
      <dgm:t>
        <a:bodyPr/>
        <a:lstStyle/>
        <a:p>
          <a:endParaRPr lang="en-US"/>
        </a:p>
      </dgm:t>
    </dgm:pt>
    <dgm:pt modelId="{6814E754-FEE7-405B-83AD-0C994CA4BA1A}" type="pres">
      <dgm:prSet presAssocID="{C42B335A-FC3E-4856-82D0-213388870BCA}" presName="spVertical2" presStyleCnt="0"/>
      <dgm:spPr/>
    </dgm:pt>
    <dgm:pt modelId="{B1AC1CFB-B918-4C87-9F37-CF7D280EAAF0}" type="pres">
      <dgm:prSet presAssocID="{C42B335A-FC3E-4856-82D0-213388870BCA}" presName="spVertical3" presStyleCnt="0"/>
      <dgm:spPr/>
    </dgm:pt>
    <dgm:pt modelId="{A7286C5F-34EA-4D1A-AFB0-94A2D975E1C4}" type="pres">
      <dgm:prSet presAssocID="{F05599D4-DE79-414A-A710-621571EC22D8}" presName="padding2" presStyleCnt="0"/>
      <dgm:spPr/>
    </dgm:pt>
    <dgm:pt modelId="{9C6D6AEE-22C0-4C17-9B78-DDCA67460E7F}" type="pres">
      <dgm:prSet presAssocID="{F05599D4-DE79-414A-A710-621571EC22D8}" presName="negArrow" presStyleCnt="0"/>
      <dgm:spPr/>
    </dgm:pt>
    <dgm:pt modelId="{CE326110-D017-4CBA-A2EB-5E98AEBDA32C}" type="pres">
      <dgm:prSet presAssocID="{F05599D4-DE79-414A-A710-621571EC22D8}" presName="backgroundArrow" presStyleLbl="node1" presStyleIdx="0" presStyleCnt="1"/>
      <dgm:spPr/>
    </dgm:pt>
  </dgm:ptLst>
  <dgm:cxnLst>
    <dgm:cxn modelId="{81553623-9963-413A-A235-9A846577B44F}" type="presOf" srcId="{C42B335A-FC3E-4856-82D0-213388870BCA}" destId="{DCE653E3-CFFB-49C2-AB27-646948C6F7E1}" srcOrd="0" destOrd="0" presId="urn:microsoft.com/office/officeart/2005/8/layout/hProcess3"/>
    <dgm:cxn modelId="{D1F3E938-BF53-49A6-9E12-8C87844AB941}" srcId="{F05599D4-DE79-414A-A710-621571EC22D8}" destId="{C42B335A-FC3E-4856-82D0-213388870BCA}" srcOrd="0" destOrd="0" parTransId="{024EFAE0-776E-460E-85B4-6DF34B0BB998}" sibTransId="{3DFAA4F4-F46C-4C4F-8177-BE32109CD74C}"/>
    <dgm:cxn modelId="{E492DDC4-D0FE-42D5-9790-9B1B4A91472D}" type="presOf" srcId="{F05599D4-DE79-414A-A710-621571EC22D8}" destId="{4230E4E2-1DCD-4507-A51E-E42DD148F206}" srcOrd="0" destOrd="0" presId="urn:microsoft.com/office/officeart/2005/8/layout/hProcess3"/>
    <dgm:cxn modelId="{D5C4516C-EDB2-428F-8006-87B74F6959DC}" type="presParOf" srcId="{4230E4E2-1DCD-4507-A51E-E42DD148F206}" destId="{2D36F4A5-F0F9-4D80-BDCB-0AF5D2EA4B35}" srcOrd="0" destOrd="0" presId="urn:microsoft.com/office/officeart/2005/8/layout/hProcess3"/>
    <dgm:cxn modelId="{234C3904-0B18-4739-A77C-2AE8FC724836}" type="presParOf" srcId="{4230E4E2-1DCD-4507-A51E-E42DD148F206}" destId="{06927214-313A-49AB-9F7A-7574E874DE86}" srcOrd="1" destOrd="0" presId="urn:microsoft.com/office/officeart/2005/8/layout/hProcess3"/>
    <dgm:cxn modelId="{79972286-7220-486D-9F49-7F7A2370CBEC}" type="presParOf" srcId="{06927214-313A-49AB-9F7A-7574E874DE86}" destId="{2ADC9D27-597E-460F-82AC-B8EC3AE033E2}" srcOrd="0" destOrd="0" presId="urn:microsoft.com/office/officeart/2005/8/layout/hProcess3"/>
    <dgm:cxn modelId="{8D95AD9F-4CA1-4F1E-BE6C-41EA7F3A82D7}" type="presParOf" srcId="{06927214-313A-49AB-9F7A-7574E874DE86}" destId="{C0915F08-1B79-4D78-BB29-C8ADD4838149}" srcOrd="1" destOrd="0" presId="urn:microsoft.com/office/officeart/2005/8/layout/hProcess3"/>
    <dgm:cxn modelId="{E493D231-FEEF-40AE-BAD5-BB9A42F09B45}" type="presParOf" srcId="{C0915F08-1B79-4D78-BB29-C8ADD4838149}" destId="{26267469-45FA-46C9-8A84-23A3220EEFDB}" srcOrd="0" destOrd="0" presId="urn:microsoft.com/office/officeart/2005/8/layout/hProcess3"/>
    <dgm:cxn modelId="{385533ED-E619-40B6-BE05-D5BA2A682434}" type="presParOf" srcId="{C0915F08-1B79-4D78-BB29-C8ADD4838149}" destId="{DCE653E3-CFFB-49C2-AB27-646948C6F7E1}" srcOrd="1" destOrd="0" presId="urn:microsoft.com/office/officeart/2005/8/layout/hProcess3"/>
    <dgm:cxn modelId="{50437036-4F30-4EAF-A37E-49BC8E9D0A64}" type="presParOf" srcId="{C0915F08-1B79-4D78-BB29-C8ADD4838149}" destId="{6814E754-FEE7-405B-83AD-0C994CA4BA1A}" srcOrd="2" destOrd="0" presId="urn:microsoft.com/office/officeart/2005/8/layout/hProcess3"/>
    <dgm:cxn modelId="{388B9E43-41D7-489C-8121-877B54AE5130}" type="presParOf" srcId="{C0915F08-1B79-4D78-BB29-C8ADD4838149}" destId="{B1AC1CFB-B918-4C87-9F37-CF7D280EAAF0}" srcOrd="3" destOrd="0" presId="urn:microsoft.com/office/officeart/2005/8/layout/hProcess3"/>
    <dgm:cxn modelId="{BE562133-7C10-4591-A87C-CE5B736B11A6}" type="presParOf" srcId="{06927214-313A-49AB-9F7A-7574E874DE86}" destId="{A7286C5F-34EA-4D1A-AFB0-94A2D975E1C4}" srcOrd="2" destOrd="0" presId="urn:microsoft.com/office/officeart/2005/8/layout/hProcess3"/>
    <dgm:cxn modelId="{67727802-C773-437A-931E-A72737FB1851}" type="presParOf" srcId="{06927214-313A-49AB-9F7A-7574E874DE86}" destId="{9C6D6AEE-22C0-4C17-9B78-DDCA67460E7F}" srcOrd="3" destOrd="0" presId="urn:microsoft.com/office/officeart/2005/8/layout/hProcess3"/>
    <dgm:cxn modelId="{6329E0C3-3279-4A73-BEDD-0E14A16FA068}" type="presParOf" srcId="{06927214-313A-49AB-9F7A-7574E874DE86}" destId="{CE326110-D017-4CBA-A2EB-5E98AEBDA32C}" srcOrd="4" destOrd="0" presId="urn:microsoft.com/office/officeart/2005/8/layout/hProcess3"/>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9827EA-74D2-48C2-B0E4-AC2A3A81CC9F}" type="doc">
      <dgm:prSet loTypeId="urn:microsoft.com/office/officeart/2005/8/layout/process4" loCatId="process" qsTypeId="urn:microsoft.com/office/officeart/2005/8/quickstyle/simple1" qsCatId="simple" csTypeId="urn:microsoft.com/office/officeart/2005/8/colors/accent1_2" csCatId="accent1"/>
      <dgm:spPr/>
      <dgm:t>
        <a:bodyPr/>
        <a:lstStyle/>
        <a:p>
          <a:endParaRPr lang="en-US"/>
        </a:p>
      </dgm:t>
    </dgm:pt>
    <dgm:pt modelId="{8068EAEF-164D-497C-BDCF-28FA196D7201}">
      <dgm:prSet custT="1"/>
      <dgm:spPr/>
      <dgm:t>
        <a:bodyPr/>
        <a:lstStyle/>
        <a:p>
          <a:pPr rtl="0"/>
          <a:r>
            <a:rPr lang="en-US" sz="1800" dirty="0" smtClean="0"/>
            <a:t>Your pay stub can be viewed through the “View Paycheck” feature as of the Monday preceding any payday. </a:t>
          </a:r>
          <a:endParaRPr lang="en-US" sz="1800" dirty="0"/>
        </a:p>
      </dgm:t>
    </dgm:pt>
    <dgm:pt modelId="{ABE00278-55DC-4E73-9534-9FB5F2BB48AC}" type="parTrans" cxnId="{E16763A3-FC79-460F-A04C-4BE4A143D49F}">
      <dgm:prSet/>
      <dgm:spPr/>
      <dgm:t>
        <a:bodyPr/>
        <a:lstStyle/>
        <a:p>
          <a:endParaRPr lang="en-US"/>
        </a:p>
      </dgm:t>
    </dgm:pt>
    <dgm:pt modelId="{355EFCC8-3EE9-46C2-A1D8-D6AA2775AA77}" type="sibTrans" cxnId="{E16763A3-FC79-460F-A04C-4BE4A143D49F}">
      <dgm:prSet/>
      <dgm:spPr/>
      <dgm:t>
        <a:bodyPr/>
        <a:lstStyle/>
        <a:p>
          <a:endParaRPr lang="en-US"/>
        </a:p>
      </dgm:t>
    </dgm:pt>
    <dgm:pt modelId="{FA66567A-EFF3-48B9-9A76-DB22DD468B20}">
      <dgm:prSet custT="1"/>
      <dgm:spPr/>
      <dgm:t>
        <a:bodyPr/>
        <a:lstStyle/>
        <a:p>
          <a:pPr rtl="0"/>
          <a:r>
            <a:rPr lang="en-US" sz="1800" dirty="0" smtClean="0"/>
            <a:t>In addition, a two-year payroll history has been loaded for your information. </a:t>
          </a:r>
          <a:endParaRPr lang="en-US" sz="1800" dirty="0"/>
        </a:p>
      </dgm:t>
    </dgm:pt>
    <dgm:pt modelId="{5D3EE7F8-0B64-4664-B5DB-F748958BE55E}" type="parTrans" cxnId="{73971E3A-F2E5-4AE5-B933-F991995E2CE7}">
      <dgm:prSet/>
      <dgm:spPr/>
      <dgm:t>
        <a:bodyPr/>
        <a:lstStyle/>
        <a:p>
          <a:endParaRPr lang="en-US"/>
        </a:p>
      </dgm:t>
    </dgm:pt>
    <dgm:pt modelId="{BBED7EC0-1E30-4BA8-A7AC-E3BF80ECD632}" type="sibTrans" cxnId="{73971E3A-F2E5-4AE5-B933-F991995E2CE7}">
      <dgm:prSet/>
      <dgm:spPr/>
      <dgm:t>
        <a:bodyPr/>
        <a:lstStyle/>
        <a:p>
          <a:endParaRPr lang="en-US"/>
        </a:p>
      </dgm:t>
    </dgm:pt>
    <dgm:pt modelId="{8E572339-403E-474A-AF03-5AF8C9298C29}" type="pres">
      <dgm:prSet presAssocID="{3F9827EA-74D2-48C2-B0E4-AC2A3A81CC9F}" presName="Name0" presStyleCnt="0">
        <dgm:presLayoutVars>
          <dgm:dir/>
          <dgm:animLvl val="lvl"/>
          <dgm:resizeHandles val="exact"/>
        </dgm:presLayoutVars>
      </dgm:prSet>
      <dgm:spPr/>
      <dgm:t>
        <a:bodyPr/>
        <a:lstStyle/>
        <a:p>
          <a:endParaRPr lang="en-US"/>
        </a:p>
      </dgm:t>
    </dgm:pt>
    <dgm:pt modelId="{7641FF38-E727-447F-8CFF-0D4EF73A504F}" type="pres">
      <dgm:prSet presAssocID="{FA66567A-EFF3-48B9-9A76-DB22DD468B20}" presName="boxAndChildren" presStyleCnt="0"/>
      <dgm:spPr/>
    </dgm:pt>
    <dgm:pt modelId="{41D593B6-1010-4A94-9082-DA99F4D828D2}" type="pres">
      <dgm:prSet presAssocID="{FA66567A-EFF3-48B9-9A76-DB22DD468B20}" presName="parentTextBox" presStyleLbl="node1" presStyleIdx="0" presStyleCnt="2"/>
      <dgm:spPr/>
      <dgm:t>
        <a:bodyPr/>
        <a:lstStyle/>
        <a:p>
          <a:endParaRPr lang="en-US"/>
        </a:p>
      </dgm:t>
    </dgm:pt>
    <dgm:pt modelId="{FDFCA349-E54A-4B60-9D1E-26DA7053C018}" type="pres">
      <dgm:prSet presAssocID="{355EFCC8-3EE9-46C2-A1D8-D6AA2775AA77}" presName="sp" presStyleCnt="0"/>
      <dgm:spPr/>
    </dgm:pt>
    <dgm:pt modelId="{51C74C34-466E-4159-99D8-9E9B450C49E2}" type="pres">
      <dgm:prSet presAssocID="{8068EAEF-164D-497C-BDCF-28FA196D7201}" presName="arrowAndChildren" presStyleCnt="0"/>
      <dgm:spPr/>
    </dgm:pt>
    <dgm:pt modelId="{2A03FD15-3DE6-4AFB-9CA2-0BB5E454A404}" type="pres">
      <dgm:prSet presAssocID="{8068EAEF-164D-497C-BDCF-28FA196D7201}" presName="parentTextArrow" presStyleLbl="node1" presStyleIdx="1" presStyleCnt="2"/>
      <dgm:spPr/>
      <dgm:t>
        <a:bodyPr/>
        <a:lstStyle/>
        <a:p>
          <a:endParaRPr lang="en-US"/>
        </a:p>
      </dgm:t>
    </dgm:pt>
  </dgm:ptLst>
  <dgm:cxnLst>
    <dgm:cxn modelId="{73971E3A-F2E5-4AE5-B933-F991995E2CE7}" srcId="{3F9827EA-74D2-48C2-B0E4-AC2A3A81CC9F}" destId="{FA66567A-EFF3-48B9-9A76-DB22DD468B20}" srcOrd="1" destOrd="0" parTransId="{5D3EE7F8-0B64-4664-B5DB-F748958BE55E}" sibTransId="{BBED7EC0-1E30-4BA8-A7AC-E3BF80ECD632}"/>
    <dgm:cxn modelId="{7D9F044A-56DC-4BFC-84BB-F72109EC87A9}" type="presOf" srcId="{8068EAEF-164D-497C-BDCF-28FA196D7201}" destId="{2A03FD15-3DE6-4AFB-9CA2-0BB5E454A404}" srcOrd="0" destOrd="0" presId="urn:microsoft.com/office/officeart/2005/8/layout/process4"/>
    <dgm:cxn modelId="{A40461B8-56BD-471C-A706-FEA46211C856}" type="presOf" srcId="{FA66567A-EFF3-48B9-9A76-DB22DD468B20}" destId="{41D593B6-1010-4A94-9082-DA99F4D828D2}" srcOrd="0" destOrd="0" presId="urn:microsoft.com/office/officeart/2005/8/layout/process4"/>
    <dgm:cxn modelId="{E16763A3-FC79-460F-A04C-4BE4A143D49F}" srcId="{3F9827EA-74D2-48C2-B0E4-AC2A3A81CC9F}" destId="{8068EAEF-164D-497C-BDCF-28FA196D7201}" srcOrd="0" destOrd="0" parTransId="{ABE00278-55DC-4E73-9534-9FB5F2BB48AC}" sibTransId="{355EFCC8-3EE9-46C2-A1D8-D6AA2775AA77}"/>
    <dgm:cxn modelId="{1B3DA39B-4AD1-4D75-831F-3C043A607099}" type="presOf" srcId="{3F9827EA-74D2-48C2-B0E4-AC2A3A81CC9F}" destId="{8E572339-403E-474A-AF03-5AF8C9298C29}" srcOrd="0" destOrd="0" presId="urn:microsoft.com/office/officeart/2005/8/layout/process4"/>
    <dgm:cxn modelId="{9B05F48B-2941-412A-8E64-01FC336CAE83}" type="presParOf" srcId="{8E572339-403E-474A-AF03-5AF8C9298C29}" destId="{7641FF38-E727-447F-8CFF-0D4EF73A504F}" srcOrd="0" destOrd="0" presId="urn:microsoft.com/office/officeart/2005/8/layout/process4"/>
    <dgm:cxn modelId="{5CF926E6-C2E3-4555-8952-6B061447C8BE}" type="presParOf" srcId="{7641FF38-E727-447F-8CFF-0D4EF73A504F}" destId="{41D593B6-1010-4A94-9082-DA99F4D828D2}" srcOrd="0" destOrd="0" presId="urn:microsoft.com/office/officeart/2005/8/layout/process4"/>
    <dgm:cxn modelId="{A96A3F57-F81F-4653-84F7-5D7C06AA7F82}" type="presParOf" srcId="{8E572339-403E-474A-AF03-5AF8C9298C29}" destId="{FDFCA349-E54A-4B60-9D1E-26DA7053C018}" srcOrd="1" destOrd="0" presId="urn:microsoft.com/office/officeart/2005/8/layout/process4"/>
    <dgm:cxn modelId="{BF6785A3-741C-4F76-8E21-2609A88A9866}" type="presParOf" srcId="{8E572339-403E-474A-AF03-5AF8C9298C29}" destId="{51C74C34-466E-4159-99D8-9E9B450C49E2}" srcOrd="2" destOrd="0" presId="urn:microsoft.com/office/officeart/2005/8/layout/process4"/>
    <dgm:cxn modelId="{44AE3D4A-1A25-497A-8731-F47F39F1866A}" type="presParOf" srcId="{51C74C34-466E-4159-99D8-9E9B450C49E2}" destId="{2A03FD15-3DE6-4AFB-9CA2-0BB5E454A40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7D365-D96C-4EC8-A205-3E58E0F65307}">
      <dsp:nvSpPr>
        <dsp:cNvPr id="0" name=""/>
        <dsp:cNvSpPr/>
      </dsp:nvSpPr>
      <dsp:spPr>
        <a:xfrm>
          <a:off x="4618" y="1"/>
          <a:ext cx="3134061" cy="53339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rtl="0">
            <a:lnSpc>
              <a:spcPct val="90000"/>
            </a:lnSpc>
            <a:spcBef>
              <a:spcPct val="0"/>
            </a:spcBef>
            <a:spcAft>
              <a:spcPct val="35000"/>
            </a:spcAft>
          </a:pPr>
          <a:r>
            <a:rPr lang="en-US" sz="1800" kern="1200" dirty="0" smtClean="0"/>
            <a:t>FIRST: One-time security screen</a:t>
          </a:r>
          <a:endParaRPr lang="en-US" sz="1800" kern="1200" dirty="0"/>
        </a:p>
      </dsp:txBody>
      <dsp:txXfrm>
        <a:off x="20241" y="15624"/>
        <a:ext cx="3102815" cy="5021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99D848-A230-4FF0-9829-E0153EC8A17D}">
      <dsp:nvSpPr>
        <dsp:cNvPr id="0" name=""/>
        <dsp:cNvSpPr/>
      </dsp:nvSpPr>
      <dsp:spPr>
        <a:xfrm>
          <a:off x="2" y="0"/>
          <a:ext cx="3276597" cy="53339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lvl="0" algn="ctr" defTabSz="755650" rtl="0">
            <a:lnSpc>
              <a:spcPct val="90000"/>
            </a:lnSpc>
            <a:spcBef>
              <a:spcPct val="0"/>
            </a:spcBef>
            <a:spcAft>
              <a:spcPct val="35000"/>
            </a:spcAft>
          </a:pPr>
          <a:r>
            <a:rPr lang="en-US" sz="1700" kern="1200" dirty="0" smtClean="0"/>
            <a:t>SECOND: Sign on</a:t>
          </a:r>
          <a:endParaRPr lang="en-US" sz="1700" kern="1200" dirty="0"/>
        </a:p>
      </dsp:txBody>
      <dsp:txXfrm>
        <a:off x="15625" y="15623"/>
        <a:ext cx="3245351" cy="5021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326110-D017-4CBA-A2EB-5E98AEBDA32C}">
      <dsp:nvSpPr>
        <dsp:cNvPr id="0" name=""/>
        <dsp:cNvSpPr/>
      </dsp:nvSpPr>
      <dsp:spPr>
        <a:xfrm>
          <a:off x="0" y="7988"/>
          <a:ext cx="2017986" cy="2088000"/>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E653E3-CFFB-49C2-AB27-646948C6F7E1}">
      <dsp:nvSpPr>
        <dsp:cNvPr id="0" name=""/>
        <dsp:cNvSpPr/>
      </dsp:nvSpPr>
      <dsp:spPr>
        <a:xfrm>
          <a:off x="0" y="579975"/>
          <a:ext cx="1653353" cy="901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121920" numCol="1" spcCol="1270" anchor="ctr" anchorCtr="0">
          <a:noAutofit/>
        </a:bodyPr>
        <a:lstStyle/>
        <a:p>
          <a:pPr lvl="0" algn="ctr" defTabSz="533400">
            <a:lnSpc>
              <a:spcPct val="90000"/>
            </a:lnSpc>
            <a:spcBef>
              <a:spcPct val="0"/>
            </a:spcBef>
            <a:spcAft>
              <a:spcPct val="35000"/>
            </a:spcAft>
          </a:pPr>
          <a:r>
            <a:rPr lang="en-US" sz="1200" kern="1200" dirty="0" smtClean="0">
              <a:solidFill>
                <a:schemeClr val="bg1"/>
              </a:solidFill>
            </a:rPr>
            <a:t>User ID and password—</a:t>
          </a:r>
        </a:p>
        <a:p>
          <a:pPr lvl="0" algn="ctr" defTabSz="533400">
            <a:lnSpc>
              <a:spcPct val="90000"/>
            </a:lnSpc>
            <a:spcBef>
              <a:spcPct val="0"/>
            </a:spcBef>
            <a:spcAft>
              <a:spcPct val="35000"/>
            </a:spcAft>
          </a:pPr>
          <a:r>
            <a:rPr lang="en-US" sz="1200" kern="1200" dirty="0" smtClean="0">
              <a:solidFill>
                <a:schemeClr val="bg1"/>
              </a:solidFill>
            </a:rPr>
            <a:t>Same as the one used to log onto campus computers </a:t>
          </a:r>
          <a:endParaRPr lang="en-US" sz="1200" kern="1200" dirty="0">
            <a:solidFill>
              <a:schemeClr val="bg1"/>
            </a:solidFill>
          </a:endParaRPr>
        </a:p>
      </dsp:txBody>
      <dsp:txXfrm>
        <a:off x="0" y="579975"/>
        <a:ext cx="1653353" cy="9012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D593B6-1010-4A94-9082-DA99F4D828D2}">
      <dsp:nvSpPr>
        <dsp:cNvPr id="0" name=""/>
        <dsp:cNvSpPr/>
      </dsp:nvSpPr>
      <dsp:spPr>
        <a:xfrm>
          <a:off x="0" y="781842"/>
          <a:ext cx="7367273" cy="51297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t>In addition, a two-year payroll history has been loaded for your information. </a:t>
          </a:r>
          <a:endParaRPr lang="en-US" sz="1800" kern="1200" dirty="0"/>
        </a:p>
      </dsp:txBody>
      <dsp:txXfrm>
        <a:off x="0" y="781842"/>
        <a:ext cx="7367273" cy="512973"/>
      </dsp:txXfrm>
    </dsp:sp>
    <dsp:sp modelId="{2A03FD15-3DE6-4AFB-9CA2-0BB5E454A404}">
      <dsp:nvSpPr>
        <dsp:cNvPr id="0" name=""/>
        <dsp:cNvSpPr/>
      </dsp:nvSpPr>
      <dsp:spPr>
        <a:xfrm rot="10800000">
          <a:off x="0" y="584"/>
          <a:ext cx="7367273" cy="788952"/>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rtl="0">
            <a:lnSpc>
              <a:spcPct val="90000"/>
            </a:lnSpc>
            <a:spcBef>
              <a:spcPct val="0"/>
            </a:spcBef>
            <a:spcAft>
              <a:spcPct val="35000"/>
            </a:spcAft>
          </a:pPr>
          <a:r>
            <a:rPr lang="en-US" sz="1800" kern="1200" dirty="0" smtClean="0"/>
            <a:t>Your pay stub can be viewed through the “View Paycheck” feature as of the Monday preceding any payday. </a:t>
          </a:r>
          <a:endParaRPr lang="en-US" sz="1800" kern="1200" dirty="0"/>
        </a:p>
      </dsp:txBody>
      <dsp:txXfrm rot="10800000">
        <a:off x="0" y="584"/>
        <a:ext cx="7367273" cy="51263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169"/>
          </a:xfrm>
          <a:prstGeom prst="rect">
            <a:avLst/>
          </a:prstGeom>
        </p:spPr>
        <p:txBody>
          <a:bodyPr vert="horz" lIns="92757" tIns="46378" rIns="92757" bIns="46378" rtlCol="0"/>
          <a:lstStyle>
            <a:lvl1pPr algn="l">
              <a:defRPr sz="1200"/>
            </a:lvl1pPr>
          </a:lstStyle>
          <a:p>
            <a:endParaRPr lang="en-US" dirty="0"/>
          </a:p>
        </p:txBody>
      </p:sp>
      <p:sp>
        <p:nvSpPr>
          <p:cNvPr id="3" name="Date Placeholder 2"/>
          <p:cNvSpPr>
            <a:spLocks noGrp="1"/>
          </p:cNvSpPr>
          <p:nvPr>
            <p:ph type="dt" idx="1"/>
          </p:nvPr>
        </p:nvSpPr>
        <p:spPr>
          <a:xfrm>
            <a:off x="3970938" y="0"/>
            <a:ext cx="3037840" cy="461169"/>
          </a:xfrm>
          <a:prstGeom prst="rect">
            <a:avLst/>
          </a:prstGeom>
        </p:spPr>
        <p:txBody>
          <a:bodyPr vert="horz" lIns="92757" tIns="46378" rIns="92757" bIns="46378" rtlCol="0"/>
          <a:lstStyle>
            <a:lvl1pPr algn="r">
              <a:defRPr sz="1200"/>
            </a:lvl1pPr>
          </a:lstStyle>
          <a:p>
            <a:fld id="{F5A122B4-920A-4B6F-B9C7-DCBF4087EF07}" type="datetimeFigureOut">
              <a:rPr lang="en-US" smtClean="0"/>
              <a:pPr/>
              <a:t>7/31/2015</a:t>
            </a:fld>
            <a:endParaRPr lang="en-US" dirty="0"/>
          </a:p>
        </p:txBody>
      </p:sp>
      <p:sp>
        <p:nvSpPr>
          <p:cNvPr id="4" name="Slide Image Placeholder 3"/>
          <p:cNvSpPr>
            <a:spLocks noGrp="1" noRot="1" noChangeAspect="1"/>
          </p:cNvSpPr>
          <p:nvPr>
            <p:ph type="sldImg" idx="2"/>
          </p:nvPr>
        </p:nvSpPr>
        <p:spPr>
          <a:xfrm>
            <a:off x="1198563" y="692150"/>
            <a:ext cx="4613275" cy="3459163"/>
          </a:xfrm>
          <a:prstGeom prst="rect">
            <a:avLst/>
          </a:prstGeom>
          <a:noFill/>
          <a:ln w="12700">
            <a:solidFill>
              <a:prstClr val="black"/>
            </a:solidFill>
          </a:ln>
        </p:spPr>
        <p:txBody>
          <a:bodyPr vert="horz" lIns="92757" tIns="46378" rIns="92757" bIns="46378" rtlCol="0" anchor="ctr"/>
          <a:lstStyle/>
          <a:p>
            <a:endParaRPr lang="en-US" dirty="0"/>
          </a:p>
        </p:txBody>
      </p:sp>
      <p:sp>
        <p:nvSpPr>
          <p:cNvPr id="5" name="Notes Placeholder 4"/>
          <p:cNvSpPr>
            <a:spLocks noGrp="1"/>
          </p:cNvSpPr>
          <p:nvPr>
            <p:ph type="body" sz="quarter" idx="3"/>
          </p:nvPr>
        </p:nvSpPr>
        <p:spPr>
          <a:xfrm>
            <a:off x="701040" y="4381103"/>
            <a:ext cx="5608320" cy="4150519"/>
          </a:xfrm>
          <a:prstGeom prst="rect">
            <a:avLst/>
          </a:prstGeom>
        </p:spPr>
        <p:txBody>
          <a:bodyPr vert="horz" lIns="92757" tIns="46378" rIns="92757" bIns="4637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60605"/>
            <a:ext cx="3037840" cy="461169"/>
          </a:xfrm>
          <a:prstGeom prst="rect">
            <a:avLst/>
          </a:prstGeom>
        </p:spPr>
        <p:txBody>
          <a:bodyPr vert="horz" lIns="92757" tIns="46378" rIns="92757" bIns="4637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60605"/>
            <a:ext cx="3037840" cy="461169"/>
          </a:xfrm>
          <a:prstGeom prst="rect">
            <a:avLst/>
          </a:prstGeom>
        </p:spPr>
        <p:txBody>
          <a:bodyPr vert="horz" lIns="92757" tIns="46378" rIns="92757" bIns="46378" rtlCol="0" anchor="b"/>
          <a:lstStyle>
            <a:lvl1pPr algn="r">
              <a:defRPr sz="1200"/>
            </a:lvl1pPr>
          </a:lstStyle>
          <a:p>
            <a:fld id="{C6F03662-9D18-46FB-B5D3-926FDDEBCF1D}" type="slidenum">
              <a:rPr lang="en-US" smtClean="0"/>
              <a:pPr/>
              <a:t>‹#›</a:t>
            </a:fld>
            <a:endParaRPr lang="en-US" dirty="0"/>
          </a:p>
        </p:txBody>
      </p:sp>
    </p:spTree>
    <p:extLst>
      <p:ext uri="{BB962C8B-B14F-4D97-AF65-F5344CB8AC3E}">
        <p14:creationId xmlns:p14="http://schemas.microsoft.com/office/powerpoint/2010/main" val="2866637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03662-9D18-46FB-B5D3-926FDDEBCF1D}" type="slidenum">
              <a:rPr lang="en-US" smtClean="0"/>
              <a:pPr/>
              <a:t>1</a:t>
            </a:fld>
            <a:endParaRPr lang="en-US" dirty="0"/>
          </a:p>
        </p:txBody>
      </p:sp>
    </p:spTree>
    <p:extLst>
      <p:ext uri="{BB962C8B-B14F-4D97-AF65-F5344CB8AC3E}">
        <p14:creationId xmlns:p14="http://schemas.microsoft.com/office/powerpoint/2010/main" val="25867652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0295ED12-2774-4E46-A707-3983FEA0A58D}" type="datetime1">
              <a:rPr lang="en-US" smtClean="0"/>
              <a:t>7/31/2015</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1005D12C-C8AD-47B8-AFB6-F6F5154A30A4}" type="slidenum">
              <a:rPr lang="en-US" smtClean="0"/>
              <a:pPr/>
              <a:t>‹#›</a:t>
            </a:fld>
            <a:endParaRPr lang="en-US" dirty="0"/>
          </a:p>
        </p:txBody>
      </p:sp>
    </p:spTree>
    <p:extLst>
      <p:ext uri="{BB962C8B-B14F-4D97-AF65-F5344CB8AC3E}">
        <p14:creationId xmlns:p14="http://schemas.microsoft.com/office/powerpoint/2010/main" val="236409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0AA7BB-C165-4CFD-9D2C-3106B23BEC55}" type="datetime1">
              <a:rPr lang="en-US" smtClean="0"/>
              <a:t>7/31/2015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05D12C-C8AD-47B8-AFB6-F6F5154A30A4}" type="slidenum">
              <a:rPr lang="en-US" smtClean="0"/>
              <a:pPr/>
              <a:t>‹#›</a:t>
            </a:fld>
            <a:endParaRPr lang="en-US" dirty="0"/>
          </a:p>
        </p:txBody>
      </p:sp>
    </p:spTree>
    <p:extLst>
      <p:ext uri="{BB962C8B-B14F-4D97-AF65-F5344CB8AC3E}">
        <p14:creationId xmlns:p14="http://schemas.microsoft.com/office/powerpoint/2010/main" val="2731597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5ED1AA8-4E7E-4776-AD65-C0C979D46D8C}" type="datetime1">
              <a:rPr lang="en-US" smtClean="0"/>
              <a:t>7/31/2015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05D12C-C8AD-47B8-AFB6-F6F5154A30A4}" type="slidenum">
              <a:rPr lang="en-US" smtClean="0"/>
              <a:pPr/>
              <a:t>‹#›</a:t>
            </a:fld>
            <a:endParaRPr lang="en-US" dirty="0"/>
          </a:p>
        </p:txBody>
      </p:sp>
    </p:spTree>
    <p:extLst>
      <p:ext uri="{BB962C8B-B14F-4D97-AF65-F5344CB8AC3E}">
        <p14:creationId xmlns:p14="http://schemas.microsoft.com/office/powerpoint/2010/main" val="24942125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x" type="tx">
  <p:cSld name="tx">
    <p:spTree>
      <p:nvGrpSpPr>
        <p:cNvPr id="1" name="Shape 10"/>
        <p:cNvGrpSpPr/>
        <p:nvPr/>
      </p:nvGrpSpPr>
      <p:grpSpPr>
        <a:xfrm>
          <a:off x="0" y="0"/>
          <a:ext cx="0" cy="0"/>
          <a:chOff x="0" y="0"/>
          <a:chExt cx="0" cy="0"/>
        </a:xfrm>
      </p:grpSpPr>
      <p:sp>
        <p:nvSpPr>
          <p:cNvPr id="11" name="Shape 11"/>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bg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r>
              <a:rPr lang="en-US" smtClean="0"/>
              <a:t>Click to edit Master title style</a:t>
            </a:r>
            <a:endParaRPr dirty="0"/>
          </a:p>
        </p:txBody>
      </p:sp>
      <p:sp>
        <p:nvSpPr>
          <p:cNvPr id="12" name="Shape 12"/>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pPr lvl="0"/>
            <a:r>
              <a:rPr lang="en-US" smtClean="0"/>
              <a:t>Click to edit Master text styles</a:t>
            </a:r>
          </a:p>
        </p:txBody>
      </p:sp>
    </p:spTree>
    <p:extLst>
      <p:ext uri="{BB962C8B-B14F-4D97-AF65-F5344CB8AC3E}">
        <p14:creationId xmlns:p14="http://schemas.microsoft.com/office/powerpoint/2010/main" val="1338947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80F97F6-CC2D-4A67-918E-3B4D8276AC4A}" type="datetime1">
              <a:rPr lang="en-US" smtClean="0"/>
              <a:t>7/31/2015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05D12C-C8AD-47B8-AFB6-F6F5154A30A4}" type="slidenum">
              <a:rPr lang="en-US" smtClean="0"/>
              <a:pPr/>
              <a:t>‹#›</a:t>
            </a:fld>
            <a:endParaRPr lang="en-US" dirty="0"/>
          </a:p>
        </p:txBody>
      </p:sp>
      <p:pic>
        <p:nvPicPr>
          <p:cNvPr id="8" name="Picture 7" descr="SUNY_Blue_bar-01.jpg"/>
          <p:cNvPicPr>
            <a:picLocks noChangeAspect="1"/>
          </p:cNvPicPr>
          <p:nvPr userDrawn="1"/>
        </p:nvPicPr>
        <p:blipFill>
          <a:blip r:embed="rId2" cstate="print"/>
          <a:stretch>
            <a:fillRect/>
          </a:stretch>
        </p:blipFill>
        <p:spPr>
          <a:xfrm>
            <a:off x="0" y="0"/>
            <a:ext cx="9144001" cy="6858001"/>
          </a:xfrm>
          <a:prstGeom prst="rect">
            <a:avLst/>
          </a:prstGeom>
        </p:spPr>
      </p:pic>
      <p:pic>
        <p:nvPicPr>
          <p:cNvPr id="9" name="Picture 8" descr="SUNY_trans_circ_small_top-01.png"/>
          <p:cNvPicPr>
            <a:picLocks noChangeAspect="1"/>
          </p:cNvPicPr>
          <p:nvPr userDrawn="1"/>
        </p:nvPicPr>
        <p:blipFill>
          <a:blip r:embed="rId3" cstate="print"/>
          <a:stretch>
            <a:fillRect/>
          </a:stretch>
        </p:blipFill>
        <p:spPr>
          <a:xfrm>
            <a:off x="-1" y="165"/>
            <a:ext cx="9144001" cy="6858000"/>
          </a:xfrm>
          <a:prstGeom prst="rect">
            <a:avLst/>
          </a:prstGeom>
        </p:spPr>
      </p:pic>
      <p:pic>
        <p:nvPicPr>
          <p:cNvPr id="10" name="Picture 9" descr="SUNY_logo_bottom_right-01.png"/>
          <p:cNvPicPr>
            <a:picLocks noChangeAspect="1"/>
          </p:cNvPicPr>
          <p:nvPr userDrawn="1"/>
        </p:nvPicPr>
        <p:blipFill>
          <a:blip r:embed="rId4" cstate="print"/>
          <a:stretch>
            <a:fillRect/>
          </a:stretch>
        </p:blipFill>
        <p:spPr>
          <a:xfrm>
            <a:off x="1" y="2367"/>
            <a:ext cx="9144000" cy="6858001"/>
          </a:xfrm>
          <a:prstGeom prst="rect">
            <a:avLst/>
          </a:prstGeom>
        </p:spPr>
      </p:pic>
      <p:pic>
        <p:nvPicPr>
          <p:cNvPr id="11" name="Picture 10" descr="SUNY_small_logo-01.png"/>
          <p:cNvPicPr>
            <a:picLocks noChangeAspect="1"/>
          </p:cNvPicPr>
          <p:nvPr userDrawn="1"/>
        </p:nvPicPr>
        <p:blipFill>
          <a:blip r:embed="rId5" cstate="print"/>
          <a:stretch>
            <a:fillRect/>
          </a:stretch>
        </p:blipFill>
        <p:spPr>
          <a:xfrm>
            <a:off x="-16935" y="2367"/>
            <a:ext cx="9144000" cy="6858001"/>
          </a:xfrm>
          <a:prstGeom prst="rect">
            <a:avLst/>
          </a:prstGeom>
        </p:spPr>
      </p:pic>
      <p:sp>
        <p:nvSpPr>
          <p:cNvPr id="12" name="TextBox 11"/>
          <p:cNvSpPr txBox="1"/>
          <p:nvPr userDrawn="1"/>
        </p:nvSpPr>
        <p:spPr>
          <a:xfrm>
            <a:off x="1981200" y="381000"/>
            <a:ext cx="6781800" cy="646331"/>
          </a:xfrm>
          <a:prstGeom prst="rect">
            <a:avLst/>
          </a:prstGeom>
          <a:noFill/>
        </p:spPr>
        <p:txBody>
          <a:bodyPr wrap="square" rtlCol="0">
            <a:spAutoFit/>
          </a:bodyPr>
          <a:lstStyle/>
          <a:p>
            <a:pPr algn="ctr"/>
            <a:endParaRPr lang="en-US" sz="3600" b="1" dirty="0">
              <a:solidFill>
                <a:schemeClr val="bg1"/>
              </a:solidFill>
              <a:latin typeface="AauxPro OT"/>
            </a:endParaRPr>
          </a:p>
        </p:txBody>
      </p:sp>
      <p:sp>
        <p:nvSpPr>
          <p:cNvPr id="13" name="Text Placeholder 11"/>
          <p:cNvSpPr>
            <a:spLocks noGrp="1"/>
          </p:cNvSpPr>
          <p:nvPr userDrawn="1">
            <p:ph type="body" idx="13"/>
          </p:nvPr>
        </p:nvSpPr>
        <p:spPr>
          <a:xfrm>
            <a:off x="457200" y="1600200"/>
            <a:ext cx="8229600" cy="4967700"/>
          </a:xfrm>
        </p:spPr>
        <p:txBody>
          <a:bodyPr/>
          <a:lstStyle/>
          <a:p>
            <a:endParaRPr lang="en-US" dirty="0"/>
          </a:p>
        </p:txBody>
      </p:sp>
    </p:spTree>
    <p:extLst>
      <p:ext uri="{BB962C8B-B14F-4D97-AF65-F5344CB8AC3E}">
        <p14:creationId xmlns:p14="http://schemas.microsoft.com/office/powerpoint/2010/main" val="1050063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F5662538-7CB2-4489-A1DB-5E97A3A2DD0F}" type="datetime1">
              <a:rPr lang="en-US" smtClean="0"/>
              <a:t>7/31/2015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05D12C-C8AD-47B8-AFB6-F6F5154A30A4}" type="slidenum">
              <a:rPr lang="en-US" smtClean="0"/>
              <a:pPr/>
              <a:t>‹#›</a:t>
            </a:fld>
            <a:endParaRPr lang="en-US" dirty="0"/>
          </a:p>
        </p:txBody>
      </p:sp>
      <p:pic>
        <p:nvPicPr>
          <p:cNvPr id="8" name="Picture 7" descr="SUNY_Blue_bar-01.jpg"/>
          <p:cNvPicPr>
            <a:picLocks noChangeAspect="1"/>
          </p:cNvPicPr>
          <p:nvPr userDrawn="1"/>
        </p:nvPicPr>
        <p:blipFill>
          <a:blip r:embed="rId2" cstate="print"/>
          <a:stretch>
            <a:fillRect/>
          </a:stretch>
        </p:blipFill>
        <p:spPr>
          <a:xfrm>
            <a:off x="0" y="0"/>
            <a:ext cx="9144001" cy="6858001"/>
          </a:xfrm>
          <a:prstGeom prst="rect">
            <a:avLst/>
          </a:prstGeom>
        </p:spPr>
      </p:pic>
      <p:pic>
        <p:nvPicPr>
          <p:cNvPr id="9" name="Picture 8" descr="SUNY_trans_circ_small_top-01.png"/>
          <p:cNvPicPr>
            <a:picLocks noChangeAspect="1"/>
          </p:cNvPicPr>
          <p:nvPr userDrawn="1"/>
        </p:nvPicPr>
        <p:blipFill>
          <a:blip r:embed="rId3" cstate="print"/>
          <a:stretch>
            <a:fillRect/>
          </a:stretch>
        </p:blipFill>
        <p:spPr>
          <a:xfrm>
            <a:off x="-1" y="165"/>
            <a:ext cx="9144001" cy="6858000"/>
          </a:xfrm>
          <a:prstGeom prst="rect">
            <a:avLst/>
          </a:prstGeom>
        </p:spPr>
      </p:pic>
      <p:pic>
        <p:nvPicPr>
          <p:cNvPr id="10" name="Picture 9" descr="SUNY_logo_bottom_right-01.png"/>
          <p:cNvPicPr>
            <a:picLocks noChangeAspect="1"/>
          </p:cNvPicPr>
          <p:nvPr userDrawn="1"/>
        </p:nvPicPr>
        <p:blipFill>
          <a:blip r:embed="rId4" cstate="print"/>
          <a:stretch>
            <a:fillRect/>
          </a:stretch>
        </p:blipFill>
        <p:spPr>
          <a:xfrm>
            <a:off x="1" y="2367"/>
            <a:ext cx="9144000" cy="6858001"/>
          </a:xfrm>
          <a:prstGeom prst="rect">
            <a:avLst/>
          </a:prstGeom>
        </p:spPr>
      </p:pic>
      <p:pic>
        <p:nvPicPr>
          <p:cNvPr id="11" name="Picture 10" descr="SUNY_small_logo-01.png"/>
          <p:cNvPicPr>
            <a:picLocks noChangeAspect="1"/>
          </p:cNvPicPr>
          <p:nvPr userDrawn="1"/>
        </p:nvPicPr>
        <p:blipFill>
          <a:blip r:embed="rId5" cstate="print"/>
          <a:stretch>
            <a:fillRect/>
          </a:stretch>
        </p:blipFill>
        <p:spPr>
          <a:xfrm>
            <a:off x="-16935" y="2367"/>
            <a:ext cx="9144000" cy="6858001"/>
          </a:xfrm>
          <a:prstGeom prst="rect">
            <a:avLst/>
          </a:prstGeom>
        </p:spPr>
      </p:pic>
      <p:sp>
        <p:nvSpPr>
          <p:cNvPr id="12" name="TextBox 11"/>
          <p:cNvSpPr txBox="1"/>
          <p:nvPr userDrawn="1"/>
        </p:nvSpPr>
        <p:spPr>
          <a:xfrm>
            <a:off x="1981200" y="381000"/>
            <a:ext cx="6781800" cy="646331"/>
          </a:xfrm>
          <a:prstGeom prst="rect">
            <a:avLst/>
          </a:prstGeom>
          <a:noFill/>
        </p:spPr>
        <p:txBody>
          <a:bodyPr wrap="square" rtlCol="0">
            <a:spAutoFit/>
          </a:bodyPr>
          <a:lstStyle/>
          <a:p>
            <a:pPr algn="ctr"/>
            <a:endParaRPr lang="en-US" sz="3600" b="1" dirty="0">
              <a:solidFill>
                <a:schemeClr val="bg1"/>
              </a:solidFill>
              <a:latin typeface="AauxPro OT"/>
            </a:endParaRPr>
          </a:p>
        </p:txBody>
      </p:sp>
      <p:sp>
        <p:nvSpPr>
          <p:cNvPr id="13" name="Text Placeholder 11"/>
          <p:cNvSpPr>
            <a:spLocks noGrp="1"/>
          </p:cNvSpPr>
          <p:nvPr userDrawn="1">
            <p:ph type="body" idx="13"/>
          </p:nvPr>
        </p:nvSpPr>
        <p:spPr>
          <a:xfrm>
            <a:off x="457200" y="1600200"/>
            <a:ext cx="8229600" cy="4967700"/>
          </a:xfrm>
        </p:spPr>
        <p:txBody>
          <a:bodyPr/>
          <a:lstStyle/>
          <a:p>
            <a:endParaRPr lang="en-US" dirty="0"/>
          </a:p>
        </p:txBody>
      </p:sp>
    </p:spTree>
    <p:extLst>
      <p:ext uri="{BB962C8B-B14F-4D97-AF65-F5344CB8AC3E}">
        <p14:creationId xmlns:p14="http://schemas.microsoft.com/office/powerpoint/2010/main" val="1667845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2F55492-539C-4FC6-B346-68306738572D}" type="datetime1">
              <a:rPr lang="en-US" smtClean="0"/>
              <a:t>7/31/2015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05D12C-C8AD-47B8-AFB6-F6F5154A30A4}" type="slidenum">
              <a:rPr lang="en-US" smtClean="0"/>
              <a:pPr/>
              <a:t>‹#›</a:t>
            </a:fld>
            <a:endParaRPr lang="en-US" dirty="0"/>
          </a:p>
        </p:txBody>
      </p:sp>
      <p:pic>
        <p:nvPicPr>
          <p:cNvPr id="8" name="Picture 7" descr="SUNY_Blue_bar-01.jpg"/>
          <p:cNvPicPr>
            <a:picLocks noChangeAspect="1"/>
          </p:cNvPicPr>
          <p:nvPr userDrawn="1"/>
        </p:nvPicPr>
        <p:blipFill>
          <a:blip r:embed="rId2" cstate="print"/>
          <a:stretch>
            <a:fillRect/>
          </a:stretch>
        </p:blipFill>
        <p:spPr>
          <a:xfrm>
            <a:off x="0" y="0"/>
            <a:ext cx="9144001" cy="6858001"/>
          </a:xfrm>
          <a:prstGeom prst="rect">
            <a:avLst/>
          </a:prstGeom>
        </p:spPr>
      </p:pic>
      <p:pic>
        <p:nvPicPr>
          <p:cNvPr id="9" name="Picture 8" descr="SUNY_trans_circ_small_top-01.png"/>
          <p:cNvPicPr>
            <a:picLocks noChangeAspect="1"/>
          </p:cNvPicPr>
          <p:nvPr userDrawn="1"/>
        </p:nvPicPr>
        <p:blipFill>
          <a:blip r:embed="rId3" cstate="print"/>
          <a:stretch>
            <a:fillRect/>
          </a:stretch>
        </p:blipFill>
        <p:spPr>
          <a:xfrm>
            <a:off x="-1" y="165"/>
            <a:ext cx="9144001" cy="6858000"/>
          </a:xfrm>
          <a:prstGeom prst="rect">
            <a:avLst/>
          </a:prstGeom>
        </p:spPr>
      </p:pic>
      <p:pic>
        <p:nvPicPr>
          <p:cNvPr id="10" name="Picture 9" descr="SUNY_logo_bottom_right-01.png"/>
          <p:cNvPicPr>
            <a:picLocks noChangeAspect="1"/>
          </p:cNvPicPr>
          <p:nvPr userDrawn="1"/>
        </p:nvPicPr>
        <p:blipFill>
          <a:blip r:embed="rId4" cstate="print"/>
          <a:stretch>
            <a:fillRect/>
          </a:stretch>
        </p:blipFill>
        <p:spPr>
          <a:xfrm>
            <a:off x="1" y="2367"/>
            <a:ext cx="9144000" cy="6858001"/>
          </a:xfrm>
          <a:prstGeom prst="rect">
            <a:avLst/>
          </a:prstGeom>
        </p:spPr>
      </p:pic>
      <p:pic>
        <p:nvPicPr>
          <p:cNvPr id="11" name="Picture 10" descr="SUNY_small_logo-01.png"/>
          <p:cNvPicPr>
            <a:picLocks noChangeAspect="1"/>
          </p:cNvPicPr>
          <p:nvPr userDrawn="1"/>
        </p:nvPicPr>
        <p:blipFill>
          <a:blip r:embed="rId5" cstate="print"/>
          <a:stretch>
            <a:fillRect/>
          </a:stretch>
        </p:blipFill>
        <p:spPr>
          <a:xfrm>
            <a:off x="-16935" y="2367"/>
            <a:ext cx="9144000" cy="6858001"/>
          </a:xfrm>
          <a:prstGeom prst="rect">
            <a:avLst/>
          </a:prstGeom>
        </p:spPr>
      </p:pic>
      <p:sp>
        <p:nvSpPr>
          <p:cNvPr id="12" name="TextBox 11"/>
          <p:cNvSpPr txBox="1"/>
          <p:nvPr userDrawn="1"/>
        </p:nvSpPr>
        <p:spPr>
          <a:xfrm>
            <a:off x="1981200" y="381000"/>
            <a:ext cx="6781800" cy="646331"/>
          </a:xfrm>
          <a:prstGeom prst="rect">
            <a:avLst/>
          </a:prstGeom>
          <a:noFill/>
        </p:spPr>
        <p:txBody>
          <a:bodyPr wrap="square" rtlCol="0">
            <a:spAutoFit/>
          </a:bodyPr>
          <a:lstStyle/>
          <a:p>
            <a:pPr algn="ctr"/>
            <a:endParaRPr lang="en-US" sz="3600" b="1" dirty="0">
              <a:solidFill>
                <a:schemeClr val="bg1"/>
              </a:solidFill>
              <a:latin typeface="AauxPro OT"/>
            </a:endParaRPr>
          </a:p>
        </p:txBody>
      </p:sp>
      <p:sp>
        <p:nvSpPr>
          <p:cNvPr id="13" name="Text Placeholder 11"/>
          <p:cNvSpPr>
            <a:spLocks noGrp="1"/>
          </p:cNvSpPr>
          <p:nvPr userDrawn="1">
            <p:ph type="body" idx="13"/>
          </p:nvPr>
        </p:nvSpPr>
        <p:spPr>
          <a:xfrm>
            <a:off x="457200" y="1600200"/>
            <a:ext cx="8229600" cy="4967700"/>
          </a:xfrm>
        </p:spPr>
        <p:txBody>
          <a:bodyPr/>
          <a:lstStyle/>
          <a:p>
            <a:endParaRPr lang="en-US" dirty="0"/>
          </a:p>
        </p:txBody>
      </p:sp>
    </p:spTree>
    <p:extLst>
      <p:ext uri="{BB962C8B-B14F-4D97-AF65-F5344CB8AC3E}">
        <p14:creationId xmlns:p14="http://schemas.microsoft.com/office/powerpoint/2010/main" val="37053881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9841450-D672-4CD5-BBFB-36B632217A5B}" type="datetime1">
              <a:rPr lang="en-US" smtClean="0"/>
              <a:t>7/31/2015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05D12C-C8AD-47B8-AFB6-F6F5154A30A4}" type="slidenum">
              <a:rPr lang="en-US" smtClean="0"/>
              <a:pPr/>
              <a:t>‹#›</a:t>
            </a:fld>
            <a:endParaRPr lang="en-US" dirty="0"/>
          </a:p>
        </p:txBody>
      </p:sp>
      <p:pic>
        <p:nvPicPr>
          <p:cNvPr id="8" name="Picture 7" descr="SUNY_Blue_bar-01.jpg"/>
          <p:cNvPicPr>
            <a:picLocks noChangeAspect="1"/>
          </p:cNvPicPr>
          <p:nvPr userDrawn="1"/>
        </p:nvPicPr>
        <p:blipFill>
          <a:blip r:embed="rId2" cstate="print"/>
          <a:stretch>
            <a:fillRect/>
          </a:stretch>
        </p:blipFill>
        <p:spPr>
          <a:xfrm>
            <a:off x="0" y="0"/>
            <a:ext cx="9144001" cy="6858001"/>
          </a:xfrm>
          <a:prstGeom prst="rect">
            <a:avLst/>
          </a:prstGeom>
        </p:spPr>
      </p:pic>
      <p:pic>
        <p:nvPicPr>
          <p:cNvPr id="9" name="Picture 8" descr="SUNY_trans_circ_small_top-01.png"/>
          <p:cNvPicPr>
            <a:picLocks noChangeAspect="1"/>
          </p:cNvPicPr>
          <p:nvPr userDrawn="1"/>
        </p:nvPicPr>
        <p:blipFill>
          <a:blip r:embed="rId3" cstate="print"/>
          <a:stretch>
            <a:fillRect/>
          </a:stretch>
        </p:blipFill>
        <p:spPr>
          <a:xfrm>
            <a:off x="-1" y="165"/>
            <a:ext cx="9144001" cy="6858000"/>
          </a:xfrm>
          <a:prstGeom prst="rect">
            <a:avLst/>
          </a:prstGeom>
        </p:spPr>
      </p:pic>
      <p:pic>
        <p:nvPicPr>
          <p:cNvPr id="10" name="Picture 9" descr="SUNY_logo_bottom_right-01.png"/>
          <p:cNvPicPr>
            <a:picLocks noChangeAspect="1"/>
          </p:cNvPicPr>
          <p:nvPr userDrawn="1"/>
        </p:nvPicPr>
        <p:blipFill>
          <a:blip r:embed="rId4" cstate="print"/>
          <a:stretch>
            <a:fillRect/>
          </a:stretch>
        </p:blipFill>
        <p:spPr>
          <a:xfrm>
            <a:off x="1" y="2367"/>
            <a:ext cx="9144000" cy="6858001"/>
          </a:xfrm>
          <a:prstGeom prst="rect">
            <a:avLst/>
          </a:prstGeom>
        </p:spPr>
      </p:pic>
      <p:pic>
        <p:nvPicPr>
          <p:cNvPr id="11" name="Picture 10" descr="SUNY_small_logo-01.png"/>
          <p:cNvPicPr>
            <a:picLocks noChangeAspect="1"/>
          </p:cNvPicPr>
          <p:nvPr userDrawn="1"/>
        </p:nvPicPr>
        <p:blipFill>
          <a:blip r:embed="rId5" cstate="print"/>
          <a:stretch>
            <a:fillRect/>
          </a:stretch>
        </p:blipFill>
        <p:spPr>
          <a:xfrm>
            <a:off x="-16935" y="2367"/>
            <a:ext cx="9144000" cy="6858001"/>
          </a:xfrm>
          <a:prstGeom prst="rect">
            <a:avLst/>
          </a:prstGeom>
        </p:spPr>
      </p:pic>
      <p:sp>
        <p:nvSpPr>
          <p:cNvPr id="12" name="TextBox 11"/>
          <p:cNvSpPr txBox="1"/>
          <p:nvPr userDrawn="1"/>
        </p:nvSpPr>
        <p:spPr>
          <a:xfrm>
            <a:off x="1981200" y="381000"/>
            <a:ext cx="6781800" cy="646331"/>
          </a:xfrm>
          <a:prstGeom prst="rect">
            <a:avLst/>
          </a:prstGeom>
          <a:noFill/>
        </p:spPr>
        <p:txBody>
          <a:bodyPr wrap="square" rtlCol="0">
            <a:spAutoFit/>
          </a:bodyPr>
          <a:lstStyle/>
          <a:p>
            <a:pPr algn="ctr"/>
            <a:endParaRPr lang="en-US" sz="3600" b="1" dirty="0">
              <a:solidFill>
                <a:schemeClr val="bg1"/>
              </a:solidFill>
              <a:latin typeface="AauxPro OT"/>
            </a:endParaRPr>
          </a:p>
        </p:txBody>
      </p:sp>
      <p:sp>
        <p:nvSpPr>
          <p:cNvPr id="13" name="Text Placeholder 11"/>
          <p:cNvSpPr>
            <a:spLocks noGrp="1"/>
          </p:cNvSpPr>
          <p:nvPr userDrawn="1">
            <p:ph type="body" idx="13"/>
          </p:nvPr>
        </p:nvSpPr>
        <p:spPr>
          <a:xfrm>
            <a:off x="457200" y="1600200"/>
            <a:ext cx="8229600" cy="4967700"/>
          </a:xfrm>
        </p:spPr>
        <p:txBody>
          <a:bodyPr/>
          <a:lstStyle/>
          <a:p>
            <a:endParaRPr lang="en-US" dirty="0"/>
          </a:p>
        </p:txBody>
      </p:sp>
    </p:spTree>
    <p:extLst>
      <p:ext uri="{BB962C8B-B14F-4D97-AF65-F5344CB8AC3E}">
        <p14:creationId xmlns:p14="http://schemas.microsoft.com/office/powerpoint/2010/main" val="17256366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772593A-7B0B-4A4E-A0A8-D3BA0C7FE62B}" type="datetime1">
              <a:rPr lang="en-US" smtClean="0"/>
              <a:t>7/31/2015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05D12C-C8AD-47B8-AFB6-F6F5154A30A4}" type="slidenum">
              <a:rPr lang="en-US" smtClean="0"/>
              <a:pPr/>
              <a:t>‹#›</a:t>
            </a:fld>
            <a:endParaRPr lang="en-US" dirty="0"/>
          </a:p>
        </p:txBody>
      </p:sp>
      <p:pic>
        <p:nvPicPr>
          <p:cNvPr id="8" name="Picture 7" descr="SUNY_Blue_bar-01.jpg"/>
          <p:cNvPicPr>
            <a:picLocks noChangeAspect="1"/>
          </p:cNvPicPr>
          <p:nvPr userDrawn="1"/>
        </p:nvPicPr>
        <p:blipFill>
          <a:blip r:embed="rId2" cstate="print"/>
          <a:stretch>
            <a:fillRect/>
          </a:stretch>
        </p:blipFill>
        <p:spPr>
          <a:xfrm>
            <a:off x="0" y="0"/>
            <a:ext cx="9144001" cy="6858001"/>
          </a:xfrm>
          <a:prstGeom prst="rect">
            <a:avLst/>
          </a:prstGeom>
        </p:spPr>
      </p:pic>
      <p:pic>
        <p:nvPicPr>
          <p:cNvPr id="9" name="Picture 8" descr="SUNY_trans_circ_small_top-01.png"/>
          <p:cNvPicPr>
            <a:picLocks noChangeAspect="1"/>
          </p:cNvPicPr>
          <p:nvPr userDrawn="1"/>
        </p:nvPicPr>
        <p:blipFill>
          <a:blip r:embed="rId3" cstate="print"/>
          <a:stretch>
            <a:fillRect/>
          </a:stretch>
        </p:blipFill>
        <p:spPr>
          <a:xfrm>
            <a:off x="-1" y="165"/>
            <a:ext cx="9144001" cy="6858000"/>
          </a:xfrm>
          <a:prstGeom prst="rect">
            <a:avLst/>
          </a:prstGeom>
        </p:spPr>
      </p:pic>
      <p:pic>
        <p:nvPicPr>
          <p:cNvPr id="10" name="Picture 9" descr="SUNY_logo_bottom_right-01.png"/>
          <p:cNvPicPr>
            <a:picLocks noChangeAspect="1"/>
          </p:cNvPicPr>
          <p:nvPr userDrawn="1"/>
        </p:nvPicPr>
        <p:blipFill>
          <a:blip r:embed="rId4" cstate="print"/>
          <a:stretch>
            <a:fillRect/>
          </a:stretch>
        </p:blipFill>
        <p:spPr>
          <a:xfrm>
            <a:off x="1" y="2367"/>
            <a:ext cx="9144000" cy="6858001"/>
          </a:xfrm>
          <a:prstGeom prst="rect">
            <a:avLst/>
          </a:prstGeom>
        </p:spPr>
      </p:pic>
      <p:pic>
        <p:nvPicPr>
          <p:cNvPr id="11" name="Picture 10" descr="SUNY_small_logo-01.png"/>
          <p:cNvPicPr>
            <a:picLocks noChangeAspect="1"/>
          </p:cNvPicPr>
          <p:nvPr userDrawn="1"/>
        </p:nvPicPr>
        <p:blipFill>
          <a:blip r:embed="rId5" cstate="print"/>
          <a:stretch>
            <a:fillRect/>
          </a:stretch>
        </p:blipFill>
        <p:spPr>
          <a:xfrm>
            <a:off x="-16935" y="2367"/>
            <a:ext cx="9144000" cy="6858001"/>
          </a:xfrm>
          <a:prstGeom prst="rect">
            <a:avLst/>
          </a:prstGeom>
        </p:spPr>
      </p:pic>
      <p:sp>
        <p:nvSpPr>
          <p:cNvPr id="12" name="TextBox 11"/>
          <p:cNvSpPr txBox="1"/>
          <p:nvPr userDrawn="1"/>
        </p:nvSpPr>
        <p:spPr>
          <a:xfrm>
            <a:off x="1981200" y="381000"/>
            <a:ext cx="6781800" cy="646331"/>
          </a:xfrm>
          <a:prstGeom prst="rect">
            <a:avLst/>
          </a:prstGeom>
          <a:noFill/>
        </p:spPr>
        <p:txBody>
          <a:bodyPr wrap="square" rtlCol="0">
            <a:spAutoFit/>
          </a:bodyPr>
          <a:lstStyle/>
          <a:p>
            <a:pPr algn="ctr"/>
            <a:endParaRPr lang="en-US" sz="3600" b="1" dirty="0">
              <a:solidFill>
                <a:schemeClr val="bg1"/>
              </a:solidFill>
              <a:latin typeface="AauxPro OT"/>
            </a:endParaRPr>
          </a:p>
        </p:txBody>
      </p:sp>
      <p:sp>
        <p:nvSpPr>
          <p:cNvPr id="13" name="Text Placeholder 11"/>
          <p:cNvSpPr>
            <a:spLocks noGrp="1"/>
          </p:cNvSpPr>
          <p:nvPr userDrawn="1">
            <p:ph type="body" idx="13"/>
          </p:nvPr>
        </p:nvSpPr>
        <p:spPr>
          <a:xfrm>
            <a:off x="457200" y="1600200"/>
            <a:ext cx="8229600" cy="4967700"/>
          </a:xfrm>
        </p:spPr>
        <p:txBody>
          <a:bodyPr/>
          <a:lstStyle/>
          <a:p>
            <a:endParaRPr lang="en-US" dirty="0"/>
          </a:p>
        </p:txBody>
      </p:sp>
    </p:spTree>
    <p:extLst>
      <p:ext uri="{BB962C8B-B14F-4D97-AF65-F5344CB8AC3E}">
        <p14:creationId xmlns:p14="http://schemas.microsoft.com/office/powerpoint/2010/main" val="240513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53691FD-7BE0-454D-80CF-B938B677983F}" type="datetime1">
              <a:rPr lang="en-US" smtClean="0"/>
              <a:t>7/31/2015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05D12C-C8AD-47B8-AFB6-F6F5154A30A4}" type="slidenum">
              <a:rPr lang="en-US" smtClean="0"/>
              <a:pPr/>
              <a:t>‹#›</a:t>
            </a:fld>
            <a:endParaRPr lang="en-US" dirty="0"/>
          </a:p>
        </p:txBody>
      </p:sp>
      <p:pic>
        <p:nvPicPr>
          <p:cNvPr id="8" name="Picture 7" descr="SUNY_Blue_bar-01.jpg"/>
          <p:cNvPicPr>
            <a:picLocks noChangeAspect="1"/>
          </p:cNvPicPr>
          <p:nvPr userDrawn="1"/>
        </p:nvPicPr>
        <p:blipFill>
          <a:blip r:embed="rId2" cstate="print"/>
          <a:stretch>
            <a:fillRect/>
          </a:stretch>
        </p:blipFill>
        <p:spPr>
          <a:xfrm>
            <a:off x="0" y="0"/>
            <a:ext cx="9144001" cy="6858001"/>
          </a:xfrm>
          <a:prstGeom prst="rect">
            <a:avLst/>
          </a:prstGeom>
        </p:spPr>
      </p:pic>
      <p:pic>
        <p:nvPicPr>
          <p:cNvPr id="9" name="Picture 8" descr="SUNY_trans_circ_small_top-01.png"/>
          <p:cNvPicPr>
            <a:picLocks noChangeAspect="1"/>
          </p:cNvPicPr>
          <p:nvPr userDrawn="1"/>
        </p:nvPicPr>
        <p:blipFill>
          <a:blip r:embed="rId3" cstate="print"/>
          <a:stretch>
            <a:fillRect/>
          </a:stretch>
        </p:blipFill>
        <p:spPr>
          <a:xfrm>
            <a:off x="-1" y="165"/>
            <a:ext cx="9144001" cy="6858000"/>
          </a:xfrm>
          <a:prstGeom prst="rect">
            <a:avLst/>
          </a:prstGeom>
        </p:spPr>
      </p:pic>
      <p:pic>
        <p:nvPicPr>
          <p:cNvPr id="10" name="Picture 9" descr="SUNY_logo_bottom_right-01.png"/>
          <p:cNvPicPr>
            <a:picLocks noChangeAspect="1"/>
          </p:cNvPicPr>
          <p:nvPr userDrawn="1"/>
        </p:nvPicPr>
        <p:blipFill>
          <a:blip r:embed="rId4" cstate="print"/>
          <a:stretch>
            <a:fillRect/>
          </a:stretch>
        </p:blipFill>
        <p:spPr>
          <a:xfrm>
            <a:off x="1" y="2367"/>
            <a:ext cx="9144000" cy="6858001"/>
          </a:xfrm>
          <a:prstGeom prst="rect">
            <a:avLst/>
          </a:prstGeom>
        </p:spPr>
      </p:pic>
      <p:pic>
        <p:nvPicPr>
          <p:cNvPr id="11" name="Picture 10" descr="SUNY_small_logo-01.png"/>
          <p:cNvPicPr>
            <a:picLocks noChangeAspect="1"/>
          </p:cNvPicPr>
          <p:nvPr userDrawn="1"/>
        </p:nvPicPr>
        <p:blipFill>
          <a:blip r:embed="rId5" cstate="print"/>
          <a:stretch>
            <a:fillRect/>
          </a:stretch>
        </p:blipFill>
        <p:spPr>
          <a:xfrm>
            <a:off x="-16935" y="2367"/>
            <a:ext cx="9144000" cy="6858001"/>
          </a:xfrm>
          <a:prstGeom prst="rect">
            <a:avLst/>
          </a:prstGeom>
        </p:spPr>
      </p:pic>
      <p:sp>
        <p:nvSpPr>
          <p:cNvPr id="12" name="TextBox 11"/>
          <p:cNvSpPr txBox="1"/>
          <p:nvPr userDrawn="1"/>
        </p:nvSpPr>
        <p:spPr>
          <a:xfrm>
            <a:off x="1981200" y="381000"/>
            <a:ext cx="6781800" cy="646331"/>
          </a:xfrm>
          <a:prstGeom prst="rect">
            <a:avLst/>
          </a:prstGeom>
          <a:noFill/>
        </p:spPr>
        <p:txBody>
          <a:bodyPr wrap="square" rtlCol="0">
            <a:spAutoFit/>
          </a:bodyPr>
          <a:lstStyle/>
          <a:p>
            <a:pPr algn="ctr"/>
            <a:endParaRPr lang="en-US" sz="3600" b="1" dirty="0">
              <a:solidFill>
                <a:schemeClr val="bg1"/>
              </a:solidFill>
              <a:latin typeface="AauxPro OT"/>
            </a:endParaRPr>
          </a:p>
        </p:txBody>
      </p:sp>
      <p:sp>
        <p:nvSpPr>
          <p:cNvPr id="13" name="Text Placeholder 11"/>
          <p:cNvSpPr>
            <a:spLocks noGrp="1"/>
          </p:cNvSpPr>
          <p:nvPr userDrawn="1">
            <p:ph type="body" idx="13"/>
          </p:nvPr>
        </p:nvSpPr>
        <p:spPr>
          <a:xfrm>
            <a:off x="457200" y="1600200"/>
            <a:ext cx="8229600" cy="4967700"/>
          </a:xfrm>
        </p:spPr>
        <p:txBody>
          <a:bodyPr/>
          <a:lstStyle/>
          <a:p>
            <a:endParaRPr lang="en-US" dirty="0"/>
          </a:p>
        </p:txBody>
      </p:sp>
    </p:spTree>
    <p:extLst>
      <p:ext uri="{BB962C8B-B14F-4D97-AF65-F5344CB8AC3E}">
        <p14:creationId xmlns:p14="http://schemas.microsoft.com/office/powerpoint/2010/main" val="32878780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7BDFA61-0EB2-43C4-BE73-A07D52C8C39A}" type="datetime1">
              <a:rPr lang="en-US" smtClean="0"/>
              <a:t>7/31/2015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05D12C-C8AD-47B8-AFB6-F6F5154A30A4}" type="slidenum">
              <a:rPr lang="en-US" smtClean="0"/>
              <a:pPr/>
              <a:t>‹#›</a:t>
            </a:fld>
            <a:endParaRPr lang="en-US" dirty="0"/>
          </a:p>
        </p:txBody>
      </p:sp>
      <p:pic>
        <p:nvPicPr>
          <p:cNvPr id="8" name="Picture 7" descr="SUNY_Blue_bar-01.jpg"/>
          <p:cNvPicPr>
            <a:picLocks noChangeAspect="1"/>
          </p:cNvPicPr>
          <p:nvPr userDrawn="1"/>
        </p:nvPicPr>
        <p:blipFill>
          <a:blip r:embed="rId2" cstate="print"/>
          <a:stretch>
            <a:fillRect/>
          </a:stretch>
        </p:blipFill>
        <p:spPr>
          <a:xfrm>
            <a:off x="0" y="0"/>
            <a:ext cx="9144001" cy="6858001"/>
          </a:xfrm>
          <a:prstGeom prst="rect">
            <a:avLst/>
          </a:prstGeom>
        </p:spPr>
      </p:pic>
      <p:pic>
        <p:nvPicPr>
          <p:cNvPr id="9" name="Picture 8" descr="SUNY_trans_circ_small_top-01.png"/>
          <p:cNvPicPr>
            <a:picLocks noChangeAspect="1"/>
          </p:cNvPicPr>
          <p:nvPr userDrawn="1"/>
        </p:nvPicPr>
        <p:blipFill>
          <a:blip r:embed="rId3" cstate="print"/>
          <a:stretch>
            <a:fillRect/>
          </a:stretch>
        </p:blipFill>
        <p:spPr>
          <a:xfrm>
            <a:off x="-1" y="165"/>
            <a:ext cx="9144001" cy="6858000"/>
          </a:xfrm>
          <a:prstGeom prst="rect">
            <a:avLst/>
          </a:prstGeom>
        </p:spPr>
      </p:pic>
      <p:pic>
        <p:nvPicPr>
          <p:cNvPr id="10" name="Picture 9" descr="SUNY_logo_bottom_right-01.png"/>
          <p:cNvPicPr>
            <a:picLocks noChangeAspect="1"/>
          </p:cNvPicPr>
          <p:nvPr userDrawn="1"/>
        </p:nvPicPr>
        <p:blipFill>
          <a:blip r:embed="rId4" cstate="print"/>
          <a:stretch>
            <a:fillRect/>
          </a:stretch>
        </p:blipFill>
        <p:spPr>
          <a:xfrm>
            <a:off x="1" y="2367"/>
            <a:ext cx="9144000" cy="6858001"/>
          </a:xfrm>
          <a:prstGeom prst="rect">
            <a:avLst/>
          </a:prstGeom>
        </p:spPr>
      </p:pic>
      <p:pic>
        <p:nvPicPr>
          <p:cNvPr id="11" name="Picture 10" descr="SUNY_small_logo-01.png"/>
          <p:cNvPicPr>
            <a:picLocks noChangeAspect="1"/>
          </p:cNvPicPr>
          <p:nvPr userDrawn="1"/>
        </p:nvPicPr>
        <p:blipFill>
          <a:blip r:embed="rId5" cstate="print"/>
          <a:stretch>
            <a:fillRect/>
          </a:stretch>
        </p:blipFill>
        <p:spPr>
          <a:xfrm>
            <a:off x="-16935" y="2367"/>
            <a:ext cx="9144000" cy="6858001"/>
          </a:xfrm>
          <a:prstGeom prst="rect">
            <a:avLst/>
          </a:prstGeom>
        </p:spPr>
      </p:pic>
      <p:sp>
        <p:nvSpPr>
          <p:cNvPr id="12" name="TextBox 11"/>
          <p:cNvSpPr txBox="1"/>
          <p:nvPr userDrawn="1"/>
        </p:nvSpPr>
        <p:spPr>
          <a:xfrm>
            <a:off x="1981200" y="381000"/>
            <a:ext cx="6781800" cy="646331"/>
          </a:xfrm>
          <a:prstGeom prst="rect">
            <a:avLst/>
          </a:prstGeom>
          <a:noFill/>
        </p:spPr>
        <p:txBody>
          <a:bodyPr wrap="square" rtlCol="0">
            <a:spAutoFit/>
          </a:bodyPr>
          <a:lstStyle/>
          <a:p>
            <a:pPr algn="ctr"/>
            <a:endParaRPr lang="en-US" sz="3600" b="1" dirty="0">
              <a:solidFill>
                <a:schemeClr val="bg1"/>
              </a:solidFill>
              <a:latin typeface="AauxPro OT"/>
            </a:endParaRPr>
          </a:p>
        </p:txBody>
      </p:sp>
      <p:sp>
        <p:nvSpPr>
          <p:cNvPr id="13" name="Text Placeholder 11"/>
          <p:cNvSpPr>
            <a:spLocks noGrp="1"/>
          </p:cNvSpPr>
          <p:nvPr userDrawn="1">
            <p:ph type="body" idx="13"/>
          </p:nvPr>
        </p:nvSpPr>
        <p:spPr>
          <a:xfrm>
            <a:off x="457200" y="1600200"/>
            <a:ext cx="8229600" cy="4967700"/>
          </a:xfrm>
        </p:spPr>
        <p:txBody>
          <a:bodyPr/>
          <a:lstStyle/>
          <a:p>
            <a:endParaRPr lang="en-US" dirty="0"/>
          </a:p>
        </p:txBody>
      </p:sp>
    </p:spTree>
    <p:extLst>
      <p:ext uri="{BB962C8B-B14F-4D97-AF65-F5344CB8AC3E}">
        <p14:creationId xmlns:p14="http://schemas.microsoft.com/office/powerpoint/2010/main" val="1600148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5B0DEA-36C1-4D5D-96BF-56378CB2FEE1}" type="datetime1">
              <a:rPr lang="en-US" smtClean="0"/>
              <a:t>7/31/2015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05D12C-C8AD-47B8-AFB6-F6F5154A30A4}" type="slidenum">
              <a:rPr lang="en-US" smtClean="0"/>
              <a:pPr/>
              <a:t>‹#›</a:t>
            </a:fld>
            <a:endParaRPr lang="en-US" dirty="0"/>
          </a:p>
        </p:txBody>
      </p:sp>
    </p:spTree>
    <p:extLst>
      <p:ext uri="{BB962C8B-B14F-4D97-AF65-F5344CB8AC3E}">
        <p14:creationId xmlns:p14="http://schemas.microsoft.com/office/powerpoint/2010/main" val="19003388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18B241BE-4DB8-4EF2-935C-8F699D0E0837}" type="datetime1">
              <a:rPr lang="en-US" smtClean="0"/>
              <a:t>7/31/2015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05D12C-C8AD-47B8-AFB6-F6F5154A30A4}" type="slidenum">
              <a:rPr lang="en-US" smtClean="0"/>
              <a:pPr/>
              <a:t>‹#›</a:t>
            </a:fld>
            <a:endParaRPr lang="en-US" dirty="0"/>
          </a:p>
        </p:txBody>
      </p:sp>
      <p:pic>
        <p:nvPicPr>
          <p:cNvPr id="8" name="Picture 7" descr="SUNY_Blue_bar-01.jpg"/>
          <p:cNvPicPr>
            <a:picLocks noChangeAspect="1"/>
          </p:cNvPicPr>
          <p:nvPr userDrawn="1"/>
        </p:nvPicPr>
        <p:blipFill>
          <a:blip r:embed="rId2" cstate="print"/>
          <a:stretch>
            <a:fillRect/>
          </a:stretch>
        </p:blipFill>
        <p:spPr>
          <a:xfrm>
            <a:off x="0" y="0"/>
            <a:ext cx="9144001" cy="6858001"/>
          </a:xfrm>
          <a:prstGeom prst="rect">
            <a:avLst/>
          </a:prstGeom>
        </p:spPr>
      </p:pic>
      <p:pic>
        <p:nvPicPr>
          <p:cNvPr id="9" name="Picture 8" descr="SUNY_trans_circ_small_top-01.png"/>
          <p:cNvPicPr>
            <a:picLocks noChangeAspect="1"/>
          </p:cNvPicPr>
          <p:nvPr userDrawn="1"/>
        </p:nvPicPr>
        <p:blipFill>
          <a:blip r:embed="rId3" cstate="print"/>
          <a:stretch>
            <a:fillRect/>
          </a:stretch>
        </p:blipFill>
        <p:spPr>
          <a:xfrm>
            <a:off x="-1" y="165"/>
            <a:ext cx="9144001" cy="6858000"/>
          </a:xfrm>
          <a:prstGeom prst="rect">
            <a:avLst/>
          </a:prstGeom>
        </p:spPr>
      </p:pic>
      <p:pic>
        <p:nvPicPr>
          <p:cNvPr id="10" name="Picture 9" descr="SUNY_logo_bottom_right-01.png"/>
          <p:cNvPicPr>
            <a:picLocks noChangeAspect="1"/>
          </p:cNvPicPr>
          <p:nvPr userDrawn="1"/>
        </p:nvPicPr>
        <p:blipFill>
          <a:blip r:embed="rId4" cstate="print"/>
          <a:stretch>
            <a:fillRect/>
          </a:stretch>
        </p:blipFill>
        <p:spPr>
          <a:xfrm>
            <a:off x="1" y="2367"/>
            <a:ext cx="9144000" cy="6858001"/>
          </a:xfrm>
          <a:prstGeom prst="rect">
            <a:avLst/>
          </a:prstGeom>
        </p:spPr>
      </p:pic>
      <p:pic>
        <p:nvPicPr>
          <p:cNvPr id="11" name="Picture 10" descr="SUNY_small_logo-01.png"/>
          <p:cNvPicPr>
            <a:picLocks noChangeAspect="1"/>
          </p:cNvPicPr>
          <p:nvPr userDrawn="1"/>
        </p:nvPicPr>
        <p:blipFill>
          <a:blip r:embed="rId5" cstate="print"/>
          <a:stretch>
            <a:fillRect/>
          </a:stretch>
        </p:blipFill>
        <p:spPr>
          <a:xfrm>
            <a:off x="-16935" y="2367"/>
            <a:ext cx="9144000" cy="6858001"/>
          </a:xfrm>
          <a:prstGeom prst="rect">
            <a:avLst/>
          </a:prstGeom>
        </p:spPr>
      </p:pic>
      <p:sp>
        <p:nvSpPr>
          <p:cNvPr id="12" name="TextBox 11"/>
          <p:cNvSpPr txBox="1"/>
          <p:nvPr userDrawn="1"/>
        </p:nvSpPr>
        <p:spPr>
          <a:xfrm>
            <a:off x="1981200" y="381000"/>
            <a:ext cx="6781800" cy="646331"/>
          </a:xfrm>
          <a:prstGeom prst="rect">
            <a:avLst/>
          </a:prstGeom>
          <a:noFill/>
        </p:spPr>
        <p:txBody>
          <a:bodyPr wrap="square" rtlCol="0">
            <a:spAutoFit/>
          </a:bodyPr>
          <a:lstStyle/>
          <a:p>
            <a:pPr algn="ctr"/>
            <a:endParaRPr lang="en-US" sz="3600" b="1" dirty="0">
              <a:solidFill>
                <a:schemeClr val="bg1"/>
              </a:solidFill>
              <a:latin typeface="AauxPro OT"/>
            </a:endParaRPr>
          </a:p>
        </p:txBody>
      </p:sp>
      <p:sp>
        <p:nvSpPr>
          <p:cNvPr id="13" name="Text Placeholder 11"/>
          <p:cNvSpPr>
            <a:spLocks noGrp="1"/>
          </p:cNvSpPr>
          <p:nvPr userDrawn="1">
            <p:ph type="body" idx="13"/>
          </p:nvPr>
        </p:nvSpPr>
        <p:spPr>
          <a:xfrm>
            <a:off x="457200" y="1600200"/>
            <a:ext cx="8229600" cy="4967700"/>
          </a:xfrm>
        </p:spPr>
        <p:txBody>
          <a:bodyPr/>
          <a:lstStyle/>
          <a:p>
            <a:endParaRPr lang="en-US" dirty="0"/>
          </a:p>
        </p:txBody>
      </p:sp>
    </p:spTree>
    <p:extLst>
      <p:ext uri="{BB962C8B-B14F-4D97-AF65-F5344CB8AC3E}">
        <p14:creationId xmlns:p14="http://schemas.microsoft.com/office/powerpoint/2010/main" val="3424619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643027E-23FE-49B4-9C62-97EAB10913B2}" type="datetime1">
              <a:rPr lang="en-US" smtClean="0"/>
              <a:t>7/31/2015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05D12C-C8AD-47B8-AFB6-F6F5154A30A4}" type="slidenum">
              <a:rPr lang="en-US" smtClean="0"/>
              <a:pPr/>
              <a:t>‹#›</a:t>
            </a:fld>
            <a:endParaRPr lang="en-US" dirty="0"/>
          </a:p>
        </p:txBody>
      </p:sp>
      <p:pic>
        <p:nvPicPr>
          <p:cNvPr id="8" name="Picture 7" descr="SUNY_Blue_bar-01.jpg"/>
          <p:cNvPicPr>
            <a:picLocks noChangeAspect="1"/>
          </p:cNvPicPr>
          <p:nvPr userDrawn="1"/>
        </p:nvPicPr>
        <p:blipFill>
          <a:blip r:embed="rId2" cstate="print"/>
          <a:stretch>
            <a:fillRect/>
          </a:stretch>
        </p:blipFill>
        <p:spPr>
          <a:xfrm>
            <a:off x="0" y="0"/>
            <a:ext cx="9144001" cy="6858001"/>
          </a:xfrm>
          <a:prstGeom prst="rect">
            <a:avLst/>
          </a:prstGeom>
        </p:spPr>
      </p:pic>
      <p:pic>
        <p:nvPicPr>
          <p:cNvPr id="9" name="Picture 8" descr="SUNY_trans_circ_small_top-01.png"/>
          <p:cNvPicPr>
            <a:picLocks noChangeAspect="1"/>
          </p:cNvPicPr>
          <p:nvPr userDrawn="1"/>
        </p:nvPicPr>
        <p:blipFill>
          <a:blip r:embed="rId3" cstate="print"/>
          <a:stretch>
            <a:fillRect/>
          </a:stretch>
        </p:blipFill>
        <p:spPr>
          <a:xfrm>
            <a:off x="-1" y="165"/>
            <a:ext cx="9144001" cy="6858000"/>
          </a:xfrm>
          <a:prstGeom prst="rect">
            <a:avLst/>
          </a:prstGeom>
        </p:spPr>
      </p:pic>
      <p:pic>
        <p:nvPicPr>
          <p:cNvPr id="10" name="Picture 9" descr="SUNY_logo_bottom_right-01.png"/>
          <p:cNvPicPr>
            <a:picLocks noChangeAspect="1"/>
          </p:cNvPicPr>
          <p:nvPr userDrawn="1"/>
        </p:nvPicPr>
        <p:blipFill>
          <a:blip r:embed="rId4" cstate="print"/>
          <a:stretch>
            <a:fillRect/>
          </a:stretch>
        </p:blipFill>
        <p:spPr>
          <a:xfrm>
            <a:off x="1" y="2367"/>
            <a:ext cx="9144000" cy="6858001"/>
          </a:xfrm>
          <a:prstGeom prst="rect">
            <a:avLst/>
          </a:prstGeom>
        </p:spPr>
      </p:pic>
      <p:pic>
        <p:nvPicPr>
          <p:cNvPr id="11" name="Picture 10" descr="SUNY_small_logo-01.png"/>
          <p:cNvPicPr>
            <a:picLocks noChangeAspect="1"/>
          </p:cNvPicPr>
          <p:nvPr userDrawn="1"/>
        </p:nvPicPr>
        <p:blipFill>
          <a:blip r:embed="rId5" cstate="print"/>
          <a:stretch>
            <a:fillRect/>
          </a:stretch>
        </p:blipFill>
        <p:spPr>
          <a:xfrm>
            <a:off x="-16935" y="2367"/>
            <a:ext cx="9144000" cy="6858001"/>
          </a:xfrm>
          <a:prstGeom prst="rect">
            <a:avLst/>
          </a:prstGeom>
        </p:spPr>
      </p:pic>
      <p:sp>
        <p:nvSpPr>
          <p:cNvPr id="12" name="TextBox 11"/>
          <p:cNvSpPr txBox="1"/>
          <p:nvPr userDrawn="1"/>
        </p:nvSpPr>
        <p:spPr>
          <a:xfrm>
            <a:off x="1981200" y="381000"/>
            <a:ext cx="6781800" cy="646331"/>
          </a:xfrm>
          <a:prstGeom prst="rect">
            <a:avLst/>
          </a:prstGeom>
          <a:noFill/>
        </p:spPr>
        <p:txBody>
          <a:bodyPr wrap="square" rtlCol="0">
            <a:spAutoFit/>
          </a:bodyPr>
          <a:lstStyle/>
          <a:p>
            <a:pPr algn="ctr"/>
            <a:endParaRPr lang="en-US" sz="3600" b="1" dirty="0">
              <a:solidFill>
                <a:schemeClr val="bg1"/>
              </a:solidFill>
              <a:latin typeface="AauxPro OT"/>
            </a:endParaRPr>
          </a:p>
        </p:txBody>
      </p:sp>
      <p:sp>
        <p:nvSpPr>
          <p:cNvPr id="13" name="Text Placeholder 11"/>
          <p:cNvSpPr>
            <a:spLocks noGrp="1"/>
          </p:cNvSpPr>
          <p:nvPr userDrawn="1">
            <p:ph type="body" idx="13"/>
          </p:nvPr>
        </p:nvSpPr>
        <p:spPr>
          <a:xfrm>
            <a:off x="457200" y="1600200"/>
            <a:ext cx="8229600" cy="4967700"/>
          </a:xfrm>
        </p:spPr>
        <p:txBody>
          <a:bodyPr/>
          <a:lstStyle/>
          <a:p>
            <a:endParaRPr lang="en-US" dirty="0"/>
          </a:p>
        </p:txBody>
      </p:sp>
    </p:spTree>
    <p:extLst>
      <p:ext uri="{BB962C8B-B14F-4D97-AF65-F5344CB8AC3E}">
        <p14:creationId xmlns:p14="http://schemas.microsoft.com/office/powerpoint/2010/main" val="20120065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5E34C75-C6C1-4BA5-8132-5D1E6DC82D3B}" type="datetime1">
              <a:rPr lang="en-US" smtClean="0"/>
              <a:t>7/31/2015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05D12C-C8AD-47B8-AFB6-F6F5154A30A4}" type="slidenum">
              <a:rPr lang="en-US" smtClean="0"/>
              <a:pPr/>
              <a:t>‹#›</a:t>
            </a:fld>
            <a:endParaRPr lang="en-US" dirty="0"/>
          </a:p>
        </p:txBody>
      </p:sp>
      <p:pic>
        <p:nvPicPr>
          <p:cNvPr id="8" name="Picture 7" descr="SUNY_Blue_bar-01.jpg"/>
          <p:cNvPicPr>
            <a:picLocks noChangeAspect="1"/>
          </p:cNvPicPr>
          <p:nvPr userDrawn="1"/>
        </p:nvPicPr>
        <p:blipFill>
          <a:blip r:embed="rId2" cstate="print"/>
          <a:stretch>
            <a:fillRect/>
          </a:stretch>
        </p:blipFill>
        <p:spPr>
          <a:xfrm>
            <a:off x="0" y="0"/>
            <a:ext cx="9144001" cy="6858001"/>
          </a:xfrm>
          <a:prstGeom prst="rect">
            <a:avLst/>
          </a:prstGeom>
        </p:spPr>
      </p:pic>
      <p:pic>
        <p:nvPicPr>
          <p:cNvPr id="9" name="Picture 8" descr="SUNY_trans_circ_small_top-01.png"/>
          <p:cNvPicPr>
            <a:picLocks noChangeAspect="1"/>
          </p:cNvPicPr>
          <p:nvPr userDrawn="1"/>
        </p:nvPicPr>
        <p:blipFill>
          <a:blip r:embed="rId3" cstate="print"/>
          <a:stretch>
            <a:fillRect/>
          </a:stretch>
        </p:blipFill>
        <p:spPr>
          <a:xfrm>
            <a:off x="-1" y="165"/>
            <a:ext cx="9144001" cy="6858000"/>
          </a:xfrm>
          <a:prstGeom prst="rect">
            <a:avLst/>
          </a:prstGeom>
        </p:spPr>
      </p:pic>
      <p:pic>
        <p:nvPicPr>
          <p:cNvPr id="10" name="Picture 9" descr="SUNY_logo_bottom_right-01.png"/>
          <p:cNvPicPr>
            <a:picLocks noChangeAspect="1"/>
          </p:cNvPicPr>
          <p:nvPr userDrawn="1"/>
        </p:nvPicPr>
        <p:blipFill>
          <a:blip r:embed="rId4" cstate="print"/>
          <a:stretch>
            <a:fillRect/>
          </a:stretch>
        </p:blipFill>
        <p:spPr>
          <a:xfrm>
            <a:off x="1" y="2367"/>
            <a:ext cx="9144000" cy="6858001"/>
          </a:xfrm>
          <a:prstGeom prst="rect">
            <a:avLst/>
          </a:prstGeom>
        </p:spPr>
      </p:pic>
      <p:pic>
        <p:nvPicPr>
          <p:cNvPr id="11" name="Picture 10" descr="SUNY_small_logo-01.png"/>
          <p:cNvPicPr>
            <a:picLocks noChangeAspect="1"/>
          </p:cNvPicPr>
          <p:nvPr userDrawn="1"/>
        </p:nvPicPr>
        <p:blipFill>
          <a:blip r:embed="rId5" cstate="print"/>
          <a:stretch>
            <a:fillRect/>
          </a:stretch>
        </p:blipFill>
        <p:spPr>
          <a:xfrm>
            <a:off x="-16935" y="2367"/>
            <a:ext cx="9144000" cy="6858001"/>
          </a:xfrm>
          <a:prstGeom prst="rect">
            <a:avLst/>
          </a:prstGeom>
        </p:spPr>
      </p:pic>
      <p:sp>
        <p:nvSpPr>
          <p:cNvPr id="12" name="TextBox 11"/>
          <p:cNvSpPr txBox="1"/>
          <p:nvPr userDrawn="1"/>
        </p:nvSpPr>
        <p:spPr>
          <a:xfrm>
            <a:off x="1981200" y="381000"/>
            <a:ext cx="6781800" cy="646331"/>
          </a:xfrm>
          <a:prstGeom prst="rect">
            <a:avLst/>
          </a:prstGeom>
          <a:noFill/>
        </p:spPr>
        <p:txBody>
          <a:bodyPr wrap="square" rtlCol="0">
            <a:spAutoFit/>
          </a:bodyPr>
          <a:lstStyle/>
          <a:p>
            <a:pPr algn="ctr"/>
            <a:endParaRPr lang="en-US" sz="3600" b="1" dirty="0">
              <a:solidFill>
                <a:schemeClr val="bg1"/>
              </a:solidFill>
              <a:latin typeface="AauxPro OT"/>
            </a:endParaRPr>
          </a:p>
        </p:txBody>
      </p:sp>
      <p:sp>
        <p:nvSpPr>
          <p:cNvPr id="13" name="Text Placeholder 11"/>
          <p:cNvSpPr>
            <a:spLocks noGrp="1"/>
          </p:cNvSpPr>
          <p:nvPr userDrawn="1">
            <p:ph type="body" idx="13"/>
          </p:nvPr>
        </p:nvSpPr>
        <p:spPr>
          <a:xfrm>
            <a:off x="457200" y="1600200"/>
            <a:ext cx="8229600" cy="4967700"/>
          </a:xfrm>
        </p:spPr>
        <p:txBody>
          <a:bodyPr/>
          <a:lstStyle/>
          <a:p>
            <a:endParaRPr lang="en-US" dirty="0"/>
          </a:p>
        </p:txBody>
      </p:sp>
    </p:spTree>
    <p:extLst>
      <p:ext uri="{BB962C8B-B14F-4D97-AF65-F5344CB8AC3E}">
        <p14:creationId xmlns:p14="http://schemas.microsoft.com/office/powerpoint/2010/main" val="19621979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FE85110-513F-4689-A18A-7AC1A536DBF3}" type="datetime1">
              <a:rPr lang="en-US" smtClean="0"/>
              <a:t>7/31/2015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05D12C-C8AD-47B8-AFB6-F6F5154A30A4}" type="slidenum">
              <a:rPr lang="en-US" smtClean="0"/>
              <a:pPr/>
              <a:t>‹#›</a:t>
            </a:fld>
            <a:endParaRPr lang="en-US" dirty="0"/>
          </a:p>
        </p:txBody>
      </p:sp>
      <p:pic>
        <p:nvPicPr>
          <p:cNvPr id="8" name="Picture 7" descr="SUNY_Blue_bar-01.jpg"/>
          <p:cNvPicPr>
            <a:picLocks noChangeAspect="1"/>
          </p:cNvPicPr>
          <p:nvPr userDrawn="1"/>
        </p:nvPicPr>
        <p:blipFill>
          <a:blip r:embed="rId2" cstate="print"/>
          <a:stretch>
            <a:fillRect/>
          </a:stretch>
        </p:blipFill>
        <p:spPr>
          <a:xfrm>
            <a:off x="0" y="0"/>
            <a:ext cx="9144001" cy="6858001"/>
          </a:xfrm>
          <a:prstGeom prst="rect">
            <a:avLst/>
          </a:prstGeom>
        </p:spPr>
      </p:pic>
      <p:pic>
        <p:nvPicPr>
          <p:cNvPr id="9" name="Picture 8" descr="SUNY_trans_circ_small_top-01.png"/>
          <p:cNvPicPr>
            <a:picLocks noChangeAspect="1"/>
          </p:cNvPicPr>
          <p:nvPr userDrawn="1"/>
        </p:nvPicPr>
        <p:blipFill>
          <a:blip r:embed="rId3" cstate="print"/>
          <a:stretch>
            <a:fillRect/>
          </a:stretch>
        </p:blipFill>
        <p:spPr>
          <a:xfrm>
            <a:off x="-1" y="165"/>
            <a:ext cx="9144001" cy="6858000"/>
          </a:xfrm>
          <a:prstGeom prst="rect">
            <a:avLst/>
          </a:prstGeom>
        </p:spPr>
      </p:pic>
      <p:pic>
        <p:nvPicPr>
          <p:cNvPr id="10" name="Picture 9" descr="SUNY_logo_bottom_right-01.png"/>
          <p:cNvPicPr>
            <a:picLocks noChangeAspect="1"/>
          </p:cNvPicPr>
          <p:nvPr userDrawn="1"/>
        </p:nvPicPr>
        <p:blipFill>
          <a:blip r:embed="rId4" cstate="print"/>
          <a:stretch>
            <a:fillRect/>
          </a:stretch>
        </p:blipFill>
        <p:spPr>
          <a:xfrm>
            <a:off x="1" y="2367"/>
            <a:ext cx="9144000" cy="6858001"/>
          </a:xfrm>
          <a:prstGeom prst="rect">
            <a:avLst/>
          </a:prstGeom>
        </p:spPr>
      </p:pic>
      <p:pic>
        <p:nvPicPr>
          <p:cNvPr id="11" name="Picture 10" descr="SUNY_small_logo-01.png"/>
          <p:cNvPicPr>
            <a:picLocks noChangeAspect="1"/>
          </p:cNvPicPr>
          <p:nvPr userDrawn="1"/>
        </p:nvPicPr>
        <p:blipFill>
          <a:blip r:embed="rId5" cstate="print"/>
          <a:stretch>
            <a:fillRect/>
          </a:stretch>
        </p:blipFill>
        <p:spPr>
          <a:xfrm>
            <a:off x="-16935" y="2367"/>
            <a:ext cx="9144000" cy="6858001"/>
          </a:xfrm>
          <a:prstGeom prst="rect">
            <a:avLst/>
          </a:prstGeom>
        </p:spPr>
      </p:pic>
      <p:sp>
        <p:nvSpPr>
          <p:cNvPr id="12" name="TextBox 11"/>
          <p:cNvSpPr txBox="1"/>
          <p:nvPr userDrawn="1"/>
        </p:nvSpPr>
        <p:spPr>
          <a:xfrm>
            <a:off x="1981200" y="381000"/>
            <a:ext cx="6781800" cy="646331"/>
          </a:xfrm>
          <a:prstGeom prst="rect">
            <a:avLst/>
          </a:prstGeom>
          <a:noFill/>
        </p:spPr>
        <p:txBody>
          <a:bodyPr wrap="square" rtlCol="0">
            <a:spAutoFit/>
          </a:bodyPr>
          <a:lstStyle/>
          <a:p>
            <a:pPr algn="ctr"/>
            <a:endParaRPr lang="en-US" sz="3600" b="1" dirty="0">
              <a:solidFill>
                <a:schemeClr val="bg1"/>
              </a:solidFill>
              <a:latin typeface="AauxPro OT"/>
            </a:endParaRPr>
          </a:p>
        </p:txBody>
      </p:sp>
      <p:sp>
        <p:nvSpPr>
          <p:cNvPr id="13" name="Text Placeholder 11"/>
          <p:cNvSpPr>
            <a:spLocks noGrp="1"/>
          </p:cNvSpPr>
          <p:nvPr userDrawn="1">
            <p:ph type="body" idx="13"/>
          </p:nvPr>
        </p:nvSpPr>
        <p:spPr>
          <a:xfrm>
            <a:off x="457200" y="1600200"/>
            <a:ext cx="8229600" cy="4967700"/>
          </a:xfrm>
        </p:spPr>
        <p:txBody>
          <a:bodyPr/>
          <a:lstStyle/>
          <a:p>
            <a:endParaRPr lang="en-US" dirty="0"/>
          </a:p>
        </p:txBody>
      </p:sp>
    </p:spTree>
    <p:extLst>
      <p:ext uri="{BB962C8B-B14F-4D97-AF65-F5344CB8AC3E}">
        <p14:creationId xmlns:p14="http://schemas.microsoft.com/office/powerpoint/2010/main" val="7617347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836A2BA-4E65-4C3D-89C7-0221CCECA745}" type="datetime1">
              <a:rPr lang="en-US" smtClean="0"/>
              <a:t>7/31/2015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05D12C-C8AD-47B8-AFB6-F6F5154A30A4}" type="slidenum">
              <a:rPr lang="en-US" smtClean="0"/>
              <a:pPr/>
              <a:t>‹#›</a:t>
            </a:fld>
            <a:endParaRPr lang="en-US" dirty="0"/>
          </a:p>
        </p:txBody>
      </p:sp>
      <p:pic>
        <p:nvPicPr>
          <p:cNvPr id="8" name="Picture 7" descr="SUNY_Blue_bar-01.jpg"/>
          <p:cNvPicPr>
            <a:picLocks noChangeAspect="1"/>
          </p:cNvPicPr>
          <p:nvPr userDrawn="1"/>
        </p:nvPicPr>
        <p:blipFill>
          <a:blip r:embed="rId2" cstate="print"/>
          <a:stretch>
            <a:fillRect/>
          </a:stretch>
        </p:blipFill>
        <p:spPr>
          <a:xfrm>
            <a:off x="0" y="0"/>
            <a:ext cx="9144001" cy="6858001"/>
          </a:xfrm>
          <a:prstGeom prst="rect">
            <a:avLst/>
          </a:prstGeom>
        </p:spPr>
      </p:pic>
      <p:pic>
        <p:nvPicPr>
          <p:cNvPr id="9" name="Picture 8" descr="SUNY_trans_circ_small_top-01.png"/>
          <p:cNvPicPr>
            <a:picLocks noChangeAspect="1"/>
          </p:cNvPicPr>
          <p:nvPr userDrawn="1"/>
        </p:nvPicPr>
        <p:blipFill>
          <a:blip r:embed="rId3" cstate="print"/>
          <a:stretch>
            <a:fillRect/>
          </a:stretch>
        </p:blipFill>
        <p:spPr>
          <a:xfrm>
            <a:off x="-1" y="165"/>
            <a:ext cx="9144001" cy="6858000"/>
          </a:xfrm>
          <a:prstGeom prst="rect">
            <a:avLst/>
          </a:prstGeom>
        </p:spPr>
      </p:pic>
      <p:pic>
        <p:nvPicPr>
          <p:cNvPr id="10" name="Picture 9" descr="SUNY_logo_bottom_right-01.png"/>
          <p:cNvPicPr>
            <a:picLocks noChangeAspect="1"/>
          </p:cNvPicPr>
          <p:nvPr userDrawn="1"/>
        </p:nvPicPr>
        <p:blipFill>
          <a:blip r:embed="rId4" cstate="print"/>
          <a:stretch>
            <a:fillRect/>
          </a:stretch>
        </p:blipFill>
        <p:spPr>
          <a:xfrm>
            <a:off x="1" y="2367"/>
            <a:ext cx="9144000" cy="6858001"/>
          </a:xfrm>
          <a:prstGeom prst="rect">
            <a:avLst/>
          </a:prstGeom>
        </p:spPr>
      </p:pic>
      <p:pic>
        <p:nvPicPr>
          <p:cNvPr id="11" name="Picture 10" descr="SUNY_small_logo-01.png"/>
          <p:cNvPicPr>
            <a:picLocks noChangeAspect="1"/>
          </p:cNvPicPr>
          <p:nvPr userDrawn="1"/>
        </p:nvPicPr>
        <p:blipFill>
          <a:blip r:embed="rId5" cstate="print"/>
          <a:stretch>
            <a:fillRect/>
          </a:stretch>
        </p:blipFill>
        <p:spPr>
          <a:xfrm>
            <a:off x="-16935" y="2367"/>
            <a:ext cx="9144000" cy="6858001"/>
          </a:xfrm>
          <a:prstGeom prst="rect">
            <a:avLst/>
          </a:prstGeom>
        </p:spPr>
      </p:pic>
      <p:sp>
        <p:nvSpPr>
          <p:cNvPr id="12" name="TextBox 11"/>
          <p:cNvSpPr txBox="1"/>
          <p:nvPr userDrawn="1"/>
        </p:nvSpPr>
        <p:spPr>
          <a:xfrm>
            <a:off x="1981200" y="381000"/>
            <a:ext cx="6781800" cy="646331"/>
          </a:xfrm>
          <a:prstGeom prst="rect">
            <a:avLst/>
          </a:prstGeom>
          <a:noFill/>
        </p:spPr>
        <p:txBody>
          <a:bodyPr wrap="square" rtlCol="0">
            <a:spAutoFit/>
          </a:bodyPr>
          <a:lstStyle/>
          <a:p>
            <a:pPr algn="ctr"/>
            <a:endParaRPr lang="en-US" sz="3600" b="1" dirty="0">
              <a:solidFill>
                <a:schemeClr val="bg1"/>
              </a:solidFill>
              <a:latin typeface="AauxPro OT"/>
            </a:endParaRPr>
          </a:p>
        </p:txBody>
      </p:sp>
      <p:sp>
        <p:nvSpPr>
          <p:cNvPr id="13" name="Text Placeholder 11"/>
          <p:cNvSpPr>
            <a:spLocks noGrp="1"/>
          </p:cNvSpPr>
          <p:nvPr userDrawn="1">
            <p:ph type="body" idx="13"/>
          </p:nvPr>
        </p:nvSpPr>
        <p:spPr>
          <a:xfrm>
            <a:off x="457200" y="1600200"/>
            <a:ext cx="8229600" cy="4967700"/>
          </a:xfrm>
        </p:spPr>
        <p:txBody>
          <a:bodyPr/>
          <a:lstStyle/>
          <a:p>
            <a:endParaRPr lang="en-US" dirty="0"/>
          </a:p>
        </p:txBody>
      </p:sp>
    </p:spTree>
    <p:extLst>
      <p:ext uri="{BB962C8B-B14F-4D97-AF65-F5344CB8AC3E}">
        <p14:creationId xmlns:p14="http://schemas.microsoft.com/office/powerpoint/2010/main" val="23894240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CE57D50-59D4-4E33-B1BB-797ECA594697}" type="datetime1">
              <a:rPr lang="en-US" smtClean="0"/>
              <a:t>7/31/2015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05D12C-C8AD-47B8-AFB6-F6F5154A30A4}" type="slidenum">
              <a:rPr lang="en-US" smtClean="0"/>
              <a:pPr/>
              <a:t>‹#›</a:t>
            </a:fld>
            <a:endParaRPr lang="en-US" dirty="0"/>
          </a:p>
        </p:txBody>
      </p:sp>
      <p:pic>
        <p:nvPicPr>
          <p:cNvPr id="8" name="Picture 7" descr="SUNY_Blue_bar-01.jpg"/>
          <p:cNvPicPr>
            <a:picLocks noChangeAspect="1"/>
          </p:cNvPicPr>
          <p:nvPr userDrawn="1"/>
        </p:nvPicPr>
        <p:blipFill>
          <a:blip r:embed="rId2" cstate="print"/>
          <a:stretch>
            <a:fillRect/>
          </a:stretch>
        </p:blipFill>
        <p:spPr>
          <a:xfrm>
            <a:off x="0" y="0"/>
            <a:ext cx="9144001" cy="6858001"/>
          </a:xfrm>
          <a:prstGeom prst="rect">
            <a:avLst/>
          </a:prstGeom>
        </p:spPr>
      </p:pic>
      <p:pic>
        <p:nvPicPr>
          <p:cNvPr id="9" name="Picture 8" descr="SUNY_trans_circ_small_top-01.png"/>
          <p:cNvPicPr>
            <a:picLocks noChangeAspect="1"/>
          </p:cNvPicPr>
          <p:nvPr userDrawn="1"/>
        </p:nvPicPr>
        <p:blipFill>
          <a:blip r:embed="rId3" cstate="print"/>
          <a:stretch>
            <a:fillRect/>
          </a:stretch>
        </p:blipFill>
        <p:spPr>
          <a:xfrm>
            <a:off x="-1" y="165"/>
            <a:ext cx="9144001" cy="6858000"/>
          </a:xfrm>
          <a:prstGeom prst="rect">
            <a:avLst/>
          </a:prstGeom>
        </p:spPr>
      </p:pic>
      <p:pic>
        <p:nvPicPr>
          <p:cNvPr id="10" name="Picture 9" descr="SUNY_logo_bottom_right-01.png"/>
          <p:cNvPicPr>
            <a:picLocks noChangeAspect="1"/>
          </p:cNvPicPr>
          <p:nvPr userDrawn="1"/>
        </p:nvPicPr>
        <p:blipFill>
          <a:blip r:embed="rId4" cstate="print"/>
          <a:stretch>
            <a:fillRect/>
          </a:stretch>
        </p:blipFill>
        <p:spPr>
          <a:xfrm>
            <a:off x="1" y="2367"/>
            <a:ext cx="9144000" cy="6858001"/>
          </a:xfrm>
          <a:prstGeom prst="rect">
            <a:avLst/>
          </a:prstGeom>
        </p:spPr>
      </p:pic>
      <p:pic>
        <p:nvPicPr>
          <p:cNvPr id="11" name="Picture 10" descr="SUNY_small_logo-01.png"/>
          <p:cNvPicPr>
            <a:picLocks noChangeAspect="1"/>
          </p:cNvPicPr>
          <p:nvPr userDrawn="1"/>
        </p:nvPicPr>
        <p:blipFill>
          <a:blip r:embed="rId5" cstate="print"/>
          <a:stretch>
            <a:fillRect/>
          </a:stretch>
        </p:blipFill>
        <p:spPr>
          <a:xfrm>
            <a:off x="-16935" y="2367"/>
            <a:ext cx="9144000" cy="6858001"/>
          </a:xfrm>
          <a:prstGeom prst="rect">
            <a:avLst/>
          </a:prstGeom>
        </p:spPr>
      </p:pic>
      <p:sp>
        <p:nvSpPr>
          <p:cNvPr id="12" name="TextBox 11"/>
          <p:cNvSpPr txBox="1"/>
          <p:nvPr userDrawn="1"/>
        </p:nvSpPr>
        <p:spPr>
          <a:xfrm>
            <a:off x="1981200" y="381000"/>
            <a:ext cx="6781800" cy="646331"/>
          </a:xfrm>
          <a:prstGeom prst="rect">
            <a:avLst/>
          </a:prstGeom>
          <a:noFill/>
        </p:spPr>
        <p:txBody>
          <a:bodyPr wrap="square" rtlCol="0">
            <a:spAutoFit/>
          </a:bodyPr>
          <a:lstStyle/>
          <a:p>
            <a:pPr algn="ctr"/>
            <a:endParaRPr lang="en-US" sz="3600" b="1" dirty="0">
              <a:solidFill>
                <a:schemeClr val="bg1"/>
              </a:solidFill>
              <a:latin typeface="AauxPro OT"/>
            </a:endParaRPr>
          </a:p>
        </p:txBody>
      </p:sp>
      <p:sp>
        <p:nvSpPr>
          <p:cNvPr id="13" name="Text Placeholder 11"/>
          <p:cNvSpPr>
            <a:spLocks noGrp="1"/>
          </p:cNvSpPr>
          <p:nvPr userDrawn="1">
            <p:ph type="body" idx="13"/>
          </p:nvPr>
        </p:nvSpPr>
        <p:spPr>
          <a:xfrm>
            <a:off x="457200" y="1600200"/>
            <a:ext cx="8229600" cy="4967700"/>
          </a:xfrm>
        </p:spPr>
        <p:txBody>
          <a:bodyPr/>
          <a:lstStyle/>
          <a:p>
            <a:endParaRPr lang="en-US" dirty="0"/>
          </a:p>
        </p:txBody>
      </p:sp>
    </p:spTree>
    <p:extLst>
      <p:ext uri="{BB962C8B-B14F-4D97-AF65-F5344CB8AC3E}">
        <p14:creationId xmlns:p14="http://schemas.microsoft.com/office/powerpoint/2010/main" val="11843613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D6ADA0E3-1022-47A2-A935-A6D08C1E71B4}" type="datetime1">
              <a:rPr lang="en-US" smtClean="0"/>
              <a:t>7/31/2015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05D12C-C8AD-47B8-AFB6-F6F5154A30A4}" type="slidenum">
              <a:rPr lang="en-US" smtClean="0"/>
              <a:pPr/>
              <a:t>‹#›</a:t>
            </a:fld>
            <a:endParaRPr lang="en-US" dirty="0"/>
          </a:p>
        </p:txBody>
      </p:sp>
      <p:pic>
        <p:nvPicPr>
          <p:cNvPr id="8" name="Picture 7" descr="SUNY_Blue_bar-01.jpg"/>
          <p:cNvPicPr>
            <a:picLocks noChangeAspect="1"/>
          </p:cNvPicPr>
          <p:nvPr userDrawn="1"/>
        </p:nvPicPr>
        <p:blipFill>
          <a:blip r:embed="rId2" cstate="print"/>
          <a:stretch>
            <a:fillRect/>
          </a:stretch>
        </p:blipFill>
        <p:spPr>
          <a:xfrm>
            <a:off x="0" y="0"/>
            <a:ext cx="9144001" cy="6858001"/>
          </a:xfrm>
          <a:prstGeom prst="rect">
            <a:avLst/>
          </a:prstGeom>
        </p:spPr>
      </p:pic>
      <p:pic>
        <p:nvPicPr>
          <p:cNvPr id="9" name="Picture 8" descr="SUNY_trans_circ_small_top-01.png"/>
          <p:cNvPicPr>
            <a:picLocks noChangeAspect="1"/>
          </p:cNvPicPr>
          <p:nvPr userDrawn="1"/>
        </p:nvPicPr>
        <p:blipFill>
          <a:blip r:embed="rId3" cstate="print"/>
          <a:stretch>
            <a:fillRect/>
          </a:stretch>
        </p:blipFill>
        <p:spPr>
          <a:xfrm>
            <a:off x="-1" y="165"/>
            <a:ext cx="9144001" cy="6858000"/>
          </a:xfrm>
          <a:prstGeom prst="rect">
            <a:avLst/>
          </a:prstGeom>
        </p:spPr>
      </p:pic>
      <p:pic>
        <p:nvPicPr>
          <p:cNvPr id="10" name="Picture 9" descr="SUNY_logo_bottom_right-01.png"/>
          <p:cNvPicPr>
            <a:picLocks noChangeAspect="1"/>
          </p:cNvPicPr>
          <p:nvPr userDrawn="1"/>
        </p:nvPicPr>
        <p:blipFill>
          <a:blip r:embed="rId4" cstate="print"/>
          <a:stretch>
            <a:fillRect/>
          </a:stretch>
        </p:blipFill>
        <p:spPr>
          <a:xfrm>
            <a:off x="1" y="2367"/>
            <a:ext cx="9144000" cy="6858001"/>
          </a:xfrm>
          <a:prstGeom prst="rect">
            <a:avLst/>
          </a:prstGeom>
        </p:spPr>
      </p:pic>
      <p:pic>
        <p:nvPicPr>
          <p:cNvPr id="11" name="Picture 10" descr="SUNY_small_logo-01.png"/>
          <p:cNvPicPr>
            <a:picLocks noChangeAspect="1"/>
          </p:cNvPicPr>
          <p:nvPr userDrawn="1"/>
        </p:nvPicPr>
        <p:blipFill>
          <a:blip r:embed="rId5" cstate="print"/>
          <a:stretch>
            <a:fillRect/>
          </a:stretch>
        </p:blipFill>
        <p:spPr>
          <a:xfrm>
            <a:off x="-16935" y="2367"/>
            <a:ext cx="9144000" cy="6858001"/>
          </a:xfrm>
          <a:prstGeom prst="rect">
            <a:avLst/>
          </a:prstGeom>
        </p:spPr>
      </p:pic>
      <p:sp>
        <p:nvSpPr>
          <p:cNvPr id="12" name="TextBox 11"/>
          <p:cNvSpPr txBox="1"/>
          <p:nvPr userDrawn="1"/>
        </p:nvSpPr>
        <p:spPr>
          <a:xfrm>
            <a:off x="1981200" y="381000"/>
            <a:ext cx="6781800" cy="646331"/>
          </a:xfrm>
          <a:prstGeom prst="rect">
            <a:avLst/>
          </a:prstGeom>
          <a:noFill/>
        </p:spPr>
        <p:txBody>
          <a:bodyPr wrap="square" rtlCol="0">
            <a:spAutoFit/>
          </a:bodyPr>
          <a:lstStyle/>
          <a:p>
            <a:pPr algn="ctr"/>
            <a:endParaRPr lang="en-US" sz="3600" b="1" dirty="0">
              <a:solidFill>
                <a:schemeClr val="bg1"/>
              </a:solidFill>
              <a:latin typeface="AauxPro OT"/>
            </a:endParaRPr>
          </a:p>
        </p:txBody>
      </p:sp>
      <p:sp>
        <p:nvSpPr>
          <p:cNvPr id="13" name="Text Placeholder 11"/>
          <p:cNvSpPr>
            <a:spLocks noGrp="1"/>
          </p:cNvSpPr>
          <p:nvPr userDrawn="1">
            <p:ph type="body" idx="13"/>
          </p:nvPr>
        </p:nvSpPr>
        <p:spPr>
          <a:xfrm>
            <a:off x="457200" y="1600200"/>
            <a:ext cx="8229600" cy="4967700"/>
          </a:xfrm>
        </p:spPr>
        <p:txBody>
          <a:bodyPr/>
          <a:lstStyle/>
          <a:p>
            <a:endParaRPr lang="en-US" dirty="0"/>
          </a:p>
        </p:txBody>
      </p:sp>
    </p:spTree>
    <p:extLst>
      <p:ext uri="{BB962C8B-B14F-4D97-AF65-F5344CB8AC3E}">
        <p14:creationId xmlns:p14="http://schemas.microsoft.com/office/powerpoint/2010/main" val="2160869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EFE41B-B431-4C5D-8FF5-B11D52228BDA}" type="datetime1">
              <a:rPr lang="en-US" smtClean="0"/>
              <a:t>7/31/2015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005D12C-C8AD-47B8-AFB6-F6F5154A30A4}" type="slidenum">
              <a:rPr lang="en-US" smtClean="0"/>
              <a:pPr/>
              <a:t>‹#›</a:t>
            </a:fld>
            <a:endParaRPr lang="en-US" dirty="0"/>
          </a:p>
        </p:txBody>
      </p:sp>
    </p:spTree>
    <p:extLst>
      <p:ext uri="{BB962C8B-B14F-4D97-AF65-F5344CB8AC3E}">
        <p14:creationId xmlns:p14="http://schemas.microsoft.com/office/powerpoint/2010/main" val="563696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58B4A75-3222-4949-A65C-5574EFCBE6CC}" type="datetime1">
              <a:rPr lang="en-US" smtClean="0"/>
              <a:t>7/31/2015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05D12C-C8AD-47B8-AFB6-F6F5154A30A4}" type="slidenum">
              <a:rPr lang="en-US" smtClean="0"/>
              <a:pPr/>
              <a:t>‹#›</a:t>
            </a:fld>
            <a:endParaRPr lang="en-US" dirty="0"/>
          </a:p>
        </p:txBody>
      </p:sp>
    </p:spTree>
    <p:extLst>
      <p:ext uri="{BB962C8B-B14F-4D97-AF65-F5344CB8AC3E}">
        <p14:creationId xmlns:p14="http://schemas.microsoft.com/office/powerpoint/2010/main" val="3525032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EB7559-FD94-40B6-81BA-90B3B1368DE2}" type="datetime1">
              <a:rPr lang="en-US" smtClean="0"/>
              <a:t>7/31/2015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005D12C-C8AD-47B8-AFB6-F6F5154A30A4}" type="slidenum">
              <a:rPr lang="en-US" smtClean="0"/>
              <a:pPr/>
              <a:t>‹#›</a:t>
            </a:fld>
            <a:endParaRPr lang="en-US" dirty="0"/>
          </a:p>
        </p:txBody>
      </p:sp>
    </p:spTree>
    <p:extLst>
      <p:ext uri="{BB962C8B-B14F-4D97-AF65-F5344CB8AC3E}">
        <p14:creationId xmlns:p14="http://schemas.microsoft.com/office/powerpoint/2010/main" val="4048866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9F0659-7251-4222-B94B-A63D5A5CB902}" type="datetime1">
              <a:rPr lang="en-US" smtClean="0"/>
              <a:t>7/31/2015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005D12C-C8AD-47B8-AFB6-F6F5154A30A4}" type="slidenum">
              <a:rPr lang="en-US" smtClean="0"/>
              <a:pPr/>
              <a:t>‹#›</a:t>
            </a:fld>
            <a:endParaRPr lang="en-US" dirty="0"/>
          </a:p>
        </p:txBody>
      </p:sp>
    </p:spTree>
    <p:extLst>
      <p:ext uri="{BB962C8B-B14F-4D97-AF65-F5344CB8AC3E}">
        <p14:creationId xmlns:p14="http://schemas.microsoft.com/office/powerpoint/2010/main" val="1687982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0D5E29-C188-4FD1-91E0-9C94EE681AE0}" type="datetime1">
              <a:rPr lang="en-US" smtClean="0"/>
              <a:t>7/31/2015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005D12C-C8AD-47B8-AFB6-F6F5154A30A4}" type="slidenum">
              <a:rPr lang="en-US" smtClean="0"/>
              <a:pPr/>
              <a:t>‹#›</a:t>
            </a:fld>
            <a:endParaRPr lang="en-US" dirty="0"/>
          </a:p>
        </p:txBody>
      </p:sp>
    </p:spTree>
    <p:extLst>
      <p:ext uri="{BB962C8B-B14F-4D97-AF65-F5344CB8AC3E}">
        <p14:creationId xmlns:p14="http://schemas.microsoft.com/office/powerpoint/2010/main" val="3405231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B17430-CD83-491F-AB58-C720209CC297}" type="datetime1">
              <a:rPr lang="en-US" smtClean="0"/>
              <a:t>7/31/2015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05D12C-C8AD-47B8-AFB6-F6F5154A30A4}" type="slidenum">
              <a:rPr lang="en-US" smtClean="0"/>
              <a:pPr/>
              <a:t>‹#›</a:t>
            </a:fld>
            <a:endParaRPr lang="en-US" dirty="0"/>
          </a:p>
        </p:txBody>
      </p:sp>
    </p:spTree>
    <p:extLst>
      <p:ext uri="{BB962C8B-B14F-4D97-AF65-F5344CB8AC3E}">
        <p14:creationId xmlns:p14="http://schemas.microsoft.com/office/powerpoint/2010/main" val="3684437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6584F5-98C7-4E85-93B3-E86CD6EC8134}" type="datetime1">
              <a:rPr lang="en-US" smtClean="0"/>
              <a:t>7/31/2015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05D12C-C8AD-47B8-AFB6-F6F5154A30A4}" type="slidenum">
              <a:rPr lang="en-US" smtClean="0"/>
              <a:pPr/>
              <a:t>‹#›</a:t>
            </a:fld>
            <a:endParaRPr lang="en-US" dirty="0"/>
          </a:p>
        </p:txBody>
      </p:sp>
    </p:spTree>
    <p:extLst>
      <p:ext uri="{BB962C8B-B14F-4D97-AF65-F5344CB8AC3E}">
        <p14:creationId xmlns:p14="http://schemas.microsoft.com/office/powerpoint/2010/main" val="3888910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6AA74C-C952-4EC1-9105-CF137CE20EA6}" type="datetime1">
              <a:rPr lang="en-US" smtClean="0"/>
              <a:t>7/31/2015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05D12C-C8AD-47B8-AFB6-F6F5154A30A4}" type="slidenum">
              <a:rPr lang="en-US" smtClean="0"/>
              <a:pPr/>
              <a:t>‹#›</a:t>
            </a:fld>
            <a:endParaRPr lang="en-US" dirty="0"/>
          </a:p>
        </p:txBody>
      </p:sp>
    </p:spTree>
    <p:extLst>
      <p:ext uri="{BB962C8B-B14F-4D97-AF65-F5344CB8AC3E}">
        <p14:creationId xmlns:p14="http://schemas.microsoft.com/office/powerpoint/2010/main" val="14873001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5" r:id="rId23"/>
    <p:sldLayoutId id="2147483686" r:id="rId24"/>
    <p:sldLayoutId id="2147483687" r:id="rId25"/>
    <p:sldLayoutId id="2147483688" r:id="rId26"/>
  </p:sldLayoutIdLst>
  <p:hf hdr="0" ft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image" Target="../media/image12.png"/><Relationship Id="rId18" Type="http://schemas.openxmlformats.org/officeDocument/2006/relationships/diagramColors" Target="../diagrams/colors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11.png"/><Relationship Id="rId17" Type="http://schemas.openxmlformats.org/officeDocument/2006/relationships/diagramQuickStyle" Target="../diagrams/quickStyle3.xml"/><Relationship Id="rId2" Type="http://schemas.openxmlformats.org/officeDocument/2006/relationships/diagramData" Target="../diagrams/data1.xml"/><Relationship Id="rId16" Type="http://schemas.openxmlformats.org/officeDocument/2006/relationships/diagramLayout" Target="../diagrams/layout3.xml"/><Relationship Id="rId1" Type="http://schemas.openxmlformats.org/officeDocument/2006/relationships/slideLayout" Target="../slideLayouts/slideLayout1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Data" Target="../diagrams/data3.xml"/><Relationship Id="rId10" Type="http://schemas.openxmlformats.org/officeDocument/2006/relationships/diagramColors" Target="../diagrams/colors2.xml"/><Relationship Id="rId19" Type="http://schemas.microsoft.com/office/2007/relationships/diagramDrawing" Target="../diagrams/drawing3.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4.jpeg"/><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0"/>
            <a:ext cx="9144001" cy="6858001"/>
            <a:chOff x="0" y="0"/>
            <a:chExt cx="9144001" cy="6858001"/>
          </a:xfrm>
        </p:grpSpPr>
        <p:pic>
          <p:nvPicPr>
            <p:cNvPr id="5" name="Picture 4" descr="SUNY_blue_bkgrnd-01.jpg"/>
            <p:cNvPicPr>
              <a:picLocks noChangeAspect="1"/>
            </p:cNvPicPr>
            <p:nvPr/>
          </p:nvPicPr>
          <p:blipFill>
            <a:blip r:embed="rId3" cstate="print"/>
            <a:stretch>
              <a:fillRect/>
            </a:stretch>
          </p:blipFill>
          <p:spPr>
            <a:xfrm>
              <a:off x="0" y="0"/>
              <a:ext cx="9144001" cy="6858001"/>
            </a:xfrm>
            <a:prstGeom prst="rect">
              <a:avLst/>
            </a:prstGeom>
          </p:spPr>
        </p:pic>
        <p:pic>
          <p:nvPicPr>
            <p:cNvPr id="6" name="Picture 5" descr="SUNY_trns_circles-01.png"/>
            <p:cNvPicPr>
              <a:picLocks noChangeAspect="1"/>
            </p:cNvPicPr>
            <p:nvPr/>
          </p:nvPicPr>
          <p:blipFill>
            <a:blip r:embed="rId4" cstate="print"/>
            <a:stretch>
              <a:fillRect/>
            </a:stretch>
          </p:blipFill>
          <p:spPr>
            <a:xfrm>
              <a:off x="0" y="1"/>
              <a:ext cx="9144001" cy="6858000"/>
            </a:xfrm>
            <a:prstGeom prst="rect">
              <a:avLst/>
            </a:prstGeom>
          </p:spPr>
        </p:pic>
        <p:pic>
          <p:nvPicPr>
            <p:cNvPr id="14" name="Picture 13" descr="SUNY_Logo-01.png"/>
            <p:cNvPicPr>
              <a:picLocks noChangeAspect="1"/>
            </p:cNvPicPr>
            <p:nvPr/>
          </p:nvPicPr>
          <p:blipFill rotWithShape="1">
            <a:blip r:embed="rId5" cstate="print"/>
            <a:srcRect l="10833" t="16853" r="70000" b="57304"/>
            <a:stretch/>
          </p:blipFill>
          <p:spPr>
            <a:xfrm>
              <a:off x="304800" y="228600"/>
              <a:ext cx="1752600" cy="1752600"/>
            </a:xfrm>
            <a:prstGeom prst="rect">
              <a:avLst/>
            </a:prstGeom>
          </p:spPr>
        </p:pic>
        <p:pic>
          <p:nvPicPr>
            <p:cNvPr id="13" name="Picture 12" descr="SUNY_State_text-01.png"/>
            <p:cNvPicPr>
              <a:picLocks noChangeAspect="1"/>
            </p:cNvPicPr>
            <p:nvPr/>
          </p:nvPicPr>
          <p:blipFill rotWithShape="1">
            <a:blip r:embed="rId6" cstate="print"/>
            <a:srcRect l="30000" t="26667" r="51666" b="66666"/>
            <a:stretch/>
          </p:blipFill>
          <p:spPr>
            <a:xfrm>
              <a:off x="2057400" y="876300"/>
              <a:ext cx="1676400" cy="457200"/>
            </a:xfrm>
            <a:prstGeom prst="rect">
              <a:avLst/>
            </a:prstGeom>
          </p:spPr>
        </p:pic>
      </p:grpSp>
      <p:sp>
        <p:nvSpPr>
          <p:cNvPr id="15" name="TextBox 14"/>
          <p:cNvSpPr txBox="1"/>
          <p:nvPr/>
        </p:nvSpPr>
        <p:spPr>
          <a:xfrm>
            <a:off x="1905000" y="1981200"/>
            <a:ext cx="5676891" cy="3416320"/>
          </a:xfrm>
          <a:prstGeom prst="rect">
            <a:avLst/>
          </a:prstGeom>
          <a:noFill/>
        </p:spPr>
        <p:txBody>
          <a:bodyPr wrap="square" rtlCol="0">
            <a:spAutoFit/>
          </a:bodyPr>
          <a:lstStyle/>
          <a:p>
            <a:pPr algn="ctr"/>
            <a:endParaRPr lang="en-US" sz="3600" b="1" dirty="0" smtClean="0">
              <a:solidFill>
                <a:schemeClr val="bg1"/>
              </a:solidFill>
              <a:latin typeface="AauxPro OT"/>
            </a:endParaRPr>
          </a:p>
          <a:p>
            <a:pPr algn="ctr"/>
            <a:r>
              <a:rPr lang="en-US" sz="3600" b="1" dirty="0" smtClean="0">
                <a:solidFill>
                  <a:schemeClr val="bg1"/>
                </a:solidFill>
                <a:latin typeface="AauxPro OT"/>
              </a:rPr>
              <a:t>Time and Attendance System for</a:t>
            </a:r>
          </a:p>
          <a:p>
            <a:pPr algn="ctr"/>
            <a:r>
              <a:rPr lang="en-US" sz="3600" b="1" dirty="0" smtClean="0">
                <a:solidFill>
                  <a:schemeClr val="bg1"/>
                </a:solidFill>
                <a:latin typeface="AauxPro OT"/>
              </a:rPr>
              <a:t>Classified Service Employees</a:t>
            </a:r>
          </a:p>
          <a:p>
            <a:endParaRPr lang="en-US" sz="3600" b="1" dirty="0">
              <a:solidFill>
                <a:schemeClr val="bg1"/>
              </a:solidFill>
              <a:latin typeface="AauxPro OT"/>
            </a:endParaRPr>
          </a:p>
        </p:txBody>
      </p:sp>
      <p:sp>
        <p:nvSpPr>
          <p:cNvPr id="2" name="Slide Number Placeholder 1"/>
          <p:cNvSpPr>
            <a:spLocks noGrp="1"/>
          </p:cNvSpPr>
          <p:nvPr>
            <p:ph type="sldNum" sz="quarter" idx="12"/>
          </p:nvPr>
        </p:nvSpPr>
        <p:spPr/>
        <p:txBody>
          <a:bodyPr/>
          <a:lstStyle/>
          <a:p>
            <a:fld id="{1005D12C-C8AD-47B8-AFB6-F6F5154A30A4}"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chemeClr val="bg1"/>
                </a:solidFill>
              </a:rPr>
              <a:t>	</a:t>
            </a:r>
            <a:r>
              <a:rPr lang="en-US" sz="2800" b="1" dirty="0" smtClean="0">
                <a:solidFill>
                  <a:schemeClr val="bg1"/>
                </a:solidFill>
              </a:rPr>
              <a:t>To Enter Time off Requests:</a:t>
            </a:r>
            <a:endParaRPr lang="en-US" sz="2800" b="1" dirty="0">
              <a:solidFill>
                <a:schemeClr val="tx1"/>
              </a:solidFill>
            </a:endParaRPr>
          </a:p>
        </p:txBody>
      </p:sp>
      <p:sp>
        <p:nvSpPr>
          <p:cNvPr id="7" name="Content Placeholder 6"/>
          <p:cNvSpPr>
            <a:spLocks noGrp="1"/>
          </p:cNvSpPr>
          <p:nvPr>
            <p:ph idx="1"/>
          </p:nvPr>
        </p:nvSpPr>
        <p:spPr>
          <a:xfrm>
            <a:off x="457200" y="1524000"/>
            <a:ext cx="8229600" cy="4602163"/>
          </a:xfrm>
        </p:spPr>
        <p:txBody>
          <a:bodyPr>
            <a:normAutofit/>
          </a:bodyPr>
          <a:lstStyle/>
          <a:p>
            <a:r>
              <a:rPr lang="en-US" sz="2000" dirty="0" smtClean="0"/>
              <a:t>Double click on the day you wish to enter the accrual charge. From the pop up box (shown on the next page), you will enter appropriate accruals.</a:t>
            </a:r>
            <a:endParaRPr lang="en-US" sz="2000" dirty="0"/>
          </a:p>
        </p:txBody>
      </p:sp>
      <p:pic>
        <p:nvPicPr>
          <p:cNvPr id="3074" name="Picture 2"/>
          <p:cNvPicPr>
            <a:picLocks noChangeAspect="1" noChangeArrowheads="1"/>
          </p:cNvPicPr>
          <p:nvPr/>
        </p:nvPicPr>
        <p:blipFill>
          <a:blip r:embed="rId2" cstate="print"/>
          <a:srcRect/>
          <a:stretch>
            <a:fillRect/>
          </a:stretch>
        </p:blipFill>
        <p:spPr bwMode="auto">
          <a:xfrm>
            <a:off x="457200" y="2654300"/>
            <a:ext cx="7931150" cy="4203700"/>
          </a:xfrm>
          <a:prstGeom prst="rect">
            <a:avLst/>
          </a:prstGeom>
          <a:noFill/>
          <a:ln w="9525">
            <a:noFill/>
            <a:miter lim="800000"/>
            <a:headEnd/>
            <a:tailEnd/>
          </a:ln>
        </p:spPr>
      </p:pic>
      <p:sp>
        <p:nvSpPr>
          <p:cNvPr id="6" name="Notched Right Arrow 5"/>
          <p:cNvSpPr/>
          <p:nvPr/>
        </p:nvSpPr>
        <p:spPr>
          <a:xfrm flipH="1">
            <a:off x="7010400" y="4419600"/>
            <a:ext cx="1676400" cy="10668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Double click on the day to enter charges.</a:t>
            </a:r>
            <a:endParaRPr lang="en-US" sz="1100" b="1" dirty="0"/>
          </a:p>
        </p:txBody>
      </p:sp>
      <p:sp>
        <p:nvSpPr>
          <p:cNvPr id="3" name="Slide Number Placeholder 2"/>
          <p:cNvSpPr>
            <a:spLocks noGrp="1"/>
          </p:cNvSpPr>
          <p:nvPr>
            <p:ph type="sldNum" sz="quarter" idx="12"/>
          </p:nvPr>
        </p:nvSpPr>
        <p:spPr/>
        <p:txBody>
          <a:bodyPr/>
          <a:lstStyle/>
          <a:p>
            <a:fld id="{1005D12C-C8AD-47B8-AFB6-F6F5154A30A4}"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a:bodyPr>
          <a:lstStyle/>
          <a:p>
            <a:r>
              <a:rPr lang="en-US" sz="2400" b="1" dirty="0" smtClean="0">
                <a:solidFill>
                  <a:schemeClr val="bg1"/>
                </a:solidFill>
              </a:rPr>
              <a:t>	</a:t>
            </a:r>
            <a:r>
              <a:rPr lang="en-US" sz="2800" b="1" dirty="0" smtClean="0">
                <a:solidFill>
                  <a:schemeClr val="bg1"/>
                </a:solidFill>
              </a:rPr>
              <a:t>Time Off Request – continued</a:t>
            </a:r>
            <a:endParaRPr lang="en-US" sz="2800" b="1" dirty="0">
              <a:solidFill>
                <a:schemeClr val="bg1"/>
              </a:solidFill>
            </a:endParaRPr>
          </a:p>
        </p:txBody>
      </p:sp>
      <p:sp>
        <p:nvSpPr>
          <p:cNvPr id="8" name="Content Placeholder 7"/>
          <p:cNvSpPr>
            <a:spLocks noGrp="1"/>
          </p:cNvSpPr>
          <p:nvPr>
            <p:ph idx="1"/>
          </p:nvPr>
        </p:nvSpPr>
        <p:spPr>
          <a:xfrm>
            <a:off x="457200" y="1371600"/>
            <a:ext cx="8229600" cy="4754563"/>
          </a:xfrm>
        </p:spPr>
        <p:txBody>
          <a:bodyPr>
            <a:normAutofit/>
          </a:bodyPr>
          <a:lstStyle/>
          <a:p>
            <a:r>
              <a:rPr lang="en-US" sz="1600" dirty="0" smtClean="0"/>
              <a:t>The pop up opens up a single day request (shown on the left).  To enter a date range, select the Show Multi Day button shown on the right (shown on next screen). Enter the increment (increments of .25 hours only) in the accrual type you want to charge, then select Save or Save and Submit.  Once approved, the accrual charge will appear on your time record.  </a:t>
            </a:r>
            <a:endParaRPr lang="en-US" sz="1600" dirty="0"/>
          </a:p>
        </p:txBody>
      </p:sp>
      <p:pic>
        <p:nvPicPr>
          <p:cNvPr id="2050" name="Picture 2"/>
          <p:cNvPicPr>
            <a:picLocks noChangeAspect="1" noChangeArrowheads="1"/>
          </p:cNvPicPr>
          <p:nvPr/>
        </p:nvPicPr>
        <p:blipFill>
          <a:blip r:embed="rId2" cstate="print"/>
          <a:srcRect/>
          <a:stretch>
            <a:fillRect/>
          </a:stretch>
        </p:blipFill>
        <p:spPr bwMode="auto">
          <a:xfrm>
            <a:off x="685800" y="2476500"/>
            <a:ext cx="7681913" cy="4381500"/>
          </a:xfrm>
          <a:prstGeom prst="rect">
            <a:avLst/>
          </a:prstGeom>
          <a:noFill/>
          <a:ln w="9525">
            <a:noFill/>
            <a:miter lim="800000"/>
            <a:headEnd/>
            <a:tailEnd/>
          </a:ln>
        </p:spPr>
      </p:pic>
      <p:sp>
        <p:nvSpPr>
          <p:cNvPr id="7" name="Notched Right Arrow 6"/>
          <p:cNvSpPr/>
          <p:nvPr/>
        </p:nvSpPr>
        <p:spPr>
          <a:xfrm flipH="1">
            <a:off x="2895600" y="2590800"/>
            <a:ext cx="1752600" cy="9906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Single Day</a:t>
            </a:r>
            <a:endParaRPr lang="en-US" sz="1100" b="1" dirty="0"/>
          </a:p>
        </p:txBody>
      </p:sp>
      <p:sp>
        <p:nvSpPr>
          <p:cNvPr id="5" name="Notched Right Arrow 4"/>
          <p:cNvSpPr/>
          <p:nvPr/>
        </p:nvSpPr>
        <p:spPr>
          <a:xfrm>
            <a:off x="5791200" y="2590800"/>
            <a:ext cx="1600200" cy="10668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Multi-Day</a:t>
            </a:r>
            <a:endParaRPr lang="en-US" sz="1100" b="1" dirty="0"/>
          </a:p>
        </p:txBody>
      </p:sp>
      <p:sp>
        <p:nvSpPr>
          <p:cNvPr id="3" name="Slide Number Placeholder 2"/>
          <p:cNvSpPr>
            <a:spLocks noGrp="1"/>
          </p:cNvSpPr>
          <p:nvPr>
            <p:ph type="sldNum" sz="quarter" idx="12"/>
          </p:nvPr>
        </p:nvSpPr>
        <p:spPr/>
        <p:txBody>
          <a:bodyPr/>
          <a:lstStyle/>
          <a:p>
            <a:fld id="{1005D12C-C8AD-47B8-AFB6-F6F5154A30A4}"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Multiple Day Time off Request:</a:t>
            </a:r>
            <a:endParaRPr lang="en-US" sz="3200" dirty="0"/>
          </a:p>
        </p:txBody>
      </p:sp>
      <p:sp>
        <p:nvSpPr>
          <p:cNvPr id="5" name="Content Placeholder 4"/>
          <p:cNvSpPr>
            <a:spLocks noGrp="1"/>
          </p:cNvSpPr>
          <p:nvPr>
            <p:ph sz="half" idx="2"/>
          </p:nvPr>
        </p:nvSpPr>
        <p:spPr/>
        <p:txBody>
          <a:bodyPr>
            <a:normAutofit/>
          </a:bodyPr>
          <a:lstStyle/>
          <a:p>
            <a:pPr>
              <a:buNone/>
            </a:pPr>
            <a:endParaRPr lang="en-US" sz="1400" dirty="0" smtClean="0"/>
          </a:p>
          <a:p>
            <a:pPr>
              <a:buNone/>
            </a:pPr>
            <a:r>
              <a:rPr lang="en-US" sz="1200" dirty="0" smtClean="0"/>
              <a:t>Enter the increment (increments of .25 hours only) in the accrual type you wish  to charge, then select Save or Save and Submit.  </a:t>
            </a:r>
          </a:p>
          <a:p>
            <a:pPr>
              <a:buFont typeface="Wingdings" pitchFamily="2" charset="2"/>
              <a:buChar char="v"/>
            </a:pPr>
            <a:r>
              <a:rPr lang="en-US" sz="1200" dirty="0" smtClean="0"/>
              <a:t>Save </a:t>
            </a:r>
            <a:r>
              <a:rPr lang="en-US" sz="1200" dirty="0" smtClean="0"/>
              <a:t>– will allow employees to enter the time off request but not submit the request to the supervisor</a:t>
            </a:r>
          </a:p>
          <a:p>
            <a:pPr>
              <a:buFont typeface="Wingdings" pitchFamily="2" charset="2"/>
              <a:buChar char="v"/>
            </a:pPr>
            <a:r>
              <a:rPr lang="en-US" sz="1200" dirty="0" smtClean="0"/>
              <a:t>Save </a:t>
            </a:r>
            <a:r>
              <a:rPr lang="en-US" sz="1200" dirty="0" smtClean="0"/>
              <a:t>and Submit – allows employees to save and submit the request all at once to the supervisor.</a:t>
            </a:r>
          </a:p>
          <a:p>
            <a:pPr>
              <a:buNone/>
            </a:pPr>
            <a:endParaRPr lang="en-US" sz="1200" dirty="0" smtClean="0"/>
          </a:p>
          <a:p>
            <a:pPr>
              <a:buNone/>
            </a:pPr>
            <a:r>
              <a:rPr lang="en-US" sz="1200" dirty="0" smtClean="0"/>
              <a:t>Reminders:</a:t>
            </a:r>
          </a:p>
          <a:p>
            <a:pPr>
              <a:buFont typeface="Wingdings" pitchFamily="2" charset="2"/>
              <a:buChar char="v"/>
            </a:pPr>
            <a:r>
              <a:rPr lang="en-US" sz="1200" dirty="0" smtClean="0"/>
              <a:t>Pending Time off Request - the date of the request will appear on the time record in red with a note displayed at the top of the time record, indicating your pending request (see screen print under time record). </a:t>
            </a:r>
          </a:p>
          <a:p>
            <a:pPr>
              <a:buFont typeface="Wingdings" pitchFamily="2" charset="2"/>
              <a:buChar char="v"/>
            </a:pPr>
            <a:r>
              <a:rPr lang="en-US" sz="1200" dirty="0" smtClean="0"/>
              <a:t>Approved </a:t>
            </a:r>
            <a:r>
              <a:rPr lang="en-US" sz="1200" dirty="0" smtClean="0"/>
              <a:t>Time off Request – will appear under the time charged section of the time record (see screen print under time record). (Page 7)</a:t>
            </a:r>
          </a:p>
          <a:p>
            <a:pPr>
              <a:buFont typeface="Wingdings" pitchFamily="2" charset="2"/>
              <a:buChar char="v"/>
            </a:pPr>
            <a:r>
              <a:rPr lang="en-US" sz="1200" dirty="0" smtClean="0"/>
              <a:t>Charge </a:t>
            </a:r>
            <a:r>
              <a:rPr lang="en-US" sz="1200" dirty="0" smtClean="0"/>
              <a:t>accruals can not span across multiple pay period.</a:t>
            </a:r>
          </a:p>
          <a:p>
            <a:pPr>
              <a:buFont typeface="Wingdings" pitchFamily="2" charset="2"/>
              <a:buChar char="v"/>
            </a:pPr>
            <a:r>
              <a:rPr lang="en-US" sz="1200" dirty="0" smtClean="0"/>
              <a:t>If </a:t>
            </a:r>
            <a:r>
              <a:rPr lang="en-US" sz="1200" dirty="0" smtClean="0"/>
              <a:t>a holiday falls within a time charged, a separate entry must be submitted, excluding the holiday.</a:t>
            </a:r>
          </a:p>
          <a:p>
            <a:pPr>
              <a:buFont typeface="Wingdings" pitchFamily="2" charset="2"/>
              <a:buChar char="v"/>
            </a:pPr>
            <a:endParaRPr lang="en-US" sz="1800" dirty="0"/>
          </a:p>
        </p:txBody>
      </p:sp>
      <p:pic>
        <p:nvPicPr>
          <p:cNvPr id="3074" name="Picture 2"/>
          <p:cNvPicPr>
            <a:picLocks noGrp="1" noChangeAspect="1" noChangeArrowheads="1"/>
          </p:cNvPicPr>
          <p:nvPr>
            <p:ph sz="half" idx="1"/>
          </p:nvPr>
        </p:nvPicPr>
        <p:blipFill>
          <a:blip r:embed="rId2" cstate="print"/>
          <a:srcRect/>
          <a:stretch>
            <a:fillRect/>
          </a:stretch>
        </p:blipFill>
        <p:spPr bwMode="auto">
          <a:xfrm>
            <a:off x="0" y="1981200"/>
            <a:ext cx="4648200" cy="29718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fld id="{1005D12C-C8AD-47B8-AFB6-F6F5154A30A4}"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half" idx="1"/>
          </p:nvPr>
        </p:nvPicPr>
        <p:blipFill>
          <a:blip r:embed="rId2" cstate="print"/>
          <a:srcRect/>
          <a:stretch>
            <a:fillRect/>
          </a:stretch>
        </p:blipFill>
        <p:spPr bwMode="auto">
          <a:xfrm>
            <a:off x="457200" y="1447800"/>
            <a:ext cx="4038600" cy="4953000"/>
          </a:xfrm>
          <a:prstGeom prst="rect">
            <a:avLst/>
          </a:prstGeom>
          <a:noFill/>
          <a:ln w="9525">
            <a:noFill/>
            <a:miter lim="800000"/>
            <a:headEnd/>
            <a:tailEnd/>
          </a:ln>
        </p:spPr>
      </p:pic>
      <p:sp>
        <p:nvSpPr>
          <p:cNvPr id="2" name="Title 1"/>
          <p:cNvSpPr>
            <a:spLocks noGrp="1"/>
          </p:cNvSpPr>
          <p:nvPr>
            <p:ph type="title"/>
          </p:nvPr>
        </p:nvSpPr>
        <p:spPr>
          <a:xfrm>
            <a:off x="457200" y="0"/>
            <a:ext cx="8229600" cy="1752600"/>
          </a:xfrm>
        </p:spPr>
        <p:txBody>
          <a:bodyPr>
            <a:normAutofit/>
          </a:bodyPr>
          <a:lstStyle/>
          <a:p>
            <a:r>
              <a:rPr lang="en-US" sz="2400" dirty="0" smtClean="0"/>
              <a:t>Status of Time off Requests:</a:t>
            </a:r>
            <a:endParaRPr lang="en-US" sz="2400" dirty="0"/>
          </a:p>
        </p:txBody>
      </p:sp>
      <p:sp>
        <p:nvSpPr>
          <p:cNvPr id="8" name="Content Placeholder 7"/>
          <p:cNvSpPr>
            <a:spLocks noGrp="1"/>
          </p:cNvSpPr>
          <p:nvPr>
            <p:ph sz="half" idx="2"/>
          </p:nvPr>
        </p:nvSpPr>
        <p:spPr>
          <a:xfrm>
            <a:off x="4648200" y="1752600"/>
            <a:ext cx="4038600" cy="4373563"/>
          </a:xfrm>
        </p:spPr>
        <p:txBody>
          <a:bodyPr>
            <a:normAutofit fontScale="25000" lnSpcReduction="20000"/>
          </a:bodyPr>
          <a:lstStyle/>
          <a:p>
            <a:pPr>
              <a:buNone/>
            </a:pPr>
            <a:r>
              <a:rPr lang="en-US" sz="4300" dirty="0" smtClean="0"/>
              <a:t>Reminders:</a:t>
            </a:r>
          </a:p>
          <a:p>
            <a:pPr>
              <a:buNone/>
            </a:pPr>
            <a:endParaRPr lang="en-US" sz="2900" dirty="0" smtClean="0"/>
          </a:p>
          <a:p>
            <a:pPr>
              <a:buFont typeface="Wingdings" pitchFamily="2" charset="2"/>
              <a:buChar char="v"/>
            </a:pPr>
            <a:r>
              <a:rPr lang="en-US" sz="4800" dirty="0" smtClean="0"/>
              <a:t>Once the request has been saved or save/submit, it will appear on the calendar and under the Previously Submitted Leave Request along with the status (Saved, Pending and Approved).  If you have not submitted the request to your Supervisor, select the radio button and click Submit Action.  Once approved, the request will appear on the corresponding time record. </a:t>
            </a:r>
          </a:p>
          <a:p>
            <a:pPr>
              <a:buFont typeface="Wingdings" pitchFamily="2" charset="2"/>
              <a:buChar char="v"/>
            </a:pPr>
            <a:endParaRPr lang="en-US" sz="4000" dirty="0" smtClean="0"/>
          </a:p>
          <a:p>
            <a:pPr>
              <a:buFont typeface="Wingdings" pitchFamily="2" charset="2"/>
              <a:buChar char="v"/>
            </a:pPr>
            <a:r>
              <a:rPr lang="en-US" sz="4800" dirty="0" smtClean="0"/>
              <a:t>The status of your request will also appear in parenthesis on your  monthly time record (S, P, A).</a:t>
            </a:r>
          </a:p>
          <a:p>
            <a:pPr marL="0" indent="0">
              <a:buNone/>
            </a:pPr>
            <a:endParaRPr lang="en-US" sz="4000" dirty="0" smtClean="0"/>
          </a:p>
          <a:p>
            <a:pPr>
              <a:buFont typeface="Wingdings" pitchFamily="2" charset="2"/>
              <a:buChar char="v"/>
            </a:pPr>
            <a:r>
              <a:rPr lang="en-US" sz="4800" dirty="0" smtClean="0"/>
              <a:t>To withdraw a previously submitted leave request </a:t>
            </a:r>
            <a:r>
              <a:rPr lang="en-US" sz="4800" u="sng" dirty="0" smtClean="0"/>
              <a:t>that has not been approved by the supervisor</a:t>
            </a:r>
            <a:r>
              <a:rPr lang="en-US" sz="4800" dirty="0" smtClean="0"/>
              <a:t>, simply select the withdraw radio button next to the associated request and then click Submit Actions.  </a:t>
            </a:r>
          </a:p>
          <a:p>
            <a:pPr marL="0" indent="0">
              <a:buNone/>
            </a:pPr>
            <a:endParaRPr lang="en-US" sz="4000" dirty="0" smtClean="0"/>
          </a:p>
          <a:p>
            <a:pPr>
              <a:buFont typeface="Wingdings" pitchFamily="2" charset="2"/>
              <a:buChar char="v"/>
            </a:pPr>
            <a:r>
              <a:rPr lang="en-US" sz="4800" dirty="0" smtClean="0"/>
              <a:t>Employees will have the ability to submit a time record with pending time off request. </a:t>
            </a:r>
            <a:br>
              <a:rPr lang="en-US" sz="4800" dirty="0" smtClean="0"/>
            </a:br>
            <a:endParaRPr lang="en-US" sz="4800" dirty="0" smtClean="0"/>
          </a:p>
          <a:p>
            <a:pPr>
              <a:buFont typeface="Wingdings" pitchFamily="2" charset="2"/>
              <a:buChar char="v"/>
            </a:pPr>
            <a:endParaRPr lang="en-US" sz="1800" dirty="0" smtClean="0"/>
          </a:p>
          <a:p>
            <a:pPr>
              <a:buNone/>
            </a:pPr>
            <a:endParaRPr lang="en-US" dirty="0"/>
          </a:p>
        </p:txBody>
      </p:sp>
      <p:sp>
        <p:nvSpPr>
          <p:cNvPr id="5" name="Notched Right Arrow 4"/>
          <p:cNvSpPr/>
          <p:nvPr/>
        </p:nvSpPr>
        <p:spPr>
          <a:xfrm rot="10800000">
            <a:off x="1066800" y="5640675"/>
            <a:ext cx="1576849" cy="10863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p>
        </p:txBody>
      </p:sp>
      <p:sp>
        <p:nvSpPr>
          <p:cNvPr id="4" name="Notched Right Arrow 3"/>
          <p:cNvSpPr/>
          <p:nvPr/>
        </p:nvSpPr>
        <p:spPr>
          <a:xfrm rot="10800000">
            <a:off x="1447800" y="4209393"/>
            <a:ext cx="1366560" cy="10863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b="1" dirty="0"/>
          </a:p>
        </p:txBody>
      </p:sp>
      <p:sp>
        <p:nvSpPr>
          <p:cNvPr id="3" name="TextBox 2"/>
          <p:cNvSpPr txBox="1"/>
          <p:nvPr/>
        </p:nvSpPr>
        <p:spPr>
          <a:xfrm>
            <a:off x="1931948" y="4475552"/>
            <a:ext cx="711701" cy="553998"/>
          </a:xfrm>
          <a:prstGeom prst="rect">
            <a:avLst/>
          </a:prstGeom>
          <a:noFill/>
        </p:spPr>
        <p:txBody>
          <a:bodyPr wrap="square" rtlCol="0">
            <a:spAutoFit/>
          </a:bodyPr>
          <a:lstStyle/>
          <a:p>
            <a:pPr algn="ctr"/>
            <a:r>
              <a:rPr lang="en-US" sz="1000" b="1" dirty="0">
                <a:solidFill>
                  <a:schemeClr val="bg1"/>
                </a:solidFill>
              </a:rPr>
              <a:t>Status of Time Off Request</a:t>
            </a:r>
          </a:p>
        </p:txBody>
      </p:sp>
      <p:sp>
        <p:nvSpPr>
          <p:cNvPr id="6" name="TextBox 5"/>
          <p:cNvSpPr txBox="1"/>
          <p:nvPr/>
        </p:nvSpPr>
        <p:spPr>
          <a:xfrm>
            <a:off x="1635779" y="5906894"/>
            <a:ext cx="990600" cy="553998"/>
          </a:xfrm>
          <a:prstGeom prst="rect">
            <a:avLst/>
          </a:prstGeom>
          <a:noFill/>
        </p:spPr>
        <p:txBody>
          <a:bodyPr wrap="square" rtlCol="0">
            <a:spAutoFit/>
          </a:bodyPr>
          <a:lstStyle/>
          <a:p>
            <a:r>
              <a:rPr lang="en-US" sz="1000" b="1" dirty="0">
                <a:solidFill>
                  <a:schemeClr val="bg1"/>
                </a:solidFill>
              </a:rPr>
              <a:t>Select </a:t>
            </a:r>
            <a:r>
              <a:rPr lang="en-US" sz="1000" b="1" dirty="0" smtClean="0">
                <a:solidFill>
                  <a:schemeClr val="bg1"/>
                </a:solidFill>
              </a:rPr>
              <a:t>radio</a:t>
            </a:r>
          </a:p>
          <a:p>
            <a:r>
              <a:rPr lang="en-US" sz="1000" b="1" dirty="0" smtClean="0">
                <a:solidFill>
                  <a:schemeClr val="bg1"/>
                </a:solidFill>
              </a:rPr>
              <a:t>button </a:t>
            </a:r>
            <a:r>
              <a:rPr lang="en-US" sz="1000" b="1" dirty="0">
                <a:solidFill>
                  <a:schemeClr val="bg1"/>
                </a:solidFill>
              </a:rPr>
              <a:t>and </a:t>
            </a:r>
            <a:r>
              <a:rPr lang="en-US" sz="1000" b="1" dirty="0" smtClean="0">
                <a:solidFill>
                  <a:schemeClr val="bg1"/>
                </a:solidFill>
              </a:rPr>
              <a:t>     submit </a:t>
            </a:r>
            <a:r>
              <a:rPr lang="en-US" sz="1000" b="1" dirty="0">
                <a:solidFill>
                  <a:schemeClr val="bg1"/>
                </a:solidFill>
              </a:rPr>
              <a:t>action</a:t>
            </a:r>
          </a:p>
        </p:txBody>
      </p:sp>
      <p:sp>
        <p:nvSpPr>
          <p:cNvPr id="7" name="Slide Number Placeholder 6"/>
          <p:cNvSpPr>
            <a:spLocks noGrp="1"/>
          </p:cNvSpPr>
          <p:nvPr>
            <p:ph type="sldNum" sz="quarter" idx="12"/>
          </p:nvPr>
        </p:nvSpPr>
        <p:spPr/>
        <p:txBody>
          <a:bodyPr/>
          <a:lstStyle/>
          <a:p>
            <a:fld id="{1005D12C-C8AD-47B8-AFB6-F6F5154A30A4}"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chemeClr val="bg1"/>
                </a:solidFill>
              </a:rPr>
              <a:t>Sign out of the SUNY browser and CLOSE  </a:t>
            </a:r>
            <a:endParaRPr lang="en-US" sz="2400" b="1" dirty="0">
              <a:solidFill>
                <a:schemeClr val="bg1"/>
              </a:solidFill>
            </a:endParaRPr>
          </a:p>
        </p:txBody>
      </p:sp>
      <p:sp>
        <p:nvSpPr>
          <p:cNvPr id="3" name="Text Placeholder 2"/>
          <p:cNvSpPr>
            <a:spLocks noGrp="1"/>
          </p:cNvSpPr>
          <p:nvPr>
            <p:ph idx="1"/>
          </p:nvPr>
        </p:nvSpPr>
        <p:spPr>
          <a:xfrm>
            <a:off x="0" y="1799431"/>
            <a:ext cx="8229600" cy="4525963"/>
          </a:xfrm>
        </p:spPr>
        <p:txBody>
          <a:bodyPr>
            <a:normAutofit/>
          </a:bodyPr>
          <a:lstStyle/>
          <a:p>
            <a:r>
              <a:rPr lang="en-US" sz="2400" dirty="0" smtClean="0">
                <a:solidFill>
                  <a:schemeClr val="tx2">
                    <a:lumMod val="75000"/>
                  </a:schemeClr>
                </a:solidFill>
              </a:rPr>
              <a:t>To ensure your privacy and system security, please log off by clicking on “Sign Off” link in the upper right hand corner of your screen.</a:t>
            </a:r>
            <a:endParaRPr lang="en-US" sz="2400" dirty="0">
              <a:solidFill>
                <a:schemeClr val="tx2">
                  <a:lumMod val="75000"/>
                </a:schemeClr>
              </a:solidFill>
            </a:endParaRPr>
          </a:p>
        </p:txBody>
      </p:sp>
      <p:pic>
        <p:nvPicPr>
          <p:cNvPr id="3074" name="Picture 2" descr="C:\Users\vumbacti\AppData\Local\Temp\SNAGHTML1a3d5edb.PNG"/>
          <p:cNvPicPr>
            <a:picLocks noChangeAspect="1" noChangeArrowheads="1"/>
          </p:cNvPicPr>
          <p:nvPr/>
        </p:nvPicPr>
        <p:blipFill>
          <a:blip r:embed="rId2" cstate="print"/>
          <a:srcRect/>
          <a:stretch>
            <a:fillRect/>
          </a:stretch>
        </p:blipFill>
        <p:spPr bwMode="auto">
          <a:xfrm>
            <a:off x="0" y="3200400"/>
            <a:ext cx="8915400" cy="2333626"/>
          </a:xfrm>
          <a:prstGeom prst="rect">
            <a:avLst/>
          </a:prstGeom>
          <a:noFill/>
        </p:spPr>
      </p:pic>
      <p:sp>
        <p:nvSpPr>
          <p:cNvPr id="7" name="Notched Right Arrow 6"/>
          <p:cNvSpPr/>
          <p:nvPr/>
        </p:nvSpPr>
        <p:spPr>
          <a:xfrm rot="3924018">
            <a:off x="7551325" y="1858124"/>
            <a:ext cx="1666320" cy="10863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Sign Off</a:t>
            </a:r>
            <a:endParaRPr lang="en-US" sz="1200" b="1" dirty="0"/>
          </a:p>
        </p:txBody>
      </p:sp>
      <p:sp>
        <p:nvSpPr>
          <p:cNvPr id="4" name="Slide Number Placeholder 3"/>
          <p:cNvSpPr>
            <a:spLocks noGrp="1"/>
          </p:cNvSpPr>
          <p:nvPr>
            <p:ph type="sldNum" sz="quarter" idx="12"/>
          </p:nvPr>
        </p:nvSpPr>
        <p:spPr/>
        <p:txBody>
          <a:bodyPr/>
          <a:lstStyle/>
          <a:p>
            <a:fld id="{1005D12C-C8AD-47B8-AFB6-F6F5154A30A4}"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  </a:t>
            </a:r>
            <a:r>
              <a:rPr lang="en-US" dirty="0" smtClean="0">
                <a:solidFill>
                  <a:schemeClr val="bg1"/>
                </a:solidFill>
              </a:rPr>
              <a:t>CONGRATULATIONS!</a:t>
            </a:r>
            <a:endParaRPr lang="en-US" dirty="0">
              <a:solidFill>
                <a:schemeClr val="bg1"/>
              </a:solidFill>
            </a:endParaRPr>
          </a:p>
        </p:txBody>
      </p:sp>
      <p:sp>
        <p:nvSpPr>
          <p:cNvPr id="2" name="Subtitle 1"/>
          <p:cNvSpPr>
            <a:spLocks noGrp="1"/>
          </p:cNvSpPr>
          <p:nvPr>
            <p:ph idx="1"/>
          </p:nvPr>
        </p:nvSpPr>
        <p:spPr/>
        <p:txBody>
          <a:bodyPr>
            <a:normAutofit lnSpcReduction="10000"/>
          </a:bodyPr>
          <a:lstStyle/>
          <a:p>
            <a:r>
              <a:rPr lang="en-US" dirty="0" smtClean="0">
                <a:solidFill>
                  <a:schemeClr val="tx2"/>
                </a:solidFill>
              </a:rPr>
              <a:t> For those of you without direct reports</a:t>
            </a:r>
            <a:r>
              <a:rPr lang="en-US" dirty="0" smtClean="0"/>
              <a:t>, once you have entered your current Time and Attendance Information, you have successfully completed the training session.  </a:t>
            </a:r>
          </a:p>
          <a:p>
            <a:pPr marL="0" indent="0">
              <a:buNone/>
            </a:pPr>
            <a:endParaRPr lang="en-US" dirty="0" smtClean="0"/>
          </a:p>
          <a:p>
            <a:r>
              <a:rPr lang="en-US" b="1" dirty="0" smtClean="0">
                <a:solidFill>
                  <a:schemeClr val="tx2"/>
                </a:solidFill>
              </a:rPr>
              <a:t>Supervisors</a:t>
            </a:r>
            <a:r>
              <a:rPr lang="en-US" dirty="0" smtClean="0"/>
              <a:t>, there are a few more slides about the process for approving time records and/or time off requests for your employees.</a:t>
            </a:r>
          </a:p>
          <a:p>
            <a:pPr>
              <a:buNone/>
            </a:pPr>
            <a:r>
              <a:rPr lang="en-US" dirty="0" smtClean="0">
                <a:solidFill>
                  <a:schemeClr val="tx2">
                    <a:lumMod val="75000"/>
                  </a:schemeClr>
                </a:solidFill>
              </a:rPr>
              <a:t>		</a:t>
            </a:r>
            <a:endParaRPr lang="en-US" dirty="0"/>
          </a:p>
        </p:txBody>
      </p:sp>
      <p:sp>
        <p:nvSpPr>
          <p:cNvPr id="4" name="Slide Number Placeholder 3"/>
          <p:cNvSpPr>
            <a:spLocks noGrp="1"/>
          </p:cNvSpPr>
          <p:nvPr>
            <p:ph type="sldNum" sz="quarter" idx="12"/>
          </p:nvPr>
        </p:nvSpPr>
        <p:spPr/>
        <p:txBody>
          <a:bodyPr/>
          <a:lstStyle/>
          <a:p>
            <a:fld id="{1005D12C-C8AD-47B8-AFB6-F6F5154A30A4}"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Time and Attendance System (TAS) </a:t>
            </a:r>
            <a:endParaRPr lang="en-US" dirty="0"/>
          </a:p>
        </p:txBody>
      </p:sp>
      <p:sp>
        <p:nvSpPr>
          <p:cNvPr id="2" name="Subtitle 1"/>
          <p:cNvSpPr>
            <a:spLocks noGrp="1"/>
          </p:cNvSpPr>
          <p:nvPr>
            <p:ph type="subTitle" idx="1"/>
          </p:nvPr>
        </p:nvSpPr>
        <p:spPr/>
        <p:txBody>
          <a:bodyPr/>
          <a:lstStyle/>
          <a:p>
            <a:r>
              <a:rPr lang="en-US" b="1" dirty="0" smtClean="0"/>
              <a:t>Supervisors</a:t>
            </a:r>
          </a:p>
          <a:p>
            <a:r>
              <a:rPr lang="en-US" sz="2800" dirty="0" smtClean="0"/>
              <a:t>Step-by-Step</a:t>
            </a:r>
            <a:endParaRPr lang="en-US" sz="2800" dirty="0"/>
          </a:p>
        </p:txBody>
      </p:sp>
      <p:sp>
        <p:nvSpPr>
          <p:cNvPr id="4" name="Slide Number Placeholder 3"/>
          <p:cNvSpPr>
            <a:spLocks noGrp="1"/>
          </p:cNvSpPr>
          <p:nvPr>
            <p:ph type="sldNum" sz="quarter" idx="12"/>
          </p:nvPr>
        </p:nvSpPr>
        <p:spPr/>
        <p:txBody>
          <a:bodyPr/>
          <a:lstStyle/>
          <a:p>
            <a:fld id="{1005D12C-C8AD-47B8-AFB6-F6F5154A30A4}"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smtClean="0">
                <a:solidFill>
                  <a:schemeClr val="bg1"/>
                </a:solidFill>
              </a:rPr>
              <a:t>	Overview of Monthly Time and Attendance Process – For Supervisors</a:t>
            </a:r>
            <a:endParaRPr lang="en-US" sz="2400" b="1" dirty="0">
              <a:solidFill>
                <a:schemeClr val="bg1"/>
              </a:solidFill>
            </a:endParaRPr>
          </a:p>
        </p:txBody>
      </p:sp>
      <p:sp>
        <p:nvSpPr>
          <p:cNvPr id="3" name="Text Placeholder 2"/>
          <p:cNvSpPr>
            <a:spLocks noGrp="1"/>
          </p:cNvSpPr>
          <p:nvPr>
            <p:ph idx="1"/>
          </p:nvPr>
        </p:nvSpPr>
        <p:spPr/>
        <p:txBody>
          <a:bodyPr>
            <a:normAutofit/>
          </a:bodyPr>
          <a:lstStyle/>
          <a:p>
            <a:pPr marL="457200" indent="-457200">
              <a:buAutoNum type="arabicParenR"/>
            </a:pPr>
            <a:r>
              <a:rPr lang="en-US" dirty="0" smtClean="0">
                <a:solidFill>
                  <a:schemeClr val="tx2">
                    <a:lumMod val="75000"/>
                  </a:schemeClr>
                </a:solidFill>
              </a:rPr>
              <a:t>Sign in to SUNY HR Time and Attendance</a:t>
            </a:r>
          </a:p>
          <a:p>
            <a:pPr marL="457200" indent="-457200">
              <a:buAutoNum type="arabicParenR" startAt="2"/>
            </a:pPr>
            <a:r>
              <a:rPr lang="en-US" dirty="0" smtClean="0">
                <a:solidFill>
                  <a:schemeClr val="tx2">
                    <a:lumMod val="75000"/>
                  </a:schemeClr>
                </a:solidFill>
              </a:rPr>
              <a:t>Select “Work Roster.”</a:t>
            </a:r>
          </a:p>
          <a:p>
            <a:pPr marL="457200" indent="-457200">
              <a:buAutoNum type="arabicParenR" startAt="3"/>
            </a:pPr>
            <a:r>
              <a:rPr lang="en-US" dirty="0" smtClean="0">
                <a:solidFill>
                  <a:schemeClr val="tx2">
                    <a:lumMod val="75000"/>
                  </a:schemeClr>
                </a:solidFill>
              </a:rPr>
              <a:t>View employee’s Time Record and/or Time Off Requests.</a:t>
            </a:r>
          </a:p>
          <a:p>
            <a:pPr marL="457200" indent="-457200">
              <a:buAutoNum type="arabicParenR" startAt="3"/>
            </a:pPr>
            <a:r>
              <a:rPr lang="en-US" dirty="0" smtClean="0">
                <a:solidFill>
                  <a:schemeClr val="tx2">
                    <a:lumMod val="75000"/>
                  </a:schemeClr>
                </a:solidFill>
              </a:rPr>
              <a:t>Select “Approve,” “Deny,” or even “Postpone”</a:t>
            </a:r>
          </a:p>
          <a:p>
            <a:pPr marL="457200" indent="-457200">
              <a:buAutoNum type="arabicParenR" startAt="3"/>
            </a:pPr>
            <a:r>
              <a:rPr lang="en-US" dirty="0" smtClean="0">
                <a:solidFill>
                  <a:schemeClr val="tx2">
                    <a:lumMod val="75000"/>
                  </a:schemeClr>
                </a:solidFill>
              </a:rPr>
              <a:t>Select “Submit”</a:t>
            </a:r>
          </a:p>
          <a:p>
            <a:pPr marL="457200" indent="-457200">
              <a:buNone/>
            </a:pPr>
            <a:endParaRPr lang="en-US" dirty="0" smtClean="0"/>
          </a:p>
          <a:p>
            <a:pPr marL="457200" indent="-457200">
              <a:buNone/>
            </a:pPr>
            <a:endParaRPr lang="en-US" dirty="0" smtClean="0"/>
          </a:p>
        </p:txBody>
      </p:sp>
      <p:sp>
        <p:nvSpPr>
          <p:cNvPr id="4" name="Slide Number Placeholder 3"/>
          <p:cNvSpPr>
            <a:spLocks noGrp="1"/>
          </p:cNvSpPr>
          <p:nvPr>
            <p:ph type="sldNum" sz="quarter" idx="12"/>
          </p:nvPr>
        </p:nvSpPr>
        <p:spPr/>
        <p:txBody>
          <a:bodyPr/>
          <a:lstStyle/>
          <a:p>
            <a:fld id="{1005D12C-C8AD-47B8-AFB6-F6F5154A30A4}"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smtClean="0">
                <a:solidFill>
                  <a:schemeClr val="bg1"/>
                </a:solidFill>
              </a:rPr>
              <a:t>Then, click on</a:t>
            </a:r>
            <a:br>
              <a:rPr lang="en-US" sz="2000" b="1" dirty="0" smtClean="0">
                <a:solidFill>
                  <a:schemeClr val="bg1"/>
                </a:solidFill>
              </a:rPr>
            </a:br>
            <a:r>
              <a:rPr lang="en-US" sz="2000" b="1" dirty="0" smtClean="0">
                <a:solidFill>
                  <a:schemeClr val="bg1"/>
                </a:solidFill>
              </a:rPr>
              <a:t>“Time and Attendance” Tab </a:t>
            </a:r>
            <a:br>
              <a:rPr lang="en-US" sz="2000" b="1" dirty="0" smtClean="0">
                <a:solidFill>
                  <a:schemeClr val="bg1"/>
                </a:solidFill>
              </a:rPr>
            </a:br>
            <a:r>
              <a:rPr lang="en-US" sz="2000" b="1" dirty="0" smtClean="0">
                <a:solidFill>
                  <a:schemeClr val="bg1"/>
                </a:solidFill>
              </a:rPr>
              <a:t>to get into your time record </a:t>
            </a:r>
            <a:endParaRPr lang="en-US" sz="2000" b="1" dirty="0">
              <a:solidFill>
                <a:schemeClr val="bg1"/>
              </a:solidFill>
            </a:endParaRPr>
          </a:p>
        </p:txBody>
      </p:sp>
      <p:pic>
        <p:nvPicPr>
          <p:cNvPr id="9" name="Picture 6" descr="C:\Users\vumbacti\AppData\Local\Temp\SNAGHTML1a1e3d18.PNG"/>
          <p:cNvPicPr>
            <a:picLocks noGrp="1" noChangeAspect="1" noChangeArrowheads="1"/>
          </p:cNvPicPr>
          <p:nvPr>
            <p:ph idx="1"/>
          </p:nvPr>
        </p:nvPicPr>
        <p:blipFill>
          <a:blip r:embed="rId2" cstate="print"/>
          <a:srcRect/>
          <a:stretch>
            <a:fillRect/>
          </a:stretch>
        </p:blipFill>
        <p:spPr bwMode="auto">
          <a:xfrm>
            <a:off x="685800" y="1981200"/>
            <a:ext cx="7597799" cy="2408129"/>
          </a:xfrm>
          <a:prstGeom prst="rect">
            <a:avLst/>
          </a:prstGeom>
          <a:noFill/>
        </p:spPr>
      </p:pic>
      <p:sp>
        <p:nvSpPr>
          <p:cNvPr id="7" name="Notched Right Arrow 6"/>
          <p:cNvSpPr/>
          <p:nvPr/>
        </p:nvSpPr>
        <p:spPr>
          <a:xfrm rot="16200000">
            <a:off x="647700" y="4533900"/>
            <a:ext cx="1219200" cy="838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1005D12C-C8AD-47B8-AFB6-F6F5154A30A4}"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3" name="Text Placeholder 2"/>
          <p:cNvSpPr>
            <a:spLocks noGrp="1"/>
          </p:cNvSpPr>
          <p:nvPr>
            <p:ph idx="1"/>
          </p:nvPr>
        </p:nvSpPr>
        <p:spPr>
          <a:xfrm>
            <a:off x="457200" y="457200"/>
            <a:ext cx="8229600" cy="762000"/>
          </a:xfrm>
        </p:spPr>
        <p:txBody>
          <a:bodyPr>
            <a:noAutofit/>
          </a:bodyPr>
          <a:lstStyle/>
          <a:p>
            <a:pPr lvl="3" algn="ctr">
              <a:buNone/>
            </a:pPr>
            <a:r>
              <a:rPr lang="en-US" sz="2400" dirty="0" smtClean="0">
                <a:solidFill>
                  <a:schemeClr val="bg1"/>
                </a:solidFill>
              </a:rPr>
              <a:t>Supervisor Work Roster:</a:t>
            </a:r>
          </a:p>
          <a:p>
            <a:pPr lvl="3">
              <a:buNone/>
            </a:pPr>
            <a:r>
              <a:rPr lang="en-US" sz="1200" dirty="0" smtClean="0">
                <a:solidFill>
                  <a:schemeClr val="bg1"/>
                </a:solidFill>
              </a:rPr>
              <a:t>Click on “Work Roster,” to view the pending time records and/or time off request, of your employees.</a:t>
            </a:r>
            <a:endParaRPr lang="en-US" sz="1200" dirty="0">
              <a:solidFill>
                <a:schemeClr val="bg1"/>
              </a:solidFill>
            </a:endParaRPr>
          </a:p>
        </p:txBody>
      </p:sp>
      <p:sp>
        <p:nvSpPr>
          <p:cNvPr id="4" name="Rectangle 3"/>
          <p:cNvSpPr/>
          <p:nvPr/>
        </p:nvSpPr>
        <p:spPr>
          <a:xfrm>
            <a:off x="685800" y="3244334"/>
            <a:ext cx="6476999" cy="369332"/>
          </a:xfrm>
          <a:prstGeom prst="rect">
            <a:avLst/>
          </a:prstGeom>
        </p:spPr>
        <p:txBody>
          <a:bodyPr wrap="square">
            <a:spAutoFit/>
          </a:bodyPr>
          <a:lstStyle/>
          <a:p>
            <a:r>
              <a:rPr lang="en-US" dirty="0" smtClean="0"/>
              <a:t> </a:t>
            </a:r>
            <a:endParaRPr lang="en-US" dirty="0"/>
          </a:p>
        </p:txBody>
      </p:sp>
      <p:pic>
        <p:nvPicPr>
          <p:cNvPr id="5123" name="Picture 3"/>
          <p:cNvPicPr>
            <a:picLocks noChangeAspect="1" noChangeArrowheads="1"/>
          </p:cNvPicPr>
          <p:nvPr/>
        </p:nvPicPr>
        <p:blipFill>
          <a:blip r:embed="rId2" cstate="print"/>
          <a:srcRect/>
          <a:stretch>
            <a:fillRect/>
          </a:stretch>
        </p:blipFill>
        <p:spPr bwMode="auto">
          <a:xfrm>
            <a:off x="762000" y="1752600"/>
            <a:ext cx="7597775" cy="320675"/>
          </a:xfrm>
          <a:prstGeom prst="rect">
            <a:avLst/>
          </a:prstGeom>
          <a:noFill/>
          <a:ln w="9525">
            <a:noFill/>
            <a:miter lim="800000"/>
            <a:headEnd/>
            <a:tailEnd/>
          </a:ln>
        </p:spPr>
      </p:pic>
      <p:pic>
        <p:nvPicPr>
          <p:cNvPr id="7170" name="Picture 2" descr="C:\Users\vumbacti\AppData\Local\Temp\SNAGHTML33cfe60a.PNG"/>
          <p:cNvPicPr>
            <a:picLocks noChangeAspect="1" noChangeArrowheads="1"/>
          </p:cNvPicPr>
          <p:nvPr/>
        </p:nvPicPr>
        <p:blipFill>
          <a:blip r:embed="rId3" cstate="print"/>
          <a:srcRect/>
          <a:stretch>
            <a:fillRect/>
          </a:stretch>
        </p:blipFill>
        <p:spPr bwMode="auto">
          <a:xfrm>
            <a:off x="0" y="2047875"/>
            <a:ext cx="9144000" cy="4810125"/>
          </a:xfrm>
          <a:prstGeom prst="rect">
            <a:avLst/>
          </a:prstGeom>
          <a:noFill/>
        </p:spPr>
      </p:pic>
      <p:sp>
        <p:nvSpPr>
          <p:cNvPr id="6" name="Notched Right Arrow 5"/>
          <p:cNvSpPr/>
          <p:nvPr/>
        </p:nvSpPr>
        <p:spPr>
          <a:xfrm rot="19335413">
            <a:off x="3390166" y="1957107"/>
            <a:ext cx="1842299" cy="124976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t>Select </a:t>
            </a:r>
          </a:p>
          <a:p>
            <a:pPr algn="ctr"/>
            <a:r>
              <a:rPr lang="en-US" sz="900" b="1" dirty="0" smtClean="0"/>
              <a:t>“Work Roster”</a:t>
            </a:r>
            <a:endParaRPr lang="en-US" sz="900" b="1" dirty="0"/>
          </a:p>
        </p:txBody>
      </p:sp>
      <p:sp>
        <p:nvSpPr>
          <p:cNvPr id="5" name="Slide Number Placeholder 4"/>
          <p:cNvSpPr>
            <a:spLocks noGrp="1"/>
          </p:cNvSpPr>
          <p:nvPr>
            <p:ph type="sldNum" sz="quarter" idx="12"/>
          </p:nvPr>
        </p:nvSpPr>
        <p:spPr/>
        <p:txBody>
          <a:bodyPr/>
          <a:lstStyle/>
          <a:p>
            <a:fld id="{1005D12C-C8AD-47B8-AFB6-F6F5154A30A4}"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6" name="Text Placeholder 3"/>
          <p:cNvSpPr>
            <a:spLocks noGrp="1"/>
          </p:cNvSpPr>
          <p:nvPr>
            <p:ph idx="1"/>
          </p:nvPr>
        </p:nvSpPr>
        <p:spPr/>
        <p:txBody>
          <a:bodyPr>
            <a:normAutofit fontScale="92500" lnSpcReduction="10000"/>
          </a:bodyPr>
          <a:lstStyle/>
          <a:p>
            <a:r>
              <a:rPr lang="en-US" dirty="0" smtClean="0">
                <a:solidFill>
                  <a:schemeClr val="tx2">
                    <a:lumMod val="75000"/>
                  </a:schemeClr>
                </a:solidFill>
              </a:rPr>
              <a:t>The new system has been developed by SUNY </a:t>
            </a:r>
            <a:r>
              <a:rPr lang="en-US" dirty="0">
                <a:solidFill>
                  <a:schemeClr val="tx2">
                    <a:lumMod val="75000"/>
                  </a:schemeClr>
                </a:solidFill>
              </a:rPr>
              <a:t>S</a:t>
            </a:r>
            <a:r>
              <a:rPr lang="en-US" dirty="0" smtClean="0">
                <a:solidFill>
                  <a:schemeClr val="tx2">
                    <a:lumMod val="75000"/>
                  </a:schemeClr>
                </a:solidFill>
              </a:rPr>
              <a:t>ystem </a:t>
            </a:r>
            <a:r>
              <a:rPr lang="en-US" dirty="0">
                <a:solidFill>
                  <a:schemeClr val="tx2">
                    <a:lumMod val="75000"/>
                  </a:schemeClr>
                </a:solidFill>
              </a:rPr>
              <a:t>A</a:t>
            </a:r>
            <a:r>
              <a:rPr lang="en-US" dirty="0" smtClean="0">
                <a:solidFill>
                  <a:schemeClr val="tx2">
                    <a:lumMod val="75000"/>
                  </a:schemeClr>
                </a:solidFill>
              </a:rPr>
              <a:t>dministration and is part of SUNY’s five-year technology plan.</a:t>
            </a:r>
          </a:p>
          <a:p>
            <a:pPr marL="0" indent="0">
              <a:buNone/>
            </a:pPr>
            <a:endParaRPr lang="en-US" sz="900" dirty="0" smtClean="0">
              <a:solidFill>
                <a:schemeClr val="tx2">
                  <a:lumMod val="75000"/>
                </a:schemeClr>
              </a:solidFill>
            </a:endParaRPr>
          </a:p>
          <a:p>
            <a:r>
              <a:rPr lang="en-US" b="1" dirty="0" smtClean="0">
                <a:solidFill>
                  <a:schemeClr val="tx2">
                    <a:lumMod val="75000"/>
                  </a:schemeClr>
                </a:solidFill>
              </a:rPr>
              <a:t>Features and Benefits</a:t>
            </a:r>
          </a:p>
          <a:p>
            <a:pPr lvl="1">
              <a:buFont typeface="Wingdings" panose="05000000000000000000" pitchFamily="2" charset="2"/>
              <a:buChar char="Ø"/>
            </a:pPr>
            <a:r>
              <a:rPr lang="en-US" dirty="0" smtClean="0">
                <a:solidFill>
                  <a:schemeClr val="tx2">
                    <a:lumMod val="75000"/>
                  </a:schemeClr>
                </a:solidFill>
              </a:rPr>
              <a:t>Completely paperless system – Supports our “green” campus initiative and saves paper and printing of time records.</a:t>
            </a:r>
          </a:p>
          <a:p>
            <a:pPr lvl="1">
              <a:buFont typeface="Wingdings" panose="05000000000000000000" pitchFamily="2" charset="2"/>
              <a:buChar char="Ø"/>
            </a:pPr>
            <a:r>
              <a:rPr lang="en-US" dirty="0" smtClean="0">
                <a:solidFill>
                  <a:schemeClr val="tx2">
                    <a:lumMod val="75000"/>
                  </a:schemeClr>
                </a:solidFill>
              </a:rPr>
              <a:t>Provides an electronic approval workflow.</a:t>
            </a:r>
          </a:p>
          <a:p>
            <a:pPr lvl="1">
              <a:buFont typeface="Wingdings" panose="05000000000000000000" pitchFamily="2" charset="2"/>
              <a:buChar char="Ø"/>
            </a:pPr>
            <a:r>
              <a:rPr lang="en-US" dirty="0" smtClean="0">
                <a:solidFill>
                  <a:schemeClr val="tx2">
                    <a:lumMod val="75000"/>
                  </a:schemeClr>
                </a:solidFill>
              </a:rPr>
              <a:t>Increases efficiencies, accuracy, and up-to-date accrual balances </a:t>
            </a:r>
            <a:endParaRPr lang="en-US" dirty="0">
              <a:solidFill>
                <a:schemeClr val="tx2">
                  <a:lumMod val="75000"/>
                </a:schemeClr>
              </a:solidFill>
            </a:endParaRPr>
          </a:p>
          <a:p>
            <a:endParaRPr lang="en-US" dirty="0"/>
          </a:p>
        </p:txBody>
      </p:sp>
      <p:sp>
        <p:nvSpPr>
          <p:cNvPr id="3" name="Slide Number Placeholder 2"/>
          <p:cNvSpPr>
            <a:spLocks noGrp="1"/>
          </p:cNvSpPr>
          <p:nvPr>
            <p:ph type="sldNum" sz="quarter" idx="12"/>
          </p:nvPr>
        </p:nvSpPr>
        <p:spPr/>
        <p:txBody>
          <a:bodyPr/>
          <a:lstStyle/>
          <a:p>
            <a:fld id="{1005D12C-C8AD-47B8-AFB6-F6F5154A30A4}" type="slidenum">
              <a:rPr lang="en-US" smtClean="0"/>
              <a:pPr/>
              <a:t>2</a:t>
            </a:fld>
            <a:endParaRPr lang="en-US" dirty="0"/>
          </a:p>
        </p:txBody>
      </p:sp>
    </p:spTree>
    <p:extLst>
      <p:ext uri="{BB962C8B-B14F-4D97-AF65-F5344CB8AC3E}">
        <p14:creationId xmlns:p14="http://schemas.microsoft.com/office/powerpoint/2010/main" val="3696391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961313" cy="685800"/>
          </a:xfrm>
        </p:spPr>
        <p:txBody>
          <a:bodyPr>
            <a:normAutofit fontScale="90000"/>
          </a:bodyPr>
          <a:lstStyle/>
          <a:p>
            <a:pPr indent="-742950" algn="ctr"/>
            <a:r>
              <a:rPr lang="en-US" sz="1300" dirty="0" smtClean="0"/>
              <a:t/>
            </a:r>
            <a:br>
              <a:rPr lang="en-US" sz="1300" dirty="0" smtClean="0"/>
            </a:br>
            <a:r>
              <a:rPr lang="en-US" sz="2700" dirty="0" smtClean="0"/>
              <a:t>Supervisor Work roster (continued):</a:t>
            </a:r>
            <a:r>
              <a:rPr lang="en-US" sz="1300" dirty="0" smtClean="0"/>
              <a:t/>
            </a:r>
            <a:br>
              <a:rPr lang="en-US" sz="1300" dirty="0" smtClean="0"/>
            </a:br>
            <a:endParaRPr lang="en-US" sz="2200" dirty="0"/>
          </a:p>
        </p:txBody>
      </p:sp>
      <p:sp>
        <p:nvSpPr>
          <p:cNvPr id="3" name="Text Placeholder 2"/>
          <p:cNvSpPr>
            <a:spLocks noGrp="1"/>
          </p:cNvSpPr>
          <p:nvPr>
            <p:ph type="body" idx="1"/>
          </p:nvPr>
        </p:nvSpPr>
        <p:spPr/>
        <p:txBody>
          <a:bodyPr/>
          <a:lstStyle/>
          <a:p>
            <a:r>
              <a:rPr lang="en-US" dirty="0" smtClean="0"/>
              <a:t> </a:t>
            </a:r>
          </a:p>
          <a:p>
            <a:endParaRPr lang="en-US" dirty="0"/>
          </a:p>
        </p:txBody>
      </p:sp>
      <p:sp>
        <p:nvSpPr>
          <p:cNvPr id="4" name="Rectangle 3"/>
          <p:cNvSpPr/>
          <p:nvPr/>
        </p:nvSpPr>
        <p:spPr>
          <a:xfrm>
            <a:off x="685800" y="3244334"/>
            <a:ext cx="6476999" cy="369332"/>
          </a:xfrm>
          <a:prstGeom prst="rect">
            <a:avLst/>
          </a:prstGeom>
        </p:spPr>
        <p:txBody>
          <a:bodyPr wrap="square">
            <a:spAutoFit/>
          </a:bodyPr>
          <a:lstStyle/>
          <a:p>
            <a:r>
              <a:rPr lang="en-US" dirty="0" smtClean="0"/>
              <a:t> </a:t>
            </a:r>
            <a:endParaRPr lang="en-US" dirty="0"/>
          </a:p>
        </p:txBody>
      </p:sp>
      <p:sp>
        <p:nvSpPr>
          <p:cNvPr id="8" name="Notched Right Arrow 7"/>
          <p:cNvSpPr/>
          <p:nvPr/>
        </p:nvSpPr>
        <p:spPr>
          <a:xfrm flipH="1">
            <a:off x="1447800" y="4724400"/>
            <a:ext cx="1981200" cy="9144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smtClean="0"/>
          </a:p>
          <a:p>
            <a:pPr algn="ctr"/>
            <a:r>
              <a:rPr lang="en-US" sz="1000" b="1" dirty="0" smtClean="0"/>
              <a:t>3) Submit </a:t>
            </a:r>
          </a:p>
          <a:p>
            <a:pPr algn="ctr"/>
            <a:r>
              <a:rPr lang="en-US" dirty="0" smtClean="0"/>
              <a:t>	</a:t>
            </a:r>
            <a:endParaRPr lang="en-US" dirty="0"/>
          </a:p>
        </p:txBody>
      </p:sp>
      <p:sp>
        <p:nvSpPr>
          <p:cNvPr id="14" name="Rectangle 13"/>
          <p:cNvSpPr/>
          <p:nvPr/>
        </p:nvSpPr>
        <p:spPr>
          <a:xfrm>
            <a:off x="4296123" y="3244334"/>
            <a:ext cx="184731" cy="369332"/>
          </a:xfrm>
          <a:prstGeom prst="rect">
            <a:avLst/>
          </a:prstGeom>
        </p:spPr>
        <p:txBody>
          <a:bodyPr wrap="none">
            <a:spAutoFit/>
          </a:bodyPr>
          <a:lstStyle/>
          <a:p>
            <a:endParaRPr lang="en-US" dirty="0"/>
          </a:p>
        </p:txBody>
      </p:sp>
      <p:pic>
        <p:nvPicPr>
          <p:cNvPr id="5" name="Picture 2"/>
          <p:cNvPicPr>
            <a:picLocks noChangeAspect="1" noChangeArrowheads="1"/>
          </p:cNvPicPr>
          <p:nvPr/>
        </p:nvPicPr>
        <p:blipFill>
          <a:blip r:embed="rId2" cstate="print"/>
          <a:srcRect/>
          <a:stretch>
            <a:fillRect/>
          </a:stretch>
        </p:blipFill>
        <p:spPr bwMode="auto">
          <a:xfrm>
            <a:off x="228600" y="6477000"/>
            <a:ext cx="168275" cy="122237"/>
          </a:xfrm>
          <a:prstGeom prst="rect">
            <a:avLst/>
          </a:prstGeom>
          <a:noFill/>
          <a:ln w="9525">
            <a:noFill/>
            <a:miter lim="800000"/>
            <a:headEnd/>
            <a:tailEnd/>
          </a:ln>
        </p:spPr>
      </p:pic>
      <p:pic>
        <p:nvPicPr>
          <p:cNvPr id="13" name="Picture 2" descr="C:\Users\vumbacti\AppData\Local\Temp\SNAGHTML33cfe60a.PNG"/>
          <p:cNvPicPr>
            <a:picLocks noChangeAspect="1" noChangeArrowheads="1"/>
          </p:cNvPicPr>
          <p:nvPr/>
        </p:nvPicPr>
        <p:blipFill>
          <a:blip r:embed="rId3" cstate="print"/>
          <a:srcRect/>
          <a:stretch>
            <a:fillRect/>
          </a:stretch>
        </p:blipFill>
        <p:spPr bwMode="auto">
          <a:xfrm>
            <a:off x="0" y="1371600"/>
            <a:ext cx="4724400" cy="5191125"/>
          </a:xfrm>
          <a:prstGeom prst="rect">
            <a:avLst/>
          </a:prstGeom>
          <a:noFill/>
        </p:spPr>
      </p:pic>
      <p:sp>
        <p:nvSpPr>
          <p:cNvPr id="18" name="Notched Right Arrow 17"/>
          <p:cNvSpPr/>
          <p:nvPr/>
        </p:nvSpPr>
        <p:spPr>
          <a:xfrm flipH="1">
            <a:off x="1143000" y="4953000"/>
            <a:ext cx="1981200" cy="9144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Submit action for pending Time off Request</a:t>
            </a:r>
          </a:p>
          <a:p>
            <a:pPr algn="ctr"/>
            <a:endParaRPr lang="en-US" sz="900" dirty="0" smtClean="0"/>
          </a:p>
        </p:txBody>
      </p:sp>
      <p:sp>
        <p:nvSpPr>
          <p:cNvPr id="12" name="Notched Right Arrow 11"/>
          <p:cNvSpPr/>
          <p:nvPr/>
        </p:nvSpPr>
        <p:spPr>
          <a:xfrm flipH="1">
            <a:off x="762000" y="4114800"/>
            <a:ext cx="1981200" cy="9144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smtClean="0"/>
          </a:p>
          <a:p>
            <a:pPr algn="ctr"/>
            <a:r>
              <a:rPr lang="en-US" sz="1000" b="1" dirty="0" smtClean="0"/>
              <a:t>View Details or History of  Time Record</a:t>
            </a:r>
          </a:p>
          <a:p>
            <a:pPr algn="ctr"/>
            <a:r>
              <a:rPr lang="en-US" dirty="0" smtClean="0"/>
              <a:t>	</a:t>
            </a:r>
            <a:endParaRPr lang="en-US" dirty="0"/>
          </a:p>
        </p:txBody>
      </p:sp>
      <p:sp>
        <p:nvSpPr>
          <p:cNvPr id="7" name="Notched Right Arrow 6"/>
          <p:cNvSpPr/>
          <p:nvPr/>
        </p:nvSpPr>
        <p:spPr>
          <a:xfrm>
            <a:off x="1981200" y="2590800"/>
            <a:ext cx="1905000" cy="10668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t>Required action for Time off Request</a:t>
            </a:r>
            <a:endParaRPr lang="en-US" sz="1000" b="1" dirty="0"/>
          </a:p>
        </p:txBody>
      </p:sp>
      <p:sp>
        <p:nvSpPr>
          <p:cNvPr id="15" name="Rectangle 14"/>
          <p:cNvSpPr/>
          <p:nvPr/>
        </p:nvSpPr>
        <p:spPr>
          <a:xfrm>
            <a:off x="4760913" y="1371600"/>
            <a:ext cx="4038600" cy="5478423"/>
          </a:xfrm>
          <a:prstGeom prst="rect">
            <a:avLst/>
          </a:prstGeom>
        </p:spPr>
        <p:txBody>
          <a:bodyPr wrap="square">
            <a:spAutoFit/>
          </a:bodyPr>
          <a:lstStyle/>
          <a:p>
            <a:r>
              <a:rPr lang="en-US" sz="1400" dirty="0" smtClean="0"/>
              <a:t>1) Pending Leave request – must be approved </a:t>
            </a:r>
            <a:r>
              <a:rPr lang="en-US" sz="1400" u="sng" dirty="0" smtClean="0"/>
              <a:t>before</a:t>
            </a:r>
            <a:r>
              <a:rPr lang="en-US" sz="1400" dirty="0" smtClean="0"/>
              <a:t> any time records within the same pay period.</a:t>
            </a:r>
            <a:br>
              <a:rPr lang="en-US" sz="1400" dirty="0" smtClean="0"/>
            </a:br>
            <a:r>
              <a:rPr lang="en-US" sz="800" dirty="0" smtClean="0"/>
              <a:t> </a:t>
            </a:r>
            <a:endParaRPr lang="en-US" sz="1400" dirty="0" smtClean="0"/>
          </a:p>
          <a:p>
            <a:r>
              <a:rPr lang="en-US" sz="1400" dirty="0" smtClean="0"/>
              <a:t>2) Determine the necessary Action (approve, Deny, or Postpone)</a:t>
            </a:r>
            <a:br>
              <a:rPr lang="en-US" sz="1400" dirty="0" smtClean="0"/>
            </a:br>
            <a:r>
              <a:rPr lang="en-US" sz="1400" dirty="0" smtClean="0"/>
              <a:t>	**Denied action requires comments for 	the employee’s Information.   </a:t>
            </a:r>
          </a:p>
          <a:p>
            <a:r>
              <a:rPr lang="en-US" sz="800" dirty="0" smtClean="0"/>
              <a:t> </a:t>
            </a:r>
            <a:endParaRPr lang="en-US" sz="800" dirty="0"/>
          </a:p>
          <a:p>
            <a:r>
              <a:rPr lang="en-US" sz="1400" dirty="0" smtClean="0"/>
              <a:t>3) Then, “Submit” </a:t>
            </a:r>
            <a:br>
              <a:rPr lang="en-US" sz="1400" dirty="0" smtClean="0"/>
            </a:br>
            <a:r>
              <a:rPr lang="en-US" sz="800" dirty="0" smtClean="0"/>
              <a:t> </a:t>
            </a:r>
            <a:endParaRPr lang="en-US" sz="1400" dirty="0" smtClean="0"/>
          </a:p>
          <a:p>
            <a:r>
              <a:rPr lang="en-US" sz="1400" dirty="0" smtClean="0"/>
              <a:t>4) Pending Time records – Supervisors must View Employee’s Electronic Time Record by clicking on Details under the employees name. This will bring up the completed time record for the employee.</a:t>
            </a:r>
            <a:br>
              <a:rPr lang="en-US" sz="1400" dirty="0" smtClean="0"/>
            </a:br>
            <a:r>
              <a:rPr lang="en-US" sz="800" dirty="0"/>
              <a:t> </a:t>
            </a:r>
            <a:endParaRPr lang="en-US" sz="1400" dirty="0" smtClean="0"/>
          </a:p>
          <a:p>
            <a:r>
              <a:rPr lang="en-US" sz="1400" dirty="0" smtClean="0"/>
              <a:t>5) Once time record has been reviewed, determine the necessary Action (Approve or Deny)</a:t>
            </a:r>
            <a:br>
              <a:rPr lang="en-US" sz="1400" dirty="0" smtClean="0"/>
            </a:br>
            <a:r>
              <a:rPr lang="en-US" sz="1400" dirty="0" smtClean="0"/>
              <a:t>	**Denied action requires comments for 	the employee’s Information.   </a:t>
            </a:r>
            <a:br>
              <a:rPr lang="en-US" sz="1400" dirty="0" smtClean="0"/>
            </a:br>
            <a:r>
              <a:rPr lang="en-US" sz="800" dirty="0" smtClean="0"/>
              <a:t> </a:t>
            </a:r>
            <a:endParaRPr lang="en-US" sz="1400" dirty="0" smtClean="0"/>
          </a:p>
          <a:p>
            <a:r>
              <a:rPr lang="en-US" sz="1400" dirty="0" smtClean="0"/>
              <a:t>6) If […] icon appears under an employee’s name, this indicates the employee is also a supervisor within the department.  If you click on the […] icon their supervisor work roster will be brought up, and you have all the same supervisor privileges.   </a:t>
            </a:r>
            <a:r>
              <a:rPr lang="en-US" sz="1000" dirty="0" smtClean="0"/>
              <a:t> </a:t>
            </a:r>
            <a:br>
              <a:rPr lang="en-US" sz="1000" dirty="0" smtClean="0"/>
            </a:br>
            <a:endParaRPr lang="en-US" dirty="0"/>
          </a:p>
        </p:txBody>
      </p:sp>
      <p:sp>
        <p:nvSpPr>
          <p:cNvPr id="6" name="Slide Number Placeholder 5"/>
          <p:cNvSpPr>
            <a:spLocks noGrp="1"/>
          </p:cNvSpPr>
          <p:nvPr>
            <p:ph type="sldNum" sz="quarter" idx="12"/>
          </p:nvPr>
        </p:nvSpPr>
        <p:spPr/>
        <p:txBody>
          <a:bodyPr/>
          <a:lstStyle/>
          <a:p>
            <a:fld id="{1005D12C-C8AD-47B8-AFB6-F6F5154A30A4}"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7961313" cy="1371600"/>
          </a:xfrm>
        </p:spPr>
        <p:txBody>
          <a:bodyPr>
            <a:normAutofit fontScale="90000"/>
          </a:bodyPr>
          <a:lstStyle/>
          <a:p>
            <a:pPr indent="-742950"/>
            <a:r>
              <a:rPr lang="en-US" sz="1300" dirty="0" smtClean="0">
                <a:solidFill>
                  <a:schemeClr val="tx1"/>
                </a:solidFill>
              </a:rPr>
              <a:t>1) To take action on a pending time record once the supervisor has clicked on details from the work roster and reviewed the time record, please click approve or deny.  </a:t>
            </a:r>
            <a:br>
              <a:rPr lang="en-US" sz="1300" dirty="0" smtClean="0">
                <a:solidFill>
                  <a:schemeClr val="tx1"/>
                </a:solidFill>
              </a:rPr>
            </a:br>
            <a:r>
              <a:rPr lang="en-US" sz="1300" dirty="0" smtClean="0">
                <a:solidFill>
                  <a:schemeClr val="tx1"/>
                </a:solidFill>
              </a:rPr>
              <a:t>2) Once action has been taken, the pending time record will be removed from the work roster.</a:t>
            </a:r>
            <a:br>
              <a:rPr lang="en-US" sz="1300" dirty="0" smtClean="0">
                <a:solidFill>
                  <a:schemeClr val="tx1"/>
                </a:solidFill>
              </a:rPr>
            </a:br>
            <a:r>
              <a:rPr lang="en-US" sz="1300" dirty="0" smtClean="0">
                <a:solidFill>
                  <a:schemeClr val="tx1"/>
                </a:solidFill>
              </a:rPr>
              <a:t>3) If approved, the time record will change to an approved status under the accrual pay period drop down</a:t>
            </a:r>
            <a:br>
              <a:rPr lang="en-US" sz="1300" dirty="0" smtClean="0">
                <a:solidFill>
                  <a:schemeClr val="tx1"/>
                </a:solidFill>
              </a:rPr>
            </a:br>
            <a:r>
              <a:rPr lang="en-US" sz="1300" dirty="0" smtClean="0">
                <a:solidFill>
                  <a:schemeClr val="tx1"/>
                </a:solidFill>
              </a:rPr>
              <a:t>4) If Denied, the time record will show as denied with  required comments for the employee to correct as necessary and resubmit to supervisor.</a:t>
            </a:r>
            <a:r>
              <a:rPr lang="en-US" sz="2000" dirty="0" smtClean="0">
                <a:solidFill>
                  <a:schemeClr val="tx1"/>
                </a:solidFill>
              </a:rPr>
              <a:t/>
            </a:r>
            <a:br>
              <a:rPr lang="en-US" sz="2000" dirty="0" smtClean="0">
                <a:solidFill>
                  <a:schemeClr val="tx1"/>
                </a:solidFill>
              </a:rPr>
            </a:br>
            <a:endParaRPr lang="en-US" sz="2200" dirty="0">
              <a:solidFill>
                <a:schemeClr val="tx1"/>
              </a:solidFill>
            </a:endParaRPr>
          </a:p>
        </p:txBody>
      </p:sp>
      <p:sp>
        <p:nvSpPr>
          <p:cNvPr id="3" name="Text Placeholder 2"/>
          <p:cNvSpPr>
            <a:spLocks noGrp="1"/>
          </p:cNvSpPr>
          <p:nvPr>
            <p:ph type="body" idx="1"/>
          </p:nvPr>
        </p:nvSpPr>
        <p:spPr/>
        <p:txBody>
          <a:bodyPr/>
          <a:lstStyle/>
          <a:p>
            <a:r>
              <a:rPr lang="en-US" dirty="0" smtClean="0"/>
              <a:t> </a:t>
            </a:r>
          </a:p>
          <a:p>
            <a:endParaRPr lang="en-US" dirty="0"/>
          </a:p>
        </p:txBody>
      </p:sp>
      <p:sp>
        <p:nvSpPr>
          <p:cNvPr id="4" name="Rectangle 3"/>
          <p:cNvSpPr/>
          <p:nvPr/>
        </p:nvSpPr>
        <p:spPr>
          <a:xfrm>
            <a:off x="685800" y="3244334"/>
            <a:ext cx="6476999" cy="369332"/>
          </a:xfrm>
          <a:prstGeom prst="rect">
            <a:avLst/>
          </a:prstGeom>
        </p:spPr>
        <p:txBody>
          <a:bodyPr wrap="square">
            <a:spAutoFit/>
          </a:bodyPr>
          <a:lstStyle/>
          <a:p>
            <a:r>
              <a:rPr lang="en-US" dirty="0" smtClean="0"/>
              <a:t> </a:t>
            </a:r>
            <a:endParaRPr lang="en-US" dirty="0"/>
          </a:p>
        </p:txBody>
      </p:sp>
      <p:sp>
        <p:nvSpPr>
          <p:cNvPr id="11" name="TextBox 10"/>
          <p:cNvSpPr txBox="1"/>
          <p:nvPr/>
        </p:nvSpPr>
        <p:spPr>
          <a:xfrm rot="10800000" flipV="1">
            <a:off x="5791200" y="3681956"/>
            <a:ext cx="1371600" cy="507831"/>
          </a:xfrm>
          <a:prstGeom prst="rect">
            <a:avLst/>
          </a:prstGeom>
          <a:noFill/>
        </p:spPr>
        <p:txBody>
          <a:bodyPr wrap="square" rtlCol="0">
            <a:spAutoFit/>
          </a:bodyPr>
          <a:lstStyle/>
          <a:p>
            <a:pPr marL="228600" indent="-228600"/>
            <a:r>
              <a:rPr lang="en-US" sz="900" b="1" dirty="0" smtClean="0">
                <a:solidFill>
                  <a:schemeClr val="bg1"/>
                </a:solidFill>
              </a:rPr>
              <a:t>2) Select: Approve, Deny, or Ignore </a:t>
            </a:r>
          </a:p>
          <a:p>
            <a:pPr marL="228600" indent="-228600">
              <a:buAutoNum type="arabicParenR" startAt="2"/>
            </a:pPr>
            <a:endParaRPr lang="en-US" sz="900" b="1" dirty="0">
              <a:solidFill>
                <a:schemeClr val="bg1"/>
              </a:solidFill>
            </a:endParaRPr>
          </a:p>
        </p:txBody>
      </p:sp>
      <p:sp>
        <p:nvSpPr>
          <p:cNvPr id="14" name="Rectangle 13"/>
          <p:cNvSpPr/>
          <p:nvPr/>
        </p:nvSpPr>
        <p:spPr>
          <a:xfrm>
            <a:off x="4296123" y="3244334"/>
            <a:ext cx="184731" cy="369332"/>
          </a:xfrm>
          <a:prstGeom prst="rect">
            <a:avLst/>
          </a:prstGeom>
        </p:spPr>
        <p:txBody>
          <a:bodyPr wrap="none">
            <a:spAutoFit/>
          </a:bodyPr>
          <a:lstStyle/>
          <a:p>
            <a:endParaRPr lang="en-US" dirty="0"/>
          </a:p>
        </p:txBody>
      </p:sp>
      <p:pic>
        <p:nvPicPr>
          <p:cNvPr id="5" name="Picture 2"/>
          <p:cNvPicPr>
            <a:picLocks noChangeAspect="1" noChangeArrowheads="1"/>
          </p:cNvPicPr>
          <p:nvPr/>
        </p:nvPicPr>
        <p:blipFill>
          <a:blip r:embed="rId2" cstate="print"/>
          <a:srcRect/>
          <a:stretch>
            <a:fillRect/>
          </a:stretch>
        </p:blipFill>
        <p:spPr bwMode="auto">
          <a:xfrm>
            <a:off x="228600" y="6477000"/>
            <a:ext cx="168275" cy="122237"/>
          </a:xfrm>
          <a:prstGeom prst="rect">
            <a:avLst/>
          </a:prstGeom>
          <a:noFill/>
          <a:ln w="9525">
            <a:noFill/>
            <a:miter lim="800000"/>
            <a:headEnd/>
            <a:tailEnd/>
          </a:ln>
        </p:spPr>
      </p:pic>
      <p:pic>
        <p:nvPicPr>
          <p:cNvPr id="39938" name="Picture 2"/>
          <p:cNvPicPr>
            <a:picLocks noChangeAspect="1" noChangeArrowheads="1"/>
          </p:cNvPicPr>
          <p:nvPr/>
        </p:nvPicPr>
        <p:blipFill>
          <a:blip r:embed="rId3" cstate="print"/>
          <a:srcRect/>
          <a:stretch>
            <a:fillRect/>
          </a:stretch>
        </p:blipFill>
        <p:spPr bwMode="auto">
          <a:xfrm>
            <a:off x="381000" y="2743200"/>
            <a:ext cx="7918450" cy="3416300"/>
          </a:xfrm>
          <a:prstGeom prst="rect">
            <a:avLst/>
          </a:prstGeom>
          <a:noFill/>
          <a:ln w="9525">
            <a:noFill/>
            <a:miter lim="800000"/>
            <a:headEnd/>
            <a:tailEnd/>
          </a:ln>
        </p:spPr>
      </p:pic>
      <p:sp>
        <p:nvSpPr>
          <p:cNvPr id="15" name="Notched Right Arrow 14"/>
          <p:cNvSpPr/>
          <p:nvPr/>
        </p:nvSpPr>
        <p:spPr>
          <a:xfrm rot="1453064" flipH="1">
            <a:off x="3523456" y="4750152"/>
            <a:ext cx="1981200" cy="9144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   Approve or Deny</a:t>
            </a:r>
          </a:p>
          <a:p>
            <a:pPr algn="ctr"/>
            <a:endParaRPr lang="en-US" sz="900" dirty="0" smtClean="0"/>
          </a:p>
        </p:txBody>
      </p:sp>
      <p:sp>
        <p:nvSpPr>
          <p:cNvPr id="6" name="Slide Number Placeholder 5"/>
          <p:cNvSpPr>
            <a:spLocks noGrp="1"/>
          </p:cNvSpPr>
          <p:nvPr>
            <p:ph type="sldNum" sz="quarter" idx="12"/>
          </p:nvPr>
        </p:nvSpPr>
        <p:spPr/>
        <p:txBody>
          <a:bodyPr/>
          <a:lstStyle/>
          <a:p>
            <a:fld id="{1005D12C-C8AD-47B8-AFB6-F6F5154A30A4}" type="slidenum">
              <a:rPr lang="en-US" smtClean="0"/>
              <a:pPr/>
              <a:t>21</a:t>
            </a:fld>
            <a:endParaRPr lang="en-US" dirty="0"/>
          </a:p>
        </p:txBody>
      </p:sp>
      <p:sp>
        <p:nvSpPr>
          <p:cNvPr id="7" name="TextBox 6"/>
          <p:cNvSpPr txBox="1"/>
          <p:nvPr/>
        </p:nvSpPr>
        <p:spPr>
          <a:xfrm>
            <a:off x="2113494" y="286246"/>
            <a:ext cx="4801123" cy="769441"/>
          </a:xfrm>
          <a:prstGeom prst="rect">
            <a:avLst/>
          </a:prstGeom>
          <a:noFill/>
        </p:spPr>
        <p:txBody>
          <a:bodyPr wrap="none" rtlCol="0">
            <a:spAutoFit/>
          </a:bodyPr>
          <a:lstStyle/>
          <a:p>
            <a:r>
              <a:rPr lang="en-US" sz="4400" dirty="0" smtClean="0">
                <a:solidFill>
                  <a:schemeClr val="bg1"/>
                </a:solidFill>
              </a:rPr>
              <a:t>Supervisor Approval</a:t>
            </a:r>
            <a:endParaRPr lang="en-US" sz="4400" dirty="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solidFill>
                  <a:schemeClr val="bg1"/>
                </a:solidFill>
              </a:rPr>
              <a:t>Sign out of the SUNY browser and CLOSE  </a:t>
            </a:r>
            <a:endParaRPr lang="en-US" sz="2400" b="1" dirty="0">
              <a:solidFill>
                <a:schemeClr val="bg1"/>
              </a:solidFill>
            </a:endParaRPr>
          </a:p>
        </p:txBody>
      </p:sp>
      <p:sp>
        <p:nvSpPr>
          <p:cNvPr id="3" name="Text Placeholder 2"/>
          <p:cNvSpPr>
            <a:spLocks noGrp="1"/>
          </p:cNvSpPr>
          <p:nvPr>
            <p:ph idx="1"/>
          </p:nvPr>
        </p:nvSpPr>
        <p:spPr/>
        <p:txBody>
          <a:bodyPr>
            <a:normAutofit/>
          </a:bodyPr>
          <a:lstStyle/>
          <a:p>
            <a:r>
              <a:rPr lang="en-US" sz="1800" dirty="0" smtClean="0">
                <a:solidFill>
                  <a:schemeClr val="tx2">
                    <a:lumMod val="75000"/>
                  </a:schemeClr>
                </a:solidFill>
              </a:rPr>
              <a:t>To ensure your privacy and system security, please log off by clicking on “Sign Off” link in the upper right hand corner of your screen.</a:t>
            </a:r>
          </a:p>
        </p:txBody>
      </p:sp>
      <p:pic>
        <p:nvPicPr>
          <p:cNvPr id="3074" name="Picture 2" descr="C:\Users\vumbacti\AppData\Local\Temp\SNAGHTML1a3d5edb.PNG"/>
          <p:cNvPicPr>
            <a:picLocks noChangeAspect="1" noChangeArrowheads="1"/>
          </p:cNvPicPr>
          <p:nvPr/>
        </p:nvPicPr>
        <p:blipFill>
          <a:blip r:embed="rId2" cstate="print"/>
          <a:srcRect/>
          <a:stretch>
            <a:fillRect/>
          </a:stretch>
        </p:blipFill>
        <p:spPr bwMode="auto">
          <a:xfrm>
            <a:off x="152400" y="2895600"/>
            <a:ext cx="8915400" cy="2333626"/>
          </a:xfrm>
          <a:prstGeom prst="rect">
            <a:avLst/>
          </a:prstGeom>
          <a:noFill/>
        </p:spPr>
      </p:pic>
      <p:sp>
        <p:nvSpPr>
          <p:cNvPr id="7" name="Notched Right Arrow 6"/>
          <p:cNvSpPr/>
          <p:nvPr/>
        </p:nvSpPr>
        <p:spPr>
          <a:xfrm rot="19784482">
            <a:off x="6941989" y="2936633"/>
            <a:ext cx="1666320" cy="1086316"/>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t>Sign Off</a:t>
            </a:r>
            <a:endParaRPr lang="en-US" sz="1200" b="1" dirty="0"/>
          </a:p>
        </p:txBody>
      </p:sp>
      <p:sp>
        <p:nvSpPr>
          <p:cNvPr id="4" name="Slide Number Placeholder 3"/>
          <p:cNvSpPr>
            <a:spLocks noGrp="1"/>
          </p:cNvSpPr>
          <p:nvPr>
            <p:ph type="sldNum" sz="quarter" idx="12"/>
          </p:nvPr>
        </p:nvSpPr>
        <p:spPr/>
        <p:txBody>
          <a:bodyPr/>
          <a:lstStyle/>
          <a:p>
            <a:fld id="{1005D12C-C8AD-47B8-AFB6-F6F5154A30A4}"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Thank You!</a:t>
            </a:r>
            <a:endParaRPr lang="en-US" dirty="0">
              <a:solidFill>
                <a:schemeClr val="bg1"/>
              </a:solidFill>
            </a:endParaRPr>
          </a:p>
        </p:txBody>
      </p:sp>
      <p:sp>
        <p:nvSpPr>
          <p:cNvPr id="3" name="Text Placeholder 2"/>
          <p:cNvSpPr>
            <a:spLocks noGrp="1"/>
          </p:cNvSpPr>
          <p:nvPr>
            <p:ph idx="1"/>
          </p:nvPr>
        </p:nvSpPr>
        <p:spPr/>
        <p:txBody>
          <a:bodyPr>
            <a:normAutofit/>
          </a:bodyPr>
          <a:lstStyle/>
          <a:p>
            <a:endParaRPr lang="en-US" sz="900" dirty="0" smtClean="0"/>
          </a:p>
          <a:p>
            <a:pPr>
              <a:buNone/>
            </a:pPr>
            <a:r>
              <a:rPr lang="en-US" dirty="0" smtClean="0">
                <a:solidFill>
                  <a:schemeClr val="tx2"/>
                </a:solidFill>
              </a:rPr>
              <a:t>    Please contact Payroll Services </a:t>
            </a:r>
            <a:r>
              <a:rPr lang="en-US" dirty="0">
                <a:solidFill>
                  <a:schemeClr val="tx2"/>
                </a:solidFill>
              </a:rPr>
              <a:t>w</a:t>
            </a:r>
            <a:r>
              <a:rPr lang="en-US" dirty="0" smtClean="0">
                <a:solidFill>
                  <a:schemeClr val="tx2"/>
                </a:solidFill>
              </a:rPr>
              <a:t>ith any questions about the Time and Attendance System.</a:t>
            </a:r>
          </a:p>
          <a:p>
            <a:pPr>
              <a:buNone/>
            </a:pPr>
            <a:r>
              <a:rPr lang="en-US" dirty="0">
                <a:solidFill>
                  <a:schemeClr val="tx2"/>
                </a:solidFill>
              </a:rPr>
              <a:t>	</a:t>
            </a:r>
            <a:r>
              <a:rPr lang="en-US" dirty="0" smtClean="0">
                <a:solidFill>
                  <a:schemeClr val="tx2"/>
                </a:solidFill>
              </a:rPr>
              <a:t>									Extension: 3775</a:t>
            </a:r>
          </a:p>
        </p:txBody>
      </p:sp>
      <p:sp>
        <p:nvSpPr>
          <p:cNvPr id="4" name="Slide Number Placeholder 3"/>
          <p:cNvSpPr>
            <a:spLocks noGrp="1"/>
          </p:cNvSpPr>
          <p:nvPr>
            <p:ph type="sldNum" sz="quarter" idx="12"/>
          </p:nvPr>
        </p:nvSpPr>
        <p:spPr/>
        <p:txBody>
          <a:bodyPr/>
          <a:lstStyle/>
          <a:p>
            <a:fld id="{1005D12C-C8AD-47B8-AFB6-F6F5154A30A4}" type="slidenum">
              <a:rPr lang="en-US" smtClean="0"/>
              <a:pPr/>
              <a:t>23</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219200"/>
          </a:xfrm>
        </p:spPr>
        <p:txBody>
          <a:bodyPr>
            <a:noAutofit/>
          </a:bodyPr>
          <a:lstStyle/>
          <a:p>
            <a:r>
              <a:rPr lang="en-US" sz="2000" dirty="0" smtClean="0">
                <a:solidFill>
                  <a:schemeClr val="bg1"/>
                </a:solidFill>
              </a:rPr>
              <a:t>		Overview </a:t>
            </a:r>
            <a:r>
              <a:rPr lang="en-US" sz="2000" b="1" dirty="0" smtClean="0">
                <a:solidFill>
                  <a:schemeClr val="bg1"/>
                </a:solidFill>
              </a:rPr>
              <a:t>of  Time and Attendance System (TAS)</a:t>
            </a:r>
            <a:br>
              <a:rPr lang="en-US" sz="2000" b="1" dirty="0" smtClean="0">
                <a:solidFill>
                  <a:schemeClr val="bg1"/>
                </a:solidFill>
              </a:rPr>
            </a:br>
            <a:r>
              <a:rPr lang="en-US" sz="2000" b="1" dirty="0" smtClean="0">
                <a:solidFill>
                  <a:schemeClr val="bg1"/>
                </a:solidFill>
              </a:rPr>
              <a:t>For Classified Service Employees</a:t>
            </a:r>
            <a:endParaRPr lang="en-US" sz="2000" b="1" dirty="0">
              <a:solidFill>
                <a:schemeClr val="bg1"/>
              </a:solidFill>
            </a:endParaRPr>
          </a:p>
        </p:txBody>
      </p:sp>
      <p:sp>
        <p:nvSpPr>
          <p:cNvPr id="3" name="Text Placeholder 2"/>
          <p:cNvSpPr>
            <a:spLocks noGrp="1"/>
          </p:cNvSpPr>
          <p:nvPr>
            <p:ph idx="1"/>
          </p:nvPr>
        </p:nvSpPr>
        <p:spPr>
          <a:xfrm>
            <a:off x="457200" y="1752600"/>
            <a:ext cx="8229600" cy="4373563"/>
          </a:xfrm>
        </p:spPr>
        <p:txBody>
          <a:bodyPr>
            <a:normAutofit/>
          </a:bodyPr>
          <a:lstStyle/>
          <a:p>
            <a:pPr marL="457200" indent="-457200">
              <a:buAutoNum type="arabicParenR"/>
            </a:pPr>
            <a:r>
              <a:rPr lang="en-US" sz="2800" dirty="0" smtClean="0">
                <a:solidFill>
                  <a:schemeClr val="tx2">
                    <a:lumMod val="75000"/>
                  </a:schemeClr>
                </a:solidFill>
              </a:rPr>
              <a:t>Sign –in to SUNY HR Time and Attendance using existing User ID and password.</a:t>
            </a:r>
          </a:p>
          <a:p>
            <a:pPr marL="457200" indent="-457200">
              <a:buAutoNum type="arabicParenR"/>
            </a:pPr>
            <a:r>
              <a:rPr lang="en-US" sz="2800" dirty="0" smtClean="0">
                <a:solidFill>
                  <a:schemeClr val="tx2">
                    <a:lumMod val="75000"/>
                  </a:schemeClr>
                </a:solidFill>
              </a:rPr>
              <a:t>Select an Accrual Period (Pay period)	</a:t>
            </a:r>
          </a:p>
          <a:p>
            <a:pPr marL="457200" indent="-457200">
              <a:buAutoNum type="arabicParenR"/>
            </a:pPr>
            <a:r>
              <a:rPr lang="en-US" sz="2800" dirty="0" smtClean="0">
                <a:solidFill>
                  <a:schemeClr val="tx2">
                    <a:lumMod val="75000"/>
                  </a:schemeClr>
                </a:solidFill>
              </a:rPr>
              <a:t>Enter Time In and Time Out for each day worked.</a:t>
            </a:r>
          </a:p>
          <a:p>
            <a:pPr marL="457200" indent="-457200">
              <a:buAutoNum type="arabicParenR"/>
            </a:pPr>
            <a:r>
              <a:rPr lang="en-US" sz="2800" dirty="0" smtClean="0">
                <a:solidFill>
                  <a:schemeClr val="tx2">
                    <a:lumMod val="75000"/>
                  </a:schemeClr>
                </a:solidFill>
              </a:rPr>
              <a:t>Enter and submit Request Time Off to charge accruals within the pay period (vacation, sick, etc).</a:t>
            </a:r>
          </a:p>
          <a:p>
            <a:pPr marL="457200" indent="-457200">
              <a:buAutoNum type="arabicParenR"/>
            </a:pPr>
            <a:r>
              <a:rPr lang="en-US" sz="2800" dirty="0" smtClean="0">
                <a:solidFill>
                  <a:schemeClr val="tx2">
                    <a:lumMod val="75000"/>
                  </a:schemeClr>
                </a:solidFill>
              </a:rPr>
              <a:t>Certify and Submit Time Record to your Supervisor.</a:t>
            </a:r>
          </a:p>
          <a:p>
            <a:pPr marL="457200" indent="-457200">
              <a:buAutoNum type="arabicParenR"/>
            </a:pPr>
            <a:r>
              <a:rPr lang="en-US" sz="2800" dirty="0" smtClean="0">
                <a:solidFill>
                  <a:schemeClr val="tx2">
                    <a:lumMod val="75000"/>
                  </a:schemeClr>
                </a:solidFill>
              </a:rPr>
              <a:t>Sign-out of SUNY Browser and Close</a:t>
            </a:r>
          </a:p>
          <a:p>
            <a:pPr marL="457200" indent="-457200"/>
            <a:endParaRPr lang="en-US" dirty="0">
              <a:solidFill>
                <a:schemeClr val="tx2">
                  <a:lumMod val="75000"/>
                </a:schemeClr>
              </a:solidFill>
            </a:endParaRPr>
          </a:p>
        </p:txBody>
      </p:sp>
      <p:sp>
        <p:nvSpPr>
          <p:cNvPr id="4" name="Slide Number Placeholder 3"/>
          <p:cNvSpPr>
            <a:spLocks noGrp="1"/>
          </p:cNvSpPr>
          <p:nvPr>
            <p:ph type="sldNum" sz="quarter" idx="12"/>
          </p:nvPr>
        </p:nvSpPr>
        <p:spPr/>
        <p:txBody>
          <a:bodyPr/>
          <a:lstStyle/>
          <a:p>
            <a:fld id="{1005D12C-C8AD-47B8-AFB6-F6F5154A30A4}" type="slidenum">
              <a:rPr lang="en-US" smtClean="0"/>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normAutofit/>
          </a:bodyPr>
          <a:lstStyle/>
          <a:p>
            <a:r>
              <a:rPr lang="en-US" sz="2400" dirty="0" smtClean="0"/>
              <a:t>Access to SUNY HR will be found at:</a:t>
            </a:r>
            <a:br>
              <a:rPr lang="en-US" sz="2400" dirty="0" smtClean="0"/>
            </a:br>
            <a:r>
              <a:rPr lang="en-US" sz="2400" dirty="0" smtClean="0"/>
              <a:t>https://www.suny.edu/hrportal</a:t>
            </a:r>
            <a:r>
              <a:rPr lang="en-US" sz="2800" dirty="0" smtClean="0"/>
              <a:t/>
            </a:r>
            <a:br>
              <a:rPr lang="en-US" sz="2800" dirty="0" smtClean="0"/>
            </a:br>
            <a:r>
              <a:rPr lang="en-US" sz="1800" dirty="0" smtClean="0"/>
              <a:t>*SUNY System Administration recommends using Internet Explorer as your browser</a:t>
            </a:r>
            <a:endParaRPr lang="en-US" sz="1800" dirty="0"/>
          </a:p>
        </p:txBody>
      </p:sp>
      <p:graphicFrame>
        <p:nvGraphicFramePr>
          <p:cNvPr id="11" name="Diagram 10"/>
          <p:cNvGraphicFramePr/>
          <p:nvPr>
            <p:extLst>
              <p:ext uri="{D42A27DB-BD31-4B8C-83A1-F6EECF244321}">
                <p14:modId xmlns:p14="http://schemas.microsoft.com/office/powerpoint/2010/main" val="620885203"/>
              </p:ext>
            </p:extLst>
          </p:nvPr>
        </p:nvGraphicFramePr>
        <p:xfrm>
          <a:off x="685800" y="1752600"/>
          <a:ext cx="3138680" cy="533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6" name="Diagram 15"/>
          <p:cNvGraphicFramePr/>
          <p:nvPr>
            <p:extLst>
              <p:ext uri="{D42A27DB-BD31-4B8C-83A1-F6EECF244321}">
                <p14:modId xmlns:p14="http://schemas.microsoft.com/office/powerpoint/2010/main" val="439796899"/>
              </p:ext>
            </p:extLst>
          </p:nvPr>
        </p:nvGraphicFramePr>
        <p:xfrm>
          <a:off x="4909211" y="1752600"/>
          <a:ext cx="3276600" cy="533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8" name="TextBox 17"/>
          <p:cNvSpPr txBox="1"/>
          <p:nvPr/>
        </p:nvSpPr>
        <p:spPr>
          <a:xfrm>
            <a:off x="1066800" y="2667000"/>
            <a:ext cx="184731" cy="369332"/>
          </a:xfrm>
          <a:prstGeom prst="rect">
            <a:avLst/>
          </a:prstGeom>
          <a:noFill/>
        </p:spPr>
        <p:txBody>
          <a:bodyPr wrap="none" rtlCol="0">
            <a:spAutoFit/>
          </a:bodyPr>
          <a:lstStyle/>
          <a:p>
            <a:endParaRPr lang="en-US" dirty="0"/>
          </a:p>
        </p:txBody>
      </p:sp>
      <p:sp>
        <p:nvSpPr>
          <p:cNvPr id="19" name="TextBox 18"/>
          <p:cNvSpPr txBox="1"/>
          <p:nvPr/>
        </p:nvSpPr>
        <p:spPr>
          <a:xfrm>
            <a:off x="685800" y="2492943"/>
            <a:ext cx="3124200" cy="1200329"/>
          </a:xfrm>
          <a:prstGeom prst="rect">
            <a:avLst/>
          </a:prstGeom>
          <a:noFill/>
        </p:spPr>
        <p:txBody>
          <a:bodyPr wrap="square" rtlCol="0">
            <a:spAutoFit/>
          </a:bodyPr>
          <a:lstStyle/>
          <a:p>
            <a:r>
              <a:rPr lang="en-US" dirty="0">
                <a:solidFill>
                  <a:schemeClr val="tx2"/>
                </a:solidFill>
              </a:rPr>
              <a:t>For security </a:t>
            </a:r>
            <a:r>
              <a:rPr lang="en-US" dirty="0" smtClean="0">
                <a:solidFill>
                  <a:schemeClr val="tx2"/>
                </a:solidFill>
              </a:rPr>
              <a:t>reasons, </a:t>
            </a:r>
            <a:r>
              <a:rPr lang="en-US" dirty="0">
                <a:solidFill>
                  <a:schemeClr val="tx2"/>
                </a:solidFill>
              </a:rPr>
              <a:t>your sign-in will be different the first time you enter into the Time and Attendance System. </a:t>
            </a:r>
            <a:endParaRPr lang="en-US" dirty="0"/>
          </a:p>
        </p:txBody>
      </p:sp>
      <p:pic>
        <p:nvPicPr>
          <p:cNvPr id="20" name="Picture 1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85800" y="3810000"/>
            <a:ext cx="3276600" cy="2148317"/>
          </a:xfrm>
          <a:prstGeom prst="rect">
            <a:avLst/>
          </a:prstGeom>
        </p:spPr>
      </p:pic>
      <p:pic>
        <p:nvPicPr>
          <p:cNvPr id="21" name="Picture 2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05400" y="2492943"/>
            <a:ext cx="2884223" cy="1727680"/>
          </a:xfrm>
          <a:prstGeom prst="rect">
            <a:avLst/>
          </a:prstGeom>
        </p:spPr>
      </p:pic>
      <p:pic>
        <p:nvPicPr>
          <p:cNvPr id="22" name="Picture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05400" y="4349866"/>
            <a:ext cx="2884223" cy="1556266"/>
          </a:xfrm>
          <a:prstGeom prst="rect">
            <a:avLst/>
          </a:prstGeom>
        </p:spPr>
      </p:pic>
      <p:graphicFrame>
        <p:nvGraphicFramePr>
          <p:cNvPr id="23" name="Diagram 22"/>
          <p:cNvGraphicFramePr/>
          <p:nvPr>
            <p:extLst>
              <p:ext uri="{D42A27DB-BD31-4B8C-83A1-F6EECF244321}">
                <p14:modId xmlns:p14="http://schemas.microsoft.com/office/powerpoint/2010/main" val="1970626721"/>
              </p:ext>
            </p:extLst>
          </p:nvPr>
        </p:nvGraphicFramePr>
        <p:xfrm>
          <a:off x="3468414" y="4220624"/>
          <a:ext cx="2017986" cy="2103978"/>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3" name="Slide Number Placeholder 2"/>
          <p:cNvSpPr>
            <a:spLocks noGrp="1"/>
          </p:cNvSpPr>
          <p:nvPr>
            <p:ph type="sldNum" sz="quarter" idx="12"/>
          </p:nvPr>
        </p:nvSpPr>
        <p:spPr/>
        <p:txBody>
          <a:bodyPr/>
          <a:lstStyle/>
          <a:p>
            <a:fld id="{1005D12C-C8AD-47B8-AFB6-F6F5154A30A4}" type="slidenum">
              <a:rPr lang="en-US" smtClean="0"/>
              <a:pPr/>
              <a:t>4</a:t>
            </a:fld>
            <a:endParaRPr lang="en-US" dirty="0"/>
          </a:p>
        </p:txBody>
      </p:sp>
    </p:spTree>
    <p:extLst>
      <p:ext uri="{BB962C8B-B14F-4D97-AF65-F5344CB8AC3E}">
        <p14:creationId xmlns:p14="http://schemas.microsoft.com/office/powerpoint/2010/main" val="1894860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077200" cy="1265238"/>
          </a:xfrm>
        </p:spPr>
        <p:txBody>
          <a:bodyPr>
            <a:noAutofit/>
          </a:bodyPr>
          <a:lstStyle/>
          <a:p>
            <a:r>
              <a:rPr lang="en-US" sz="3600" dirty="0" smtClean="0"/>
              <a:t>TO ENTER:</a:t>
            </a:r>
            <a:br>
              <a:rPr lang="en-US" sz="3600" dirty="0" smtClean="0"/>
            </a:br>
            <a:r>
              <a:rPr lang="en-US" sz="3600" dirty="0" smtClean="0"/>
              <a:t>Click on the “Time and Attendance” tab</a:t>
            </a:r>
            <a:endParaRPr lang="en-US" sz="3600" dirty="0"/>
          </a:p>
        </p:txBody>
      </p:sp>
      <p:pic>
        <p:nvPicPr>
          <p:cNvPr id="5" name="Picture 4" descr="Image of the new SUNY employee portal page featuring self service"/>
          <p:cNvPicPr/>
          <p:nvPr/>
        </p:nvPicPr>
        <p:blipFill>
          <a:blip r:embed="rId2" cstate="print"/>
          <a:srcRect/>
          <a:stretch>
            <a:fillRect/>
          </a:stretch>
        </p:blipFill>
        <p:spPr bwMode="auto">
          <a:xfrm>
            <a:off x="609600" y="1295400"/>
            <a:ext cx="7696200" cy="4267200"/>
          </a:xfrm>
          <a:prstGeom prst="rect">
            <a:avLst/>
          </a:prstGeom>
          <a:noFill/>
          <a:ln w="9525">
            <a:noFill/>
            <a:miter lim="800000"/>
            <a:headEnd/>
            <a:tailEnd/>
          </a:ln>
        </p:spPr>
      </p:pic>
      <p:graphicFrame>
        <p:nvGraphicFramePr>
          <p:cNvPr id="8" name="Diagram 7"/>
          <p:cNvGraphicFramePr/>
          <p:nvPr>
            <p:extLst>
              <p:ext uri="{D42A27DB-BD31-4B8C-83A1-F6EECF244321}">
                <p14:modId xmlns:p14="http://schemas.microsoft.com/office/powerpoint/2010/main" val="3676584764"/>
              </p:ext>
            </p:extLst>
          </p:nvPr>
        </p:nvGraphicFramePr>
        <p:xfrm>
          <a:off x="762000" y="5181600"/>
          <a:ext cx="7367273" cy="129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1005D12C-C8AD-47B8-AFB6-F6F5154A30A4}" type="slidenum">
              <a:rPr lang="en-US" smtClean="0"/>
              <a:pPr/>
              <a:t>5</a:t>
            </a:fld>
            <a:endParaRPr lang="en-US" dirty="0"/>
          </a:p>
        </p:txBody>
      </p:sp>
    </p:spTree>
    <p:extLst>
      <p:ext uri="{BB962C8B-B14F-4D97-AF65-F5344CB8AC3E}">
        <p14:creationId xmlns:p14="http://schemas.microsoft.com/office/powerpoint/2010/main" val="3228779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vumbacti\AppData\Local\Temp\SNAGHTML63fd3c3.PNG"/>
          <p:cNvPicPr>
            <a:picLocks noChangeAspect="1" noChangeArrowheads="1"/>
          </p:cNvPicPr>
          <p:nvPr/>
        </p:nvPicPr>
        <p:blipFill>
          <a:blip r:embed="rId2" cstate="print"/>
          <a:srcRect/>
          <a:stretch>
            <a:fillRect/>
          </a:stretch>
        </p:blipFill>
        <p:spPr bwMode="auto">
          <a:xfrm>
            <a:off x="152400" y="1447800"/>
            <a:ext cx="8839200" cy="3952876"/>
          </a:xfrm>
          <a:prstGeom prst="rect">
            <a:avLst/>
          </a:prstGeom>
          <a:noFill/>
        </p:spPr>
      </p:pic>
      <p:sp>
        <p:nvSpPr>
          <p:cNvPr id="2" name="Title 1"/>
          <p:cNvSpPr>
            <a:spLocks noGrp="1"/>
          </p:cNvSpPr>
          <p:nvPr>
            <p:ph type="title"/>
          </p:nvPr>
        </p:nvSpPr>
        <p:spPr>
          <a:xfrm>
            <a:off x="762000" y="5029200"/>
            <a:ext cx="8229600" cy="1143000"/>
          </a:xfrm>
          <a:ln>
            <a:noFill/>
          </a:ln>
        </p:spPr>
        <p:txBody>
          <a:bodyPr>
            <a:normAutofit fontScale="90000"/>
          </a:bodyPr>
          <a:lstStyle/>
          <a:p>
            <a:r>
              <a:rPr lang="en-US" sz="2000" b="1" dirty="0" smtClean="0">
                <a:solidFill>
                  <a:schemeClr val="tx1"/>
                </a:solidFill>
              </a:rPr>
              <a:t>Once logged into TAS, the home page will be displayed.  This includes employee information and employment roles.  To begin using TAS, click on </a:t>
            </a:r>
            <a:br>
              <a:rPr lang="en-US" sz="2000" b="1" dirty="0" smtClean="0">
                <a:solidFill>
                  <a:schemeClr val="tx1"/>
                </a:solidFill>
              </a:rPr>
            </a:br>
            <a:r>
              <a:rPr lang="en-US" sz="2000" b="1" dirty="0" smtClean="0">
                <a:solidFill>
                  <a:schemeClr val="tx1"/>
                </a:solidFill>
              </a:rPr>
              <a:t>“Time and Attendance” tab.</a:t>
            </a:r>
            <a:br>
              <a:rPr lang="en-US" sz="2000" b="1" dirty="0" smtClean="0">
                <a:solidFill>
                  <a:schemeClr val="tx1"/>
                </a:solidFill>
              </a:rPr>
            </a:br>
            <a:endParaRPr lang="en-US" sz="2000" b="1" dirty="0">
              <a:solidFill>
                <a:schemeClr val="tx1"/>
              </a:solidFill>
            </a:endParaRPr>
          </a:p>
        </p:txBody>
      </p:sp>
      <p:sp>
        <p:nvSpPr>
          <p:cNvPr id="7" name="Notched Right Arrow 6"/>
          <p:cNvSpPr/>
          <p:nvPr/>
        </p:nvSpPr>
        <p:spPr>
          <a:xfrm rot="16200000">
            <a:off x="152400" y="5105400"/>
            <a:ext cx="1219200" cy="9144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1005D12C-C8AD-47B8-AFB6-F6F5154A30A4}"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record:</a:t>
            </a:r>
            <a:endParaRPr lang="en-US" dirty="0"/>
          </a:p>
        </p:txBody>
      </p:sp>
      <p:sp>
        <p:nvSpPr>
          <p:cNvPr id="4" name="Content Placeholder 3"/>
          <p:cNvSpPr>
            <a:spLocks noGrp="1"/>
          </p:cNvSpPr>
          <p:nvPr>
            <p:ph sz="half" idx="2"/>
          </p:nvPr>
        </p:nvSpPr>
        <p:spPr/>
        <p:txBody>
          <a:bodyPr>
            <a:noAutofit/>
          </a:bodyPr>
          <a:lstStyle/>
          <a:p>
            <a:r>
              <a:rPr lang="en-US" sz="1000" dirty="0"/>
              <a:t>Time record will automatically open to the current pay period in which you have been set up to </a:t>
            </a:r>
            <a:r>
              <a:rPr lang="en-US" sz="1000" dirty="0" smtClean="0"/>
              <a:t>begin entering</a:t>
            </a:r>
            <a:r>
              <a:rPr lang="en-US" sz="1000" dirty="0"/>
              <a:t>.  To change pay periods, select from the drop down shown </a:t>
            </a:r>
            <a:r>
              <a:rPr lang="en-US" sz="1000" dirty="0" smtClean="0"/>
              <a:t>below and click change period.</a:t>
            </a:r>
          </a:p>
          <a:p>
            <a:endParaRPr lang="en-US" sz="400" dirty="0" smtClean="0"/>
          </a:p>
          <a:p>
            <a:pPr marL="0" indent="0">
              <a:buNone/>
            </a:pPr>
            <a:endParaRPr lang="en-US" sz="200" dirty="0"/>
          </a:p>
          <a:p>
            <a:r>
              <a:rPr lang="en-US" sz="1000" dirty="0"/>
              <a:t>Enter time in and time out in the fields indicated below with time worked each day. Enter A for AM and P for PM</a:t>
            </a:r>
            <a:r>
              <a:rPr lang="en-US" sz="1000" dirty="0" smtClean="0"/>
              <a:t>. </a:t>
            </a:r>
          </a:p>
          <a:p>
            <a:endParaRPr lang="en-US" sz="400" dirty="0"/>
          </a:p>
          <a:p>
            <a:r>
              <a:rPr lang="en-US" sz="1000" dirty="0"/>
              <a:t>If you need additional fields, please click on the first (+) button.  This will open up more time in and out fields on the particular day. </a:t>
            </a:r>
            <a:endParaRPr lang="en-US" sz="1000" dirty="0" smtClean="0"/>
          </a:p>
          <a:p>
            <a:pPr marL="0" indent="0">
              <a:buNone/>
            </a:pPr>
            <a:endParaRPr lang="en-US" sz="400" dirty="0"/>
          </a:p>
          <a:p>
            <a:r>
              <a:rPr lang="en-US" sz="1000" dirty="0"/>
              <a:t>If employee works overtime, please indicate whether it was mandatory overtime by selecting the box under the Mdt OT column</a:t>
            </a:r>
            <a:r>
              <a:rPr lang="en-US" sz="1000" dirty="0" smtClean="0"/>
              <a:t>.</a:t>
            </a:r>
          </a:p>
          <a:p>
            <a:pPr marL="0" indent="0">
              <a:buNone/>
            </a:pPr>
            <a:endParaRPr lang="en-US" sz="400" dirty="0"/>
          </a:p>
          <a:p>
            <a:r>
              <a:rPr lang="en-US" sz="1000" dirty="0"/>
              <a:t>To enter time for on-call (recall), please click on the (+) button under the on-call column and enter time worked</a:t>
            </a:r>
            <a:r>
              <a:rPr lang="en-US" sz="1000" dirty="0" smtClean="0"/>
              <a:t>.</a:t>
            </a:r>
          </a:p>
          <a:p>
            <a:pPr marL="0" indent="0">
              <a:buNone/>
            </a:pPr>
            <a:endParaRPr lang="en-US" sz="400" dirty="0"/>
          </a:p>
          <a:p>
            <a:r>
              <a:rPr lang="en-US" sz="1000" dirty="0"/>
              <a:t>If employee had stand by shifts, please indicate number of shifts under the Stand By column. </a:t>
            </a:r>
            <a:endParaRPr lang="en-US" sz="1000" dirty="0" smtClean="0"/>
          </a:p>
          <a:p>
            <a:endParaRPr lang="en-US" sz="400" dirty="0"/>
          </a:p>
          <a:p>
            <a:r>
              <a:rPr lang="en-US" sz="1000" dirty="0"/>
              <a:t>Once time worked has been entered, TAS will calculate the time worked within the summary columns (worked, charged, total, regular, comp time and overtime</a:t>
            </a:r>
            <a:r>
              <a:rPr lang="en-US" sz="1000" dirty="0" smtClean="0"/>
              <a:t>).</a:t>
            </a:r>
          </a:p>
          <a:p>
            <a:pPr marL="0" indent="0">
              <a:buNone/>
            </a:pPr>
            <a:endParaRPr lang="en-US" sz="400" dirty="0"/>
          </a:p>
          <a:p>
            <a:r>
              <a:rPr lang="en-US" sz="1000" dirty="0"/>
              <a:t>Time charged hours are only displayed on the time </a:t>
            </a:r>
            <a:r>
              <a:rPr lang="en-US" sz="1000" dirty="0" smtClean="0"/>
              <a:t>record once the time off request has been approved by the supervisor (highlighted in yellow).  </a:t>
            </a:r>
            <a:r>
              <a:rPr lang="en-US" sz="1000" dirty="0"/>
              <a:t>To charge accruals, employees must submit a time off request to their supervisors.  See Time off Request section</a:t>
            </a:r>
            <a:r>
              <a:rPr lang="en-US" sz="1000" dirty="0" smtClean="0"/>
              <a:t>.</a:t>
            </a:r>
          </a:p>
          <a:p>
            <a:pPr marL="0" indent="0">
              <a:buNone/>
            </a:pPr>
            <a:endParaRPr lang="en-US" sz="400" dirty="0" smtClean="0"/>
          </a:p>
          <a:p>
            <a:r>
              <a:rPr lang="en-US" sz="1000" dirty="0" smtClean="0"/>
              <a:t>If an employee has pending time off request, the date of the request will appear on the time record in red with a note displayed at the top of the time record, indicating your pending request. </a:t>
            </a:r>
            <a:endParaRPr lang="en-US" sz="1000" dirty="0"/>
          </a:p>
        </p:txBody>
      </p:sp>
      <p:pic>
        <p:nvPicPr>
          <p:cNvPr id="5" name="Picture 3"/>
          <p:cNvPicPr>
            <a:picLocks noGrp="1" noChangeAspect="1" noChangeArrowheads="1"/>
          </p:cNvPicPr>
          <p:nvPr>
            <p:ph sz="half" idx="1"/>
          </p:nvPr>
        </p:nvPicPr>
        <p:blipFill>
          <a:blip r:embed="rId2" cstate="print"/>
          <a:srcRect/>
          <a:stretch>
            <a:fillRect/>
          </a:stretch>
        </p:blipFill>
        <p:spPr bwMode="auto">
          <a:xfrm>
            <a:off x="228600" y="1371600"/>
            <a:ext cx="4495800" cy="2057400"/>
          </a:xfrm>
          <a:prstGeom prst="rect">
            <a:avLst/>
          </a:prstGeom>
          <a:noFill/>
          <a:ln w="9525">
            <a:noFill/>
            <a:miter lim="800000"/>
            <a:headEnd/>
            <a:tailEnd/>
          </a:ln>
        </p:spPr>
      </p:pic>
      <p:sp>
        <p:nvSpPr>
          <p:cNvPr id="6" name="Notched Right Arrow 5"/>
          <p:cNvSpPr/>
          <p:nvPr/>
        </p:nvSpPr>
        <p:spPr>
          <a:xfrm rot="7626530">
            <a:off x="564114" y="1129868"/>
            <a:ext cx="1219200" cy="9144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endParaRPr lang="en-US" dirty="0"/>
          </a:p>
        </p:txBody>
      </p:sp>
      <p:sp>
        <p:nvSpPr>
          <p:cNvPr id="8" name="Notched Right Arrow 7"/>
          <p:cNvSpPr/>
          <p:nvPr/>
        </p:nvSpPr>
        <p:spPr>
          <a:xfrm rot="13616094">
            <a:off x="1277705" y="2676295"/>
            <a:ext cx="1256824" cy="9144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noAutofit/>
          </a:bodyPr>
          <a:lstStyle/>
          <a:p>
            <a:pPr algn="ctr"/>
            <a:endParaRPr lang="en-US" sz="1000" b="1" dirty="0"/>
          </a:p>
        </p:txBody>
      </p:sp>
      <p:pic>
        <p:nvPicPr>
          <p:cNvPr id="1026" name="Picture 2"/>
          <p:cNvPicPr>
            <a:picLocks noChangeAspect="1" noChangeArrowheads="1"/>
          </p:cNvPicPr>
          <p:nvPr/>
        </p:nvPicPr>
        <p:blipFill>
          <a:blip r:embed="rId3" cstate="print"/>
          <a:srcRect/>
          <a:stretch>
            <a:fillRect/>
          </a:stretch>
        </p:blipFill>
        <p:spPr bwMode="auto">
          <a:xfrm>
            <a:off x="0" y="3810000"/>
            <a:ext cx="4724400" cy="2652713"/>
          </a:xfrm>
          <a:prstGeom prst="rect">
            <a:avLst/>
          </a:prstGeom>
          <a:noFill/>
          <a:ln w="9525">
            <a:noFill/>
            <a:miter lim="800000"/>
            <a:headEnd/>
            <a:tailEnd/>
          </a:ln>
        </p:spPr>
      </p:pic>
      <p:sp>
        <p:nvSpPr>
          <p:cNvPr id="3" name="TextBox 2"/>
          <p:cNvSpPr txBox="1"/>
          <p:nvPr/>
        </p:nvSpPr>
        <p:spPr>
          <a:xfrm rot="19075587">
            <a:off x="1531687" y="2743417"/>
            <a:ext cx="832943" cy="861774"/>
          </a:xfrm>
          <a:prstGeom prst="rect">
            <a:avLst/>
          </a:prstGeom>
          <a:noFill/>
        </p:spPr>
        <p:txBody>
          <a:bodyPr wrap="square" rtlCol="0">
            <a:spAutoFit/>
          </a:bodyPr>
          <a:lstStyle/>
          <a:p>
            <a:r>
              <a:rPr lang="en-US" sz="1000" b="1" dirty="0">
                <a:solidFill>
                  <a:schemeClr val="bg1"/>
                </a:solidFill>
              </a:rPr>
              <a:t>Enter Time </a:t>
            </a:r>
            <a:r>
              <a:rPr lang="en-US" sz="1000" b="1" dirty="0" smtClean="0">
                <a:solidFill>
                  <a:schemeClr val="bg1"/>
                </a:solidFill>
              </a:rPr>
              <a:t>    .   in </a:t>
            </a:r>
            <a:r>
              <a:rPr lang="en-US" sz="1000" b="1" dirty="0">
                <a:solidFill>
                  <a:schemeClr val="bg1"/>
                </a:solidFill>
              </a:rPr>
              <a:t>and </a:t>
            </a:r>
            <a:endParaRPr lang="en-US" sz="1000" b="1" dirty="0" smtClean="0">
              <a:solidFill>
                <a:schemeClr val="bg1"/>
              </a:solidFill>
            </a:endParaRPr>
          </a:p>
          <a:p>
            <a:r>
              <a:rPr lang="en-US" sz="1000" b="1" dirty="0" smtClean="0">
                <a:solidFill>
                  <a:schemeClr val="bg1"/>
                </a:solidFill>
              </a:rPr>
              <a:t>   Time </a:t>
            </a:r>
            <a:r>
              <a:rPr lang="en-US" sz="1000" b="1" dirty="0">
                <a:solidFill>
                  <a:schemeClr val="bg1"/>
                </a:solidFill>
              </a:rPr>
              <a:t>out </a:t>
            </a:r>
            <a:endParaRPr lang="en-US" sz="1000" b="1" dirty="0" smtClean="0">
              <a:solidFill>
                <a:schemeClr val="bg1"/>
              </a:solidFill>
            </a:endParaRPr>
          </a:p>
          <a:p>
            <a:r>
              <a:rPr lang="en-US" sz="1000" b="1" dirty="0" smtClean="0">
                <a:solidFill>
                  <a:schemeClr val="bg1"/>
                </a:solidFill>
              </a:rPr>
              <a:t>    in </a:t>
            </a:r>
            <a:r>
              <a:rPr lang="en-US" sz="1000" b="1" dirty="0">
                <a:solidFill>
                  <a:schemeClr val="bg1"/>
                </a:solidFill>
              </a:rPr>
              <a:t>open </a:t>
            </a:r>
            <a:r>
              <a:rPr lang="en-US" sz="1000" b="1" dirty="0" smtClean="0">
                <a:solidFill>
                  <a:schemeClr val="bg1"/>
                </a:solidFill>
              </a:rPr>
              <a:t>   .     fields</a:t>
            </a:r>
            <a:r>
              <a:rPr lang="en-US" sz="1000" b="1" dirty="0">
                <a:solidFill>
                  <a:schemeClr val="bg1"/>
                </a:solidFill>
              </a:rPr>
              <a:t>. </a:t>
            </a:r>
            <a:endParaRPr lang="en-US" sz="1000" dirty="0">
              <a:solidFill>
                <a:schemeClr val="bg1"/>
              </a:solidFill>
            </a:endParaRPr>
          </a:p>
        </p:txBody>
      </p:sp>
      <p:sp>
        <p:nvSpPr>
          <p:cNvPr id="7" name="TextBox 6"/>
          <p:cNvSpPr txBox="1"/>
          <p:nvPr/>
        </p:nvSpPr>
        <p:spPr>
          <a:xfrm rot="18622879">
            <a:off x="627471" y="1508816"/>
            <a:ext cx="1031051" cy="261610"/>
          </a:xfrm>
          <a:prstGeom prst="rect">
            <a:avLst/>
          </a:prstGeom>
          <a:noFill/>
        </p:spPr>
        <p:txBody>
          <a:bodyPr wrap="none" rtlCol="0">
            <a:spAutoFit/>
          </a:bodyPr>
          <a:lstStyle/>
          <a:p>
            <a:pPr algn="ctr"/>
            <a:r>
              <a:rPr lang="en-US" sz="1100" b="1" dirty="0">
                <a:solidFill>
                  <a:schemeClr val="bg1"/>
                </a:solidFill>
              </a:rPr>
              <a:t>Accrual Period</a:t>
            </a:r>
          </a:p>
        </p:txBody>
      </p:sp>
      <p:sp>
        <p:nvSpPr>
          <p:cNvPr id="9" name="Slide Number Placeholder 8"/>
          <p:cNvSpPr>
            <a:spLocks noGrp="1"/>
          </p:cNvSpPr>
          <p:nvPr>
            <p:ph type="sldNum" sz="quarter" idx="12"/>
          </p:nvPr>
        </p:nvSpPr>
        <p:spPr/>
        <p:txBody>
          <a:bodyPr/>
          <a:lstStyle/>
          <a:p>
            <a:fld id="{1005D12C-C8AD-47B8-AFB6-F6F5154A30A4}" type="slidenum">
              <a:rPr lang="en-US" smtClean="0"/>
              <a:pPr/>
              <a:t>7</a:t>
            </a:fld>
            <a:endParaRPr lang="en-US" dirty="0"/>
          </a:p>
        </p:txBody>
      </p:sp>
    </p:spTree>
    <p:extLst>
      <p:ext uri="{BB962C8B-B14F-4D97-AF65-F5344CB8AC3E}">
        <p14:creationId xmlns:p14="http://schemas.microsoft.com/office/powerpoint/2010/main" val="2353879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85800" y="2971800"/>
            <a:ext cx="7918450" cy="3416300"/>
          </a:xfrm>
          <a:prstGeom prst="rect">
            <a:avLst/>
          </a:prstGeom>
          <a:noFill/>
          <a:ln w="9525">
            <a:noFill/>
            <a:miter lim="800000"/>
            <a:headEnd/>
            <a:tailEnd/>
          </a:ln>
        </p:spPr>
      </p:pic>
      <p:sp>
        <p:nvSpPr>
          <p:cNvPr id="2" name="Title 1"/>
          <p:cNvSpPr>
            <a:spLocks noGrp="1"/>
          </p:cNvSpPr>
          <p:nvPr>
            <p:ph type="title"/>
          </p:nvPr>
        </p:nvSpPr>
        <p:spPr>
          <a:xfrm>
            <a:off x="457200" y="152400"/>
            <a:ext cx="8229600" cy="762000"/>
          </a:xfrm>
        </p:spPr>
        <p:txBody>
          <a:bodyPr>
            <a:normAutofit/>
          </a:bodyPr>
          <a:lstStyle/>
          <a:p>
            <a:r>
              <a:rPr lang="en-US" sz="2400" b="1" dirty="0" smtClean="0">
                <a:solidFill>
                  <a:schemeClr val="bg1"/>
                </a:solidFill>
              </a:rPr>
              <a:t>Other features on the Time Record</a:t>
            </a:r>
            <a:endParaRPr lang="en-US" sz="2400" b="1" dirty="0">
              <a:solidFill>
                <a:schemeClr val="bg1"/>
              </a:solidFill>
            </a:endParaRPr>
          </a:p>
        </p:txBody>
      </p:sp>
      <p:sp>
        <p:nvSpPr>
          <p:cNvPr id="6" name="Content Placeholder 5"/>
          <p:cNvSpPr>
            <a:spLocks noGrp="1"/>
          </p:cNvSpPr>
          <p:nvPr>
            <p:ph idx="1"/>
          </p:nvPr>
        </p:nvSpPr>
        <p:spPr>
          <a:xfrm>
            <a:off x="457200" y="762000"/>
            <a:ext cx="8229600" cy="5791200"/>
          </a:xfrm>
        </p:spPr>
        <p:txBody>
          <a:bodyPr>
            <a:normAutofit/>
          </a:bodyPr>
          <a:lstStyle/>
          <a:p>
            <a:endParaRPr lang="en-US" sz="1400" dirty="0" smtClean="0"/>
          </a:p>
          <a:p>
            <a:endParaRPr lang="en-US" sz="1400" dirty="0" smtClean="0"/>
          </a:p>
          <a:p>
            <a:r>
              <a:rPr lang="en-US" sz="1200" dirty="0" smtClean="0"/>
              <a:t>Enter comments in the box indicated below if you wish to submit comments to your supervisor on your time record.</a:t>
            </a:r>
          </a:p>
          <a:p>
            <a:r>
              <a:rPr lang="en-US" sz="1200" dirty="0" smtClean="0"/>
              <a:t>Paid Hours – total number of hours entered within the pay period for each pay type (Holiday, Overtime, Extra Time, Lost Time, Standby)</a:t>
            </a:r>
          </a:p>
          <a:p>
            <a:r>
              <a:rPr lang="en-US" sz="1200" dirty="0" smtClean="0"/>
              <a:t>Accrual Balances – summary of accrual balances for each accrual type and any amount charged within the pay period.</a:t>
            </a:r>
          </a:p>
          <a:p>
            <a:r>
              <a:rPr lang="en-US" sz="1200" dirty="0" smtClean="0"/>
              <a:t>View Holidays – list of all holiday/floaters that have been earned, charged and expiration date.</a:t>
            </a:r>
          </a:p>
          <a:p>
            <a:r>
              <a:rPr lang="en-US" sz="1200" dirty="0" smtClean="0"/>
              <a:t>PDF  Report -  Printable time record.</a:t>
            </a:r>
          </a:p>
          <a:p>
            <a:r>
              <a:rPr lang="en-US" sz="1200" dirty="0" smtClean="0"/>
              <a:t>Existing Time off Requests will be displayed.</a:t>
            </a:r>
          </a:p>
          <a:p>
            <a:r>
              <a:rPr lang="en-US" sz="1200" dirty="0" smtClean="0"/>
              <a:t>Audit Details of when time records have been submitted and action has been taken.</a:t>
            </a:r>
            <a:endParaRPr lang="en-US" sz="1200" dirty="0"/>
          </a:p>
          <a:p>
            <a:endParaRPr lang="en-US" sz="1200" dirty="0" smtClean="0"/>
          </a:p>
        </p:txBody>
      </p:sp>
      <p:sp>
        <p:nvSpPr>
          <p:cNvPr id="5" name="Notched Right Arrow 4"/>
          <p:cNvSpPr/>
          <p:nvPr/>
        </p:nvSpPr>
        <p:spPr>
          <a:xfrm rot="19851360">
            <a:off x="42592" y="3332766"/>
            <a:ext cx="1054608" cy="7620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Comments</a:t>
            </a:r>
          </a:p>
        </p:txBody>
      </p:sp>
      <p:sp>
        <p:nvSpPr>
          <p:cNvPr id="7" name="Notched Right Arrow 6" descr="View Holiday and PDF Report&#10;"/>
          <p:cNvSpPr/>
          <p:nvPr/>
        </p:nvSpPr>
        <p:spPr>
          <a:xfrm rot="10800000">
            <a:off x="2514600" y="4876800"/>
            <a:ext cx="1295400" cy="9144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800" b="1" dirty="0" smtClean="0"/>
              <a:t>View Holidays and PDF Report</a:t>
            </a:r>
            <a:endParaRPr lang="en-US" sz="800" b="1" dirty="0"/>
          </a:p>
        </p:txBody>
      </p:sp>
      <p:sp>
        <p:nvSpPr>
          <p:cNvPr id="8" name="Notched Right Arrow 7"/>
          <p:cNvSpPr/>
          <p:nvPr/>
        </p:nvSpPr>
        <p:spPr>
          <a:xfrm rot="15037328">
            <a:off x="5340895" y="4770271"/>
            <a:ext cx="1283208" cy="7620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t>Accrual Balances</a:t>
            </a:r>
            <a:endParaRPr lang="en-US" sz="800" b="1" dirty="0"/>
          </a:p>
        </p:txBody>
      </p:sp>
      <p:sp>
        <p:nvSpPr>
          <p:cNvPr id="3" name="Slide Number Placeholder 2"/>
          <p:cNvSpPr>
            <a:spLocks noGrp="1"/>
          </p:cNvSpPr>
          <p:nvPr>
            <p:ph type="sldNum" sz="quarter" idx="12"/>
          </p:nvPr>
        </p:nvSpPr>
        <p:spPr/>
        <p:txBody>
          <a:bodyPr/>
          <a:lstStyle/>
          <a:p>
            <a:fld id="{1005D12C-C8AD-47B8-AFB6-F6F5154A30A4}"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8229600" cy="1295400"/>
          </a:xfrm>
        </p:spPr>
        <p:txBody>
          <a:bodyPr>
            <a:normAutofit fontScale="90000"/>
          </a:bodyPr>
          <a:lstStyle/>
          <a:p>
            <a:r>
              <a:rPr lang="en-US" sz="2000" b="1" dirty="0" smtClean="0">
                <a:solidFill>
                  <a:schemeClr val="bg1"/>
                </a:solidFill>
              </a:rPr>
              <a:t>Certify and Submit to Supervisor</a:t>
            </a:r>
            <a:r>
              <a:rPr lang="en-US" sz="1300" b="1" dirty="0" smtClean="0">
                <a:solidFill>
                  <a:schemeClr val="bg1"/>
                </a:solidFill>
              </a:rPr>
              <a:t/>
            </a:r>
            <a:br>
              <a:rPr lang="en-US" sz="1300" b="1" dirty="0" smtClean="0">
                <a:solidFill>
                  <a:schemeClr val="bg1"/>
                </a:solidFill>
              </a:rPr>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pic>
        <p:nvPicPr>
          <p:cNvPr id="3075" name="Picture 3"/>
          <p:cNvPicPr>
            <a:picLocks noGrp="1" noChangeAspect="1" noChangeArrowheads="1"/>
          </p:cNvPicPr>
          <p:nvPr>
            <p:ph idx="1"/>
          </p:nvPr>
        </p:nvPicPr>
        <p:blipFill>
          <a:blip r:embed="rId2" cstate="print"/>
          <a:stretch>
            <a:fillRect/>
          </a:stretch>
        </p:blipFill>
        <p:spPr bwMode="auto">
          <a:xfrm>
            <a:off x="533400" y="2971800"/>
            <a:ext cx="8229600" cy="3398140"/>
          </a:xfrm>
          <a:prstGeom prst="rect">
            <a:avLst/>
          </a:prstGeom>
          <a:noFill/>
          <a:ln w="9525">
            <a:noFill/>
            <a:miter lim="800000"/>
            <a:headEnd/>
            <a:tailEnd/>
          </a:ln>
        </p:spPr>
      </p:pic>
      <p:sp>
        <p:nvSpPr>
          <p:cNvPr id="9" name="Rectangle 8"/>
          <p:cNvSpPr/>
          <p:nvPr/>
        </p:nvSpPr>
        <p:spPr>
          <a:xfrm>
            <a:off x="2396588" y="5135791"/>
            <a:ext cx="242374" cy="215444"/>
          </a:xfrm>
          <a:prstGeom prst="rect">
            <a:avLst/>
          </a:prstGeom>
        </p:spPr>
        <p:txBody>
          <a:bodyPr wrap="none">
            <a:spAutoFit/>
          </a:bodyPr>
          <a:lstStyle/>
          <a:p>
            <a:r>
              <a:rPr lang="en-US" sz="800" dirty="0" smtClean="0">
                <a:solidFill>
                  <a:prstClr val="white"/>
                </a:solidFill>
              </a:rPr>
              <a:t>b</a:t>
            </a:r>
            <a:endParaRPr lang="en-US" dirty="0"/>
          </a:p>
        </p:txBody>
      </p:sp>
      <p:sp>
        <p:nvSpPr>
          <p:cNvPr id="11" name="Notched Right Arrow 10"/>
          <p:cNvSpPr/>
          <p:nvPr/>
        </p:nvSpPr>
        <p:spPr>
          <a:xfrm rot="5400000">
            <a:off x="29256" y="3508921"/>
            <a:ext cx="1115599" cy="1028176"/>
          </a:xfrm>
          <a:prstGeom prst="notchedRightArrow">
            <a:avLst>
              <a:gd name="adj1" fmla="val 4004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1100" b="1" dirty="0"/>
          </a:p>
        </p:txBody>
      </p:sp>
      <p:sp>
        <p:nvSpPr>
          <p:cNvPr id="6" name="Notched Right Arrow 5"/>
          <p:cNvSpPr/>
          <p:nvPr/>
        </p:nvSpPr>
        <p:spPr>
          <a:xfrm rot="15502037">
            <a:off x="1914271" y="5168527"/>
            <a:ext cx="1207008" cy="9906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Submit</a:t>
            </a:r>
            <a:endParaRPr lang="en-US" sz="1100" b="1" dirty="0"/>
          </a:p>
        </p:txBody>
      </p:sp>
      <p:sp>
        <p:nvSpPr>
          <p:cNvPr id="8" name="Notched Right Arrow 7"/>
          <p:cNvSpPr/>
          <p:nvPr/>
        </p:nvSpPr>
        <p:spPr>
          <a:xfrm rot="1345279" flipH="1">
            <a:off x="4856414" y="4491344"/>
            <a:ext cx="1366201" cy="96300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dirty="0" smtClean="0"/>
              <a:t>Certify</a:t>
            </a:r>
            <a:endParaRPr lang="en-US" sz="1100" b="1" dirty="0"/>
          </a:p>
        </p:txBody>
      </p:sp>
      <p:sp>
        <p:nvSpPr>
          <p:cNvPr id="12" name="Rectangle 11"/>
          <p:cNvSpPr/>
          <p:nvPr/>
        </p:nvSpPr>
        <p:spPr>
          <a:xfrm>
            <a:off x="381000" y="1066800"/>
            <a:ext cx="8458200" cy="1877437"/>
          </a:xfrm>
          <a:prstGeom prst="rect">
            <a:avLst/>
          </a:prstGeom>
        </p:spPr>
        <p:txBody>
          <a:bodyPr wrap="square">
            <a:spAutoFit/>
          </a:bodyPr>
          <a:lstStyle/>
          <a:p>
            <a:r>
              <a:rPr lang="en-US" b="1" dirty="0" smtClean="0">
                <a:solidFill>
                  <a:schemeClr val="bg1"/>
                </a:solidFill>
              </a:rPr>
              <a:t/>
            </a:r>
            <a:br>
              <a:rPr lang="en-US" b="1" dirty="0" smtClean="0">
                <a:solidFill>
                  <a:schemeClr val="bg1"/>
                </a:solidFill>
              </a:rPr>
            </a:br>
            <a:r>
              <a:rPr lang="en-US" sz="1400" dirty="0" smtClean="0"/>
              <a:t>When time record is complete, either certify and submit to supervisor or save time record to submit at a later time.</a:t>
            </a:r>
          </a:p>
          <a:p>
            <a:r>
              <a:rPr lang="en-US" sz="1400" dirty="0" smtClean="0"/>
              <a:t/>
            </a:r>
            <a:br>
              <a:rPr lang="en-US" sz="1400" dirty="0" smtClean="0"/>
            </a:br>
            <a:r>
              <a:rPr lang="en-US" sz="1400" dirty="0" smtClean="0"/>
              <a:t>To send to your Supervisor, click on the “I Certify” box and select Submit to Supervisor </a:t>
            </a:r>
          </a:p>
          <a:p>
            <a:r>
              <a:rPr lang="en-US" sz="1400" dirty="0" smtClean="0"/>
              <a:t/>
            </a:r>
            <a:br>
              <a:rPr lang="en-US" sz="1400" dirty="0" smtClean="0"/>
            </a:br>
            <a:r>
              <a:rPr lang="en-US" sz="1400" dirty="0" smtClean="0"/>
              <a:t>NOTE:  You will receive the pop up message if you navigate away from your time record in which changes  were made and was not save or submit to their supervisor. </a:t>
            </a:r>
            <a:endParaRPr lang="en-US" sz="1400" dirty="0"/>
          </a:p>
        </p:txBody>
      </p:sp>
      <p:sp>
        <p:nvSpPr>
          <p:cNvPr id="3" name="TextBox 2"/>
          <p:cNvSpPr txBox="1"/>
          <p:nvPr/>
        </p:nvSpPr>
        <p:spPr>
          <a:xfrm>
            <a:off x="381000" y="4023009"/>
            <a:ext cx="433132" cy="246221"/>
          </a:xfrm>
          <a:prstGeom prst="rect">
            <a:avLst/>
          </a:prstGeom>
          <a:noFill/>
        </p:spPr>
        <p:txBody>
          <a:bodyPr wrap="none" rtlCol="0">
            <a:spAutoFit/>
          </a:bodyPr>
          <a:lstStyle/>
          <a:p>
            <a:r>
              <a:rPr lang="en-US" sz="1000" b="1" dirty="0">
                <a:solidFill>
                  <a:schemeClr val="bg1"/>
                </a:solidFill>
              </a:rPr>
              <a:t>Save</a:t>
            </a:r>
            <a:endParaRPr lang="en-US" sz="1000" dirty="0">
              <a:solidFill>
                <a:schemeClr val="bg1"/>
              </a:solidFill>
            </a:endParaRPr>
          </a:p>
        </p:txBody>
      </p:sp>
      <p:sp>
        <p:nvSpPr>
          <p:cNvPr id="4" name="Slide Number Placeholder 3"/>
          <p:cNvSpPr>
            <a:spLocks noGrp="1"/>
          </p:cNvSpPr>
          <p:nvPr>
            <p:ph type="sldNum" sz="quarter" idx="12"/>
          </p:nvPr>
        </p:nvSpPr>
        <p:spPr/>
        <p:txBody>
          <a:bodyPr/>
          <a:lstStyle/>
          <a:p>
            <a:fld id="{1005D12C-C8AD-47B8-AFB6-F6F5154A30A4}"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UNY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SUNY Theme" id="{E38FCBA6-4664-406F-8B6F-E9BD3E5DA4E7}" vid="{610C8E62-1C0F-4C99-B977-DE40F1825F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SUNY Theme</Template>
  <TotalTime>4401</TotalTime>
  <Words>1443</Words>
  <Application>Microsoft Office PowerPoint</Application>
  <PresentationFormat>On-screen Show (4:3)</PresentationFormat>
  <Paragraphs>181</Paragraphs>
  <Slides>23</Slides>
  <Notes>1</Notes>
  <HiddenSlides>0</HiddenSlides>
  <MMClips>0</MMClips>
  <ScaleCrop>false</ScaleCrop>
  <HeadingPairs>
    <vt:vector size="6" baseType="variant">
      <vt:variant>
        <vt:lpstr>Theme</vt:lpstr>
      </vt:variant>
      <vt:variant>
        <vt:i4>1</vt:i4>
      </vt:variant>
      <vt:variant>
        <vt:lpstr>Slide Titles</vt:lpstr>
      </vt:variant>
      <vt:variant>
        <vt:i4>23</vt:i4>
      </vt:variant>
      <vt:variant>
        <vt:lpstr>Custom Shows</vt:lpstr>
      </vt:variant>
      <vt:variant>
        <vt:i4>1</vt:i4>
      </vt:variant>
    </vt:vector>
  </HeadingPairs>
  <TitlesOfParts>
    <vt:vector size="25" baseType="lpstr">
      <vt:lpstr>SUNY Theme</vt:lpstr>
      <vt:lpstr>PowerPoint Presentation</vt:lpstr>
      <vt:lpstr>Background</vt:lpstr>
      <vt:lpstr>  Overview of  Time and Attendance System (TAS) For Classified Service Employees</vt:lpstr>
      <vt:lpstr>Access to SUNY HR will be found at: https://www.suny.edu/hrportal *SUNY System Administration recommends using Internet Explorer as your browser</vt:lpstr>
      <vt:lpstr>TO ENTER: Click on the “Time and Attendance” tab</vt:lpstr>
      <vt:lpstr>Once logged into TAS, the home page will be displayed.  This includes employee information and employment roles.  To begin using TAS, click on  “Time and Attendance” tab. </vt:lpstr>
      <vt:lpstr>Time record:</vt:lpstr>
      <vt:lpstr>Other features on the Time Record</vt:lpstr>
      <vt:lpstr>Certify and Submit to Supervisor    </vt:lpstr>
      <vt:lpstr> To Enter Time off Requests:</vt:lpstr>
      <vt:lpstr> Time Off Request – continued</vt:lpstr>
      <vt:lpstr>Multiple Day Time off Request:</vt:lpstr>
      <vt:lpstr>Status of Time off Requests:</vt:lpstr>
      <vt:lpstr>Sign out of the SUNY browser and CLOSE  </vt:lpstr>
      <vt:lpstr>  CONGRATULATIONS!</vt:lpstr>
      <vt:lpstr>Time and Attendance System (TAS) </vt:lpstr>
      <vt:lpstr> Overview of Monthly Time and Attendance Process – For Supervisors</vt:lpstr>
      <vt:lpstr>Then, click on “Time and Attendance” Tab  to get into your time record </vt:lpstr>
      <vt:lpstr>     </vt:lpstr>
      <vt:lpstr> Supervisor Work roster (continued): </vt:lpstr>
      <vt:lpstr>1) To take action on a pending time record once the supervisor has clicked on details from the work roster and reviewed the time record, please click approve or deny.   2) Once action has been taken, the pending time record will be removed from the work roster. 3) If approved, the time record will change to an approved status under the accrual pay period drop down 4) If Denied, the time record will show as denied with  required comments for the employee to correct as necessary and resubmit to supervisor. </vt:lpstr>
      <vt:lpstr>Sign out of the SUNY browser and CLOSE  </vt:lpstr>
      <vt:lpstr>Thank You!</vt:lpstr>
      <vt:lpstr>Custom Show 1</vt:lpstr>
    </vt:vector>
  </TitlesOfParts>
  <Company>State University of New York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vumbacti</dc:creator>
  <cp:lastModifiedBy>SUNY Fredonia</cp:lastModifiedBy>
  <cp:revision>269</cp:revision>
  <cp:lastPrinted>2015-07-22T15:26:40Z</cp:lastPrinted>
  <dcterms:created xsi:type="dcterms:W3CDTF">2012-04-25T17:14:39Z</dcterms:created>
  <dcterms:modified xsi:type="dcterms:W3CDTF">2015-07-31T14:06:37Z</dcterms:modified>
</cp:coreProperties>
</file>