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4" r:id="rId1"/>
  </p:sldMasterIdLst>
  <p:notesMasterIdLst>
    <p:notesMasterId r:id="rId32"/>
  </p:notesMasterIdLst>
  <p:sldIdLst>
    <p:sldId id="256" r:id="rId2"/>
    <p:sldId id="258" r:id="rId3"/>
    <p:sldId id="320" r:id="rId4"/>
    <p:sldId id="333" r:id="rId5"/>
    <p:sldId id="334" r:id="rId6"/>
    <p:sldId id="335" r:id="rId7"/>
    <p:sldId id="324" r:id="rId8"/>
    <p:sldId id="272" r:id="rId9"/>
    <p:sldId id="263" r:id="rId10"/>
    <p:sldId id="318" r:id="rId11"/>
    <p:sldId id="264" r:id="rId12"/>
    <p:sldId id="265" r:id="rId13"/>
    <p:sldId id="273" r:id="rId14"/>
    <p:sldId id="274" r:id="rId15"/>
    <p:sldId id="310" r:id="rId16"/>
    <p:sldId id="266" r:id="rId17"/>
    <p:sldId id="267" r:id="rId18"/>
    <p:sldId id="331" r:id="rId19"/>
    <p:sldId id="302" r:id="rId20"/>
    <p:sldId id="322" r:id="rId21"/>
    <p:sldId id="270" r:id="rId22"/>
    <p:sldId id="327" r:id="rId23"/>
    <p:sldId id="308" r:id="rId24"/>
    <p:sldId id="306" r:id="rId25"/>
    <p:sldId id="326" r:id="rId26"/>
    <p:sldId id="312" r:id="rId27"/>
    <p:sldId id="332" r:id="rId28"/>
    <p:sldId id="311" r:id="rId29"/>
    <p:sldId id="315" r:id="rId30"/>
    <p:sldId id="286" r:id="rId31"/>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a:srgbClr val="B88C00"/>
    <a:srgbClr val="80B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96450" autoAdjust="0"/>
  </p:normalViewPr>
  <p:slideViewPr>
    <p:cSldViewPr>
      <p:cViewPr varScale="1">
        <p:scale>
          <a:sx n="63" d="100"/>
          <a:sy n="63" d="100"/>
        </p:scale>
        <p:origin x="72" y="802"/>
      </p:cViewPr>
      <p:guideLst>
        <p:guide orient="horz" pos="2160"/>
        <p:guide pos="2880"/>
      </p:guideLst>
    </p:cSldViewPr>
  </p:slideViewPr>
  <p:outlineViewPr>
    <p:cViewPr>
      <p:scale>
        <a:sx n="33" d="100"/>
        <a:sy n="33" d="100"/>
      </p:scale>
      <p:origin x="0" y="115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F8408-76CD-4510-876D-E0D01D1DB0E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050BAA9-FA1D-4AB0-9502-5B3D7AF1900F}">
      <dgm:prSet phldrT="[Text]"/>
      <dgm:spPr/>
      <dgm:t>
        <a:bodyPr/>
        <a:lstStyle/>
        <a:p>
          <a:r>
            <a:rPr lang="en-US" b="1" dirty="0" smtClean="0"/>
            <a:t>Credit Your Holidays</a:t>
          </a:r>
          <a:endParaRPr lang="en-US" b="1" dirty="0"/>
        </a:p>
      </dgm:t>
    </dgm:pt>
    <dgm:pt modelId="{993D56E7-F04F-4C78-92EC-15F3FA68EB30}" type="parTrans" cxnId="{F6DC3FA7-67D2-40D7-98E9-88ED247B8268}">
      <dgm:prSet/>
      <dgm:spPr/>
      <dgm:t>
        <a:bodyPr/>
        <a:lstStyle/>
        <a:p>
          <a:endParaRPr lang="en-US"/>
        </a:p>
      </dgm:t>
    </dgm:pt>
    <dgm:pt modelId="{97C47C34-613A-4BAD-A478-F00B867F90FB}" type="sibTrans" cxnId="{F6DC3FA7-67D2-40D7-98E9-88ED247B8268}">
      <dgm:prSet/>
      <dgm:spPr/>
      <dgm:t>
        <a:bodyPr/>
        <a:lstStyle/>
        <a:p>
          <a:endParaRPr lang="en-US"/>
        </a:p>
      </dgm:t>
    </dgm:pt>
    <dgm:pt modelId="{DDE91F93-B826-44CA-98CC-A7F3EEAB5B19}">
      <dgm:prSet phldrT="[Text]" custT="1"/>
      <dgm:spPr/>
      <dgm:t>
        <a:bodyPr/>
        <a:lstStyle/>
        <a:p>
          <a:r>
            <a:rPr lang="en-US" sz="1600" dirty="0" smtClean="0">
              <a:solidFill>
                <a:schemeClr val="bg1"/>
              </a:solidFill>
            </a:rPr>
            <a:t>Be sure to give yourself credits for Holidays worked </a:t>
          </a:r>
          <a:endParaRPr lang="en-US" sz="1600" dirty="0">
            <a:solidFill>
              <a:schemeClr val="bg1"/>
            </a:solidFill>
          </a:endParaRPr>
        </a:p>
      </dgm:t>
    </dgm:pt>
    <dgm:pt modelId="{2ECAD48F-9676-4AE6-92EC-3AE847E6207B}" type="parTrans" cxnId="{10C794FE-5EDF-4846-B42D-DE399AE972F9}">
      <dgm:prSet/>
      <dgm:spPr/>
      <dgm:t>
        <a:bodyPr/>
        <a:lstStyle/>
        <a:p>
          <a:endParaRPr lang="en-US"/>
        </a:p>
      </dgm:t>
    </dgm:pt>
    <dgm:pt modelId="{D28477EA-3F04-4DD6-A109-20689D8ACC17}" type="sibTrans" cxnId="{10C794FE-5EDF-4846-B42D-DE399AE972F9}">
      <dgm:prSet/>
      <dgm:spPr/>
      <dgm:t>
        <a:bodyPr/>
        <a:lstStyle/>
        <a:p>
          <a:endParaRPr lang="en-US"/>
        </a:p>
      </dgm:t>
    </dgm:pt>
    <dgm:pt modelId="{D4ADD7A7-66CD-4AF3-9CA5-0673BDCCC67F}">
      <dgm:prSet phldrT="[Text]"/>
      <dgm:spPr/>
      <dgm:t>
        <a:bodyPr/>
        <a:lstStyle/>
        <a:p>
          <a:r>
            <a:rPr lang="en-US" b="1" dirty="0" smtClean="0"/>
            <a:t>Record Time Off Work</a:t>
          </a:r>
          <a:endParaRPr lang="en-US" b="1" dirty="0"/>
        </a:p>
      </dgm:t>
    </dgm:pt>
    <dgm:pt modelId="{88F6FCB9-201F-4AD3-B90E-28CCC78E51F5}" type="parTrans" cxnId="{F51A4F1B-AF58-464C-8430-B18DFD0798E7}">
      <dgm:prSet/>
      <dgm:spPr/>
      <dgm:t>
        <a:bodyPr/>
        <a:lstStyle/>
        <a:p>
          <a:endParaRPr lang="en-US"/>
        </a:p>
      </dgm:t>
    </dgm:pt>
    <dgm:pt modelId="{0BBD5D4C-0C94-488C-8C53-94327F77413F}" type="sibTrans" cxnId="{F51A4F1B-AF58-464C-8430-B18DFD0798E7}">
      <dgm:prSet/>
      <dgm:spPr/>
      <dgm:t>
        <a:bodyPr/>
        <a:lstStyle/>
        <a:p>
          <a:endParaRPr lang="en-US"/>
        </a:p>
      </dgm:t>
    </dgm:pt>
    <dgm:pt modelId="{09506FB0-3C57-45E5-BB22-19E42CEB8639}">
      <dgm:prSet phldrT="[Text]"/>
      <dgm:spPr/>
      <dgm:t>
        <a:bodyPr/>
        <a:lstStyle/>
        <a:p>
          <a:r>
            <a:rPr lang="en-US" b="1" dirty="0" smtClean="0"/>
            <a:t>Certify and Submit </a:t>
          </a:r>
          <a:endParaRPr lang="en-US" b="1" dirty="0"/>
        </a:p>
      </dgm:t>
    </dgm:pt>
    <dgm:pt modelId="{83B01F12-7BCB-42F2-BD86-4E644B836746}" type="parTrans" cxnId="{B3F1CCEB-828F-4E3D-AEB5-D6082367FF3F}">
      <dgm:prSet/>
      <dgm:spPr/>
      <dgm:t>
        <a:bodyPr/>
        <a:lstStyle/>
        <a:p>
          <a:endParaRPr lang="en-US"/>
        </a:p>
      </dgm:t>
    </dgm:pt>
    <dgm:pt modelId="{75FA18B6-7E99-4AD9-A69C-043A01BFFD57}" type="sibTrans" cxnId="{B3F1CCEB-828F-4E3D-AEB5-D6082367FF3F}">
      <dgm:prSet/>
      <dgm:spPr/>
      <dgm:t>
        <a:bodyPr/>
        <a:lstStyle/>
        <a:p>
          <a:endParaRPr lang="en-US"/>
        </a:p>
      </dgm:t>
    </dgm:pt>
    <dgm:pt modelId="{0185C14A-BEFB-4E8E-89AF-E12EE6189005}">
      <dgm:prSet phldrT="[Text]" custT="1"/>
      <dgm:spPr/>
      <dgm:t>
        <a:bodyPr/>
        <a:lstStyle/>
        <a:p>
          <a:r>
            <a:rPr lang="en-US" sz="1600" dirty="0" smtClean="0">
              <a:solidFill>
                <a:srgbClr val="00153E"/>
              </a:solidFill>
            </a:rPr>
            <a:t>Certify (Your Electronic Signature) </a:t>
          </a:r>
          <a:endParaRPr lang="en-US" sz="1600" dirty="0">
            <a:solidFill>
              <a:srgbClr val="00153E"/>
            </a:solidFill>
          </a:endParaRPr>
        </a:p>
      </dgm:t>
    </dgm:pt>
    <dgm:pt modelId="{056BBDFC-2D01-43AC-8350-14C8CB87609C}" type="parTrans" cxnId="{52EE79DB-9137-40CA-A5EC-706CDD3E5BAC}">
      <dgm:prSet/>
      <dgm:spPr/>
      <dgm:t>
        <a:bodyPr/>
        <a:lstStyle/>
        <a:p>
          <a:endParaRPr lang="en-US"/>
        </a:p>
      </dgm:t>
    </dgm:pt>
    <dgm:pt modelId="{3DAF964A-768F-48A9-A6EC-DA4FF56B2255}" type="sibTrans" cxnId="{52EE79DB-9137-40CA-A5EC-706CDD3E5BAC}">
      <dgm:prSet/>
      <dgm:spPr/>
      <dgm:t>
        <a:bodyPr/>
        <a:lstStyle/>
        <a:p>
          <a:endParaRPr lang="en-US"/>
        </a:p>
      </dgm:t>
    </dgm:pt>
    <dgm:pt modelId="{C1D36469-1A81-439C-B5DF-089303EB8C44}">
      <dgm:prSet phldrT="[Text]" custT="1"/>
      <dgm:spPr/>
      <dgm:t>
        <a:bodyPr/>
        <a:lstStyle/>
        <a:p>
          <a:r>
            <a:rPr lang="en-US" sz="1600" dirty="0" smtClean="0">
              <a:solidFill>
                <a:srgbClr val="00153E"/>
              </a:solidFill>
            </a:rPr>
            <a:t>Submit to Supervisor</a:t>
          </a:r>
        </a:p>
      </dgm:t>
    </dgm:pt>
    <dgm:pt modelId="{3932C928-D16E-492F-A2A2-3D552E1214BB}" type="parTrans" cxnId="{37E260A1-CBCE-45B9-B4E5-9BC5ED712227}">
      <dgm:prSet/>
      <dgm:spPr/>
      <dgm:t>
        <a:bodyPr/>
        <a:lstStyle/>
        <a:p>
          <a:endParaRPr lang="en-US"/>
        </a:p>
      </dgm:t>
    </dgm:pt>
    <dgm:pt modelId="{D5DA0BB1-223C-4BBE-B206-189B726664B0}" type="sibTrans" cxnId="{37E260A1-CBCE-45B9-B4E5-9BC5ED712227}">
      <dgm:prSet/>
      <dgm:spPr/>
      <dgm:t>
        <a:bodyPr/>
        <a:lstStyle/>
        <a:p>
          <a:endParaRPr lang="en-US"/>
        </a:p>
      </dgm:t>
    </dgm:pt>
    <dgm:pt modelId="{F8634DA4-3733-4C26-80B4-72085F7157F5}">
      <dgm:prSet phldrT="[Text]" custT="1"/>
      <dgm:spPr/>
      <dgm:t>
        <a:bodyPr/>
        <a:lstStyle/>
        <a:p>
          <a:r>
            <a:rPr lang="en-US" sz="1600" dirty="0" smtClean="0">
              <a:solidFill>
                <a:srgbClr val="00153E"/>
              </a:solidFill>
            </a:rPr>
            <a:t>Log-off AND Close Browser</a:t>
          </a:r>
        </a:p>
      </dgm:t>
    </dgm:pt>
    <dgm:pt modelId="{E0052F01-2BBA-46F5-8E8F-C987DC856595}" type="parTrans" cxnId="{E422F8B1-AA07-4C0E-BE6F-35E6E71B605C}">
      <dgm:prSet/>
      <dgm:spPr/>
      <dgm:t>
        <a:bodyPr/>
        <a:lstStyle/>
        <a:p>
          <a:endParaRPr lang="en-US"/>
        </a:p>
      </dgm:t>
    </dgm:pt>
    <dgm:pt modelId="{2074335A-0667-4403-BAF1-310F5096C54E}" type="sibTrans" cxnId="{E422F8B1-AA07-4C0E-BE6F-35E6E71B605C}">
      <dgm:prSet/>
      <dgm:spPr/>
      <dgm:t>
        <a:bodyPr/>
        <a:lstStyle/>
        <a:p>
          <a:endParaRPr lang="en-US"/>
        </a:p>
      </dgm:t>
    </dgm:pt>
    <dgm:pt modelId="{4FB1EB8E-3F17-4C5B-BE74-EB0A8339BE9C}">
      <dgm:prSet phldrT="[Text]" custT="1"/>
      <dgm:spPr/>
      <dgm:t>
        <a:bodyPr/>
        <a:lstStyle/>
        <a:p>
          <a:r>
            <a:rPr lang="en-US" sz="1600" dirty="0" smtClean="0">
              <a:solidFill>
                <a:schemeClr val="bg1"/>
              </a:solidFill>
            </a:rPr>
            <a:t>Any time you did not report to work should be reflected on the Calendar view in quarter day increments (.25, .50, .75 or 1</a:t>
          </a:r>
          <a:r>
            <a:rPr lang="en-US" sz="1600" dirty="0" smtClean="0">
              <a:solidFill>
                <a:srgbClr val="002060"/>
              </a:solidFill>
            </a:rPr>
            <a:t>)</a:t>
          </a:r>
          <a:endParaRPr lang="en-US" sz="1600" dirty="0">
            <a:solidFill>
              <a:srgbClr val="002060"/>
            </a:solidFill>
          </a:endParaRPr>
        </a:p>
      </dgm:t>
    </dgm:pt>
    <dgm:pt modelId="{840E6055-78DC-4423-A471-1AC25B9EBDFA}" type="parTrans" cxnId="{5337C497-71E5-4BE5-82BA-ACFB8A65C629}">
      <dgm:prSet/>
      <dgm:spPr/>
      <dgm:t>
        <a:bodyPr/>
        <a:lstStyle/>
        <a:p>
          <a:endParaRPr lang="en-US"/>
        </a:p>
      </dgm:t>
    </dgm:pt>
    <dgm:pt modelId="{128CC950-57AB-4CF9-BF2D-713F0A536658}" type="sibTrans" cxnId="{5337C497-71E5-4BE5-82BA-ACFB8A65C629}">
      <dgm:prSet/>
      <dgm:spPr/>
      <dgm:t>
        <a:bodyPr/>
        <a:lstStyle/>
        <a:p>
          <a:endParaRPr lang="en-US"/>
        </a:p>
      </dgm:t>
    </dgm:pt>
    <dgm:pt modelId="{58CACE53-A777-4164-83E9-16DB4996D29E}" type="pres">
      <dgm:prSet presAssocID="{3FAF8408-76CD-4510-876D-E0D01D1DB0E5}" presName="linearFlow" presStyleCnt="0">
        <dgm:presLayoutVars>
          <dgm:dir/>
          <dgm:animLvl val="lvl"/>
          <dgm:resizeHandles val="exact"/>
        </dgm:presLayoutVars>
      </dgm:prSet>
      <dgm:spPr/>
      <dgm:t>
        <a:bodyPr/>
        <a:lstStyle/>
        <a:p>
          <a:endParaRPr lang="en-US"/>
        </a:p>
      </dgm:t>
    </dgm:pt>
    <dgm:pt modelId="{14AFB559-E811-46A0-96EA-8952C01B83A1}" type="pres">
      <dgm:prSet presAssocID="{C050BAA9-FA1D-4AB0-9502-5B3D7AF1900F}" presName="composite" presStyleCnt="0"/>
      <dgm:spPr/>
    </dgm:pt>
    <dgm:pt modelId="{9014C276-B467-4D3E-9550-83E269CFA1DD}" type="pres">
      <dgm:prSet presAssocID="{C050BAA9-FA1D-4AB0-9502-5B3D7AF1900F}" presName="parentText" presStyleLbl="alignNode1" presStyleIdx="0" presStyleCnt="3">
        <dgm:presLayoutVars>
          <dgm:chMax val="1"/>
          <dgm:bulletEnabled val="1"/>
        </dgm:presLayoutVars>
      </dgm:prSet>
      <dgm:spPr/>
      <dgm:t>
        <a:bodyPr/>
        <a:lstStyle/>
        <a:p>
          <a:endParaRPr lang="en-US"/>
        </a:p>
      </dgm:t>
    </dgm:pt>
    <dgm:pt modelId="{19813E62-122A-4D6B-A58A-EF23EFFC7A74}" type="pres">
      <dgm:prSet presAssocID="{C050BAA9-FA1D-4AB0-9502-5B3D7AF1900F}" presName="descendantText" presStyleLbl="alignAcc1" presStyleIdx="0" presStyleCnt="3" custLinFactNeighborX="447" custLinFactNeighborY="6709">
        <dgm:presLayoutVars>
          <dgm:bulletEnabled val="1"/>
        </dgm:presLayoutVars>
      </dgm:prSet>
      <dgm:spPr/>
      <dgm:t>
        <a:bodyPr/>
        <a:lstStyle/>
        <a:p>
          <a:endParaRPr lang="en-US"/>
        </a:p>
      </dgm:t>
    </dgm:pt>
    <dgm:pt modelId="{969CE557-0DEF-4592-9FBD-7AD0B7407CDA}" type="pres">
      <dgm:prSet presAssocID="{97C47C34-613A-4BAD-A478-F00B867F90FB}" presName="sp" presStyleCnt="0"/>
      <dgm:spPr/>
    </dgm:pt>
    <dgm:pt modelId="{6C35F69D-CDCF-4633-A917-D9E8FDEFD581}" type="pres">
      <dgm:prSet presAssocID="{D4ADD7A7-66CD-4AF3-9CA5-0673BDCCC67F}" presName="composite" presStyleCnt="0"/>
      <dgm:spPr/>
    </dgm:pt>
    <dgm:pt modelId="{AD188536-75C1-4C47-85F0-2AC48BC110F8}" type="pres">
      <dgm:prSet presAssocID="{D4ADD7A7-66CD-4AF3-9CA5-0673BDCCC67F}" presName="parentText" presStyleLbl="alignNode1" presStyleIdx="1" presStyleCnt="3">
        <dgm:presLayoutVars>
          <dgm:chMax val="1"/>
          <dgm:bulletEnabled val="1"/>
        </dgm:presLayoutVars>
      </dgm:prSet>
      <dgm:spPr/>
      <dgm:t>
        <a:bodyPr/>
        <a:lstStyle/>
        <a:p>
          <a:endParaRPr lang="en-US"/>
        </a:p>
      </dgm:t>
    </dgm:pt>
    <dgm:pt modelId="{23FB54BC-085D-4167-AF18-5A3D9D1ECF0A}" type="pres">
      <dgm:prSet presAssocID="{D4ADD7A7-66CD-4AF3-9CA5-0673BDCCC67F}" presName="descendantText" presStyleLbl="alignAcc1" presStyleIdx="1" presStyleCnt="3">
        <dgm:presLayoutVars>
          <dgm:bulletEnabled val="1"/>
        </dgm:presLayoutVars>
      </dgm:prSet>
      <dgm:spPr/>
      <dgm:t>
        <a:bodyPr/>
        <a:lstStyle/>
        <a:p>
          <a:endParaRPr lang="en-US"/>
        </a:p>
      </dgm:t>
    </dgm:pt>
    <dgm:pt modelId="{FE9156C9-C79D-4D8C-B22A-940C0A30B806}" type="pres">
      <dgm:prSet presAssocID="{0BBD5D4C-0C94-488C-8C53-94327F77413F}" presName="sp" presStyleCnt="0"/>
      <dgm:spPr/>
    </dgm:pt>
    <dgm:pt modelId="{09C8AD34-72C0-4397-913E-80031BE794F4}" type="pres">
      <dgm:prSet presAssocID="{09506FB0-3C57-45E5-BB22-19E42CEB8639}" presName="composite" presStyleCnt="0"/>
      <dgm:spPr/>
    </dgm:pt>
    <dgm:pt modelId="{3078D609-48DD-4BB9-B09E-6A3ACB1BA557}" type="pres">
      <dgm:prSet presAssocID="{09506FB0-3C57-45E5-BB22-19E42CEB8639}" presName="parentText" presStyleLbl="alignNode1" presStyleIdx="2" presStyleCnt="3">
        <dgm:presLayoutVars>
          <dgm:chMax val="1"/>
          <dgm:bulletEnabled val="1"/>
        </dgm:presLayoutVars>
      </dgm:prSet>
      <dgm:spPr/>
      <dgm:t>
        <a:bodyPr/>
        <a:lstStyle/>
        <a:p>
          <a:endParaRPr lang="en-US"/>
        </a:p>
      </dgm:t>
    </dgm:pt>
    <dgm:pt modelId="{299B2981-89C4-463F-9A6B-2D809C431FF4}" type="pres">
      <dgm:prSet presAssocID="{09506FB0-3C57-45E5-BB22-19E42CEB8639}" presName="descendantText" presStyleLbl="alignAcc1" presStyleIdx="2" presStyleCnt="3" custLinFactNeighborX="-635" custLinFactNeighborY="-3427">
        <dgm:presLayoutVars>
          <dgm:bulletEnabled val="1"/>
        </dgm:presLayoutVars>
      </dgm:prSet>
      <dgm:spPr/>
      <dgm:t>
        <a:bodyPr/>
        <a:lstStyle/>
        <a:p>
          <a:endParaRPr lang="en-US"/>
        </a:p>
      </dgm:t>
    </dgm:pt>
  </dgm:ptLst>
  <dgm:cxnLst>
    <dgm:cxn modelId="{09A33C0D-706A-4B77-A36B-E77F60180A73}" type="presOf" srcId="{C050BAA9-FA1D-4AB0-9502-5B3D7AF1900F}" destId="{9014C276-B467-4D3E-9550-83E269CFA1DD}" srcOrd="0" destOrd="0" presId="urn:microsoft.com/office/officeart/2005/8/layout/chevron2"/>
    <dgm:cxn modelId="{5337C497-71E5-4BE5-82BA-ACFB8A65C629}" srcId="{D4ADD7A7-66CD-4AF3-9CA5-0673BDCCC67F}" destId="{4FB1EB8E-3F17-4C5B-BE74-EB0A8339BE9C}" srcOrd="0" destOrd="0" parTransId="{840E6055-78DC-4423-A471-1AC25B9EBDFA}" sibTransId="{128CC950-57AB-4CF9-BF2D-713F0A536658}"/>
    <dgm:cxn modelId="{37E260A1-CBCE-45B9-B4E5-9BC5ED712227}" srcId="{09506FB0-3C57-45E5-BB22-19E42CEB8639}" destId="{C1D36469-1A81-439C-B5DF-089303EB8C44}" srcOrd="1" destOrd="0" parTransId="{3932C928-D16E-492F-A2A2-3D552E1214BB}" sibTransId="{D5DA0BB1-223C-4BBE-B206-189B726664B0}"/>
    <dgm:cxn modelId="{B3F1CCEB-828F-4E3D-AEB5-D6082367FF3F}" srcId="{3FAF8408-76CD-4510-876D-E0D01D1DB0E5}" destId="{09506FB0-3C57-45E5-BB22-19E42CEB8639}" srcOrd="2" destOrd="0" parTransId="{83B01F12-7BCB-42F2-BD86-4E644B836746}" sibTransId="{75FA18B6-7E99-4AD9-A69C-043A01BFFD57}"/>
    <dgm:cxn modelId="{BD507CC5-6FAE-4B7D-8D1A-75B00423DF81}" type="presOf" srcId="{C1D36469-1A81-439C-B5DF-089303EB8C44}" destId="{299B2981-89C4-463F-9A6B-2D809C431FF4}" srcOrd="0" destOrd="1" presId="urn:microsoft.com/office/officeart/2005/8/layout/chevron2"/>
    <dgm:cxn modelId="{C421C2ED-F1F9-46BD-B710-C973C975D5F1}" type="presOf" srcId="{3FAF8408-76CD-4510-876D-E0D01D1DB0E5}" destId="{58CACE53-A777-4164-83E9-16DB4996D29E}" srcOrd="0" destOrd="0" presId="urn:microsoft.com/office/officeart/2005/8/layout/chevron2"/>
    <dgm:cxn modelId="{D8C5F364-695D-443B-831E-EBE9C57B32E4}" type="presOf" srcId="{0185C14A-BEFB-4E8E-89AF-E12EE6189005}" destId="{299B2981-89C4-463F-9A6B-2D809C431FF4}" srcOrd="0" destOrd="0" presId="urn:microsoft.com/office/officeart/2005/8/layout/chevron2"/>
    <dgm:cxn modelId="{8B1F023B-E68C-4CFB-9850-E1A18F39E122}" type="presOf" srcId="{DDE91F93-B826-44CA-98CC-A7F3EEAB5B19}" destId="{19813E62-122A-4D6B-A58A-EF23EFFC7A74}" srcOrd="0" destOrd="0" presId="urn:microsoft.com/office/officeart/2005/8/layout/chevron2"/>
    <dgm:cxn modelId="{E422F8B1-AA07-4C0E-BE6F-35E6E71B605C}" srcId="{09506FB0-3C57-45E5-BB22-19E42CEB8639}" destId="{F8634DA4-3733-4C26-80B4-72085F7157F5}" srcOrd="2" destOrd="0" parTransId="{E0052F01-2BBA-46F5-8E8F-C987DC856595}" sibTransId="{2074335A-0667-4403-BAF1-310F5096C54E}"/>
    <dgm:cxn modelId="{52EE79DB-9137-40CA-A5EC-706CDD3E5BAC}" srcId="{09506FB0-3C57-45E5-BB22-19E42CEB8639}" destId="{0185C14A-BEFB-4E8E-89AF-E12EE6189005}" srcOrd="0" destOrd="0" parTransId="{056BBDFC-2D01-43AC-8350-14C8CB87609C}" sibTransId="{3DAF964A-768F-48A9-A6EC-DA4FF56B2255}"/>
    <dgm:cxn modelId="{10C794FE-5EDF-4846-B42D-DE399AE972F9}" srcId="{C050BAA9-FA1D-4AB0-9502-5B3D7AF1900F}" destId="{DDE91F93-B826-44CA-98CC-A7F3EEAB5B19}" srcOrd="0" destOrd="0" parTransId="{2ECAD48F-9676-4AE6-92EC-3AE847E6207B}" sibTransId="{D28477EA-3F04-4DD6-A109-20689D8ACC17}"/>
    <dgm:cxn modelId="{F373904F-166C-4C9C-8EE5-351812EEB607}" type="presOf" srcId="{09506FB0-3C57-45E5-BB22-19E42CEB8639}" destId="{3078D609-48DD-4BB9-B09E-6A3ACB1BA557}" srcOrd="0" destOrd="0" presId="urn:microsoft.com/office/officeart/2005/8/layout/chevron2"/>
    <dgm:cxn modelId="{F6DC3FA7-67D2-40D7-98E9-88ED247B8268}" srcId="{3FAF8408-76CD-4510-876D-E0D01D1DB0E5}" destId="{C050BAA9-FA1D-4AB0-9502-5B3D7AF1900F}" srcOrd="0" destOrd="0" parTransId="{993D56E7-F04F-4C78-92EC-15F3FA68EB30}" sibTransId="{97C47C34-613A-4BAD-A478-F00B867F90FB}"/>
    <dgm:cxn modelId="{574BF7BE-EEDC-44C5-89AE-053140B41B1D}" type="presOf" srcId="{F8634DA4-3733-4C26-80B4-72085F7157F5}" destId="{299B2981-89C4-463F-9A6B-2D809C431FF4}" srcOrd="0" destOrd="2" presId="urn:microsoft.com/office/officeart/2005/8/layout/chevron2"/>
    <dgm:cxn modelId="{F51A4F1B-AF58-464C-8430-B18DFD0798E7}" srcId="{3FAF8408-76CD-4510-876D-E0D01D1DB0E5}" destId="{D4ADD7A7-66CD-4AF3-9CA5-0673BDCCC67F}" srcOrd="1" destOrd="0" parTransId="{88F6FCB9-201F-4AD3-B90E-28CCC78E51F5}" sibTransId="{0BBD5D4C-0C94-488C-8C53-94327F77413F}"/>
    <dgm:cxn modelId="{E0A4A580-D876-4F48-A6BF-FB2B585E932F}" type="presOf" srcId="{4FB1EB8E-3F17-4C5B-BE74-EB0A8339BE9C}" destId="{23FB54BC-085D-4167-AF18-5A3D9D1ECF0A}" srcOrd="0" destOrd="0" presId="urn:microsoft.com/office/officeart/2005/8/layout/chevron2"/>
    <dgm:cxn modelId="{D65BEE66-FC5E-4BC3-A4BE-4AECF891A644}" type="presOf" srcId="{D4ADD7A7-66CD-4AF3-9CA5-0673BDCCC67F}" destId="{AD188536-75C1-4C47-85F0-2AC48BC110F8}" srcOrd="0" destOrd="0" presId="urn:microsoft.com/office/officeart/2005/8/layout/chevron2"/>
    <dgm:cxn modelId="{CE10656D-0221-49FF-93DB-E3658BA78883}" type="presParOf" srcId="{58CACE53-A777-4164-83E9-16DB4996D29E}" destId="{14AFB559-E811-46A0-96EA-8952C01B83A1}" srcOrd="0" destOrd="0" presId="urn:microsoft.com/office/officeart/2005/8/layout/chevron2"/>
    <dgm:cxn modelId="{64AF66D9-585F-463F-B95C-B3276E0DB7A9}" type="presParOf" srcId="{14AFB559-E811-46A0-96EA-8952C01B83A1}" destId="{9014C276-B467-4D3E-9550-83E269CFA1DD}" srcOrd="0" destOrd="0" presId="urn:microsoft.com/office/officeart/2005/8/layout/chevron2"/>
    <dgm:cxn modelId="{3EC10A58-4C88-4F9C-9CDA-D0E847CDC28F}" type="presParOf" srcId="{14AFB559-E811-46A0-96EA-8952C01B83A1}" destId="{19813E62-122A-4D6B-A58A-EF23EFFC7A74}" srcOrd="1" destOrd="0" presId="urn:microsoft.com/office/officeart/2005/8/layout/chevron2"/>
    <dgm:cxn modelId="{893EE9E3-3948-44ED-8770-A3F534367404}" type="presParOf" srcId="{58CACE53-A777-4164-83E9-16DB4996D29E}" destId="{969CE557-0DEF-4592-9FBD-7AD0B7407CDA}" srcOrd="1" destOrd="0" presId="urn:microsoft.com/office/officeart/2005/8/layout/chevron2"/>
    <dgm:cxn modelId="{A7CF4A07-6D26-4C73-802E-E1F11ABBFBB6}" type="presParOf" srcId="{58CACE53-A777-4164-83E9-16DB4996D29E}" destId="{6C35F69D-CDCF-4633-A917-D9E8FDEFD581}" srcOrd="2" destOrd="0" presId="urn:microsoft.com/office/officeart/2005/8/layout/chevron2"/>
    <dgm:cxn modelId="{F6513199-F8AF-44EA-8C02-C7F8CD969E4B}" type="presParOf" srcId="{6C35F69D-CDCF-4633-A917-D9E8FDEFD581}" destId="{AD188536-75C1-4C47-85F0-2AC48BC110F8}" srcOrd="0" destOrd="0" presId="urn:microsoft.com/office/officeart/2005/8/layout/chevron2"/>
    <dgm:cxn modelId="{974E84FD-B9FE-4DA3-AC35-C529FF655447}" type="presParOf" srcId="{6C35F69D-CDCF-4633-A917-D9E8FDEFD581}" destId="{23FB54BC-085D-4167-AF18-5A3D9D1ECF0A}" srcOrd="1" destOrd="0" presId="urn:microsoft.com/office/officeart/2005/8/layout/chevron2"/>
    <dgm:cxn modelId="{3BBCEE1E-5BD3-43AE-A354-398BE48C638F}" type="presParOf" srcId="{58CACE53-A777-4164-83E9-16DB4996D29E}" destId="{FE9156C9-C79D-4D8C-B22A-940C0A30B806}" srcOrd="3" destOrd="0" presId="urn:microsoft.com/office/officeart/2005/8/layout/chevron2"/>
    <dgm:cxn modelId="{672584C7-EF4F-4FEC-A130-ED9BE5B36941}" type="presParOf" srcId="{58CACE53-A777-4164-83E9-16DB4996D29E}" destId="{09C8AD34-72C0-4397-913E-80031BE794F4}" srcOrd="4" destOrd="0" presId="urn:microsoft.com/office/officeart/2005/8/layout/chevron2"/>
    <dgm:cxn modelId="{A938E030-E999-4BCB-AA1C-531FA172B1B0}" type="presParOf" srcId="{09C8AD34-72C0-4397-913E-80031BE794F4}" destId="{3078D609-48DD-4BB9-B09E-6A3ACB1BA557}" srcOrd="0" destOrd="0" presId="urn:microsoft.com/office/officeart/2005/8/layout/chevron2"/>
    <dgm:cxn modelId="{6107EF3D-E182-42D5-B338-AA3BF253F88C}" type="presParOf" srcId="{09C8AD34-72C0-4397-913E-80031BE794F4}" destId="{299B2981-89C4-463F-9A6B-2D809C431F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F8408-76CD-4510-876D-E0D01D1DB0E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050BAA9-FA1D-4AB0-9502-5B3D7AF1900F}">
      <dgm:prSet phldrT="[Text]"/>
      <dgm:spPr/>
      <dgm:t>
        <a:bodyPr/>
        <a:lstStyle/>
        <a:p>
          <a:r>
            <a:rPr lang="en-US" b="1" dirty="0" smtClean="0"/>
            <a:t>View Work Roster</a:t>
          </a:r>
          <a:endParaRPr lang="en-US" b="1" dirty="0"/>
        </a:p>
      </dgm:t>
    </dgm:pt>
    <dgm:pt modelId="{993D56E7-F04F-4C78-92EC-15F3FA68EB30}" type="parTrans" cxnId="{F6DC3FA7-67D2-40D7-98E9-88ED247B8268}">
      <dgm:prSet/>
      <dgm:spPr/>
      <dgm:t>
        <a:bodyPr/>
        <a:lstStyle/>
        <a:p>
          <a:endParaRPr lang="en-US"/>
        </a:p>
      </dgm:t>
    </dgm:pt>
    <dgm:pt modelId="{97C47C34-613A-4BAD-A478-F00B867F90FB}" type="sibTrans" cxnId="{F6DC3FA7-67D2-40D7-98E9-88ED247B8268}">
      <dgm:prSet/>
      <dgm:spPr/>
      <dgm:t>
        <a:bodyPr/>
        <a:lstStyle/>
        <a:p>
          <a:endParaRPr lang="en-US"/>
        </a:p>
      </dgm:t>
    </dgm:pt>
    <dgm:pt modelId="{DDE91F93-B826-44CA-98CC-A7F3EEAB5B19}">
      <dgm:prSet phldrT="[Text]" custT="1"/>
      <dgm:spPr/>
      <dgm:t>
        <a:bodyPr/>
        <a:lstStyle/>
        <a:p>
          <a:r>
            <a:rPr lang="en-US" sz="2800" dirty="0" smtClean="0">
              <a:solidFill>
                <a:srgbClr val="002060"/>
              </a:solidFill>
            </a:rPr>
            <a:t>View time information of your Direct Reports using the “Work Roster</a:t>
          </a:r>
          <a:r>
            <a:rPr lang="en-US" sz="3000" dirty="0" smtClean="0">
              <a:solidFill>
                <a:srgbClr val="002060"/>
              </a:solidFill>
            </a:rPr>
            <a:t>”</a:t>
          </a:r>
          <a:endParaRPr lang="en-US" sz="3000" dirty="0">
            <a:solidFill>
              <a:srgbClr val="002060"/>
            </a:solidFill>
          </a:endParaRPr>
        </a:p>
      </dgm:t>
    </dgm:pt>
    <dgm:pt modelId="{2ECAD48F-9676-4AE6-92EC-3AE847E6207B}" type="parTrans" cxnId="{10C794FE-5EDF-4846-B42D-DE399AE972F9}">
      <dgm:prSet/>
      <dgm:spPr/>
      <dgm:t>
        <a:bodyPr/>
        <a:lstStyle/>
        <a:p>
          <a:endParaRPr lang="en-US"/>
        </a:p>
      </dgm:t>
    </dgm:pt>
    <dgm:pt modelId="{D28477EA-3F04-4DD6-A109-20689D8ACC17}" type="sibTrans" cxnId="{10C794FE-5EDF-4846-B42D-DE399AE972F9}">
      <dgm:prSet/>
      <dgm:spPr/>
      <dgm:t>
        <a:bodyPr/>
        <a:lstStyle/>
        <a:p>
          <a:endParaRPr lang="en-US"/>
        </a:p>
      </dgm:t>
    </dgm:pt>
    <dgm:pt modelId="{D4ADD7A7-66CD-4AF3-9CA5-0673BDCCC67F}">
      <dgm:prSet phldrT="[Text]"/>
      <dgm:spPr/>
      <dgm:t>
        <a:bodyPr/>
        <a:lstStyle/>
        <a:p>
          <a:r>
            <a:rPr lang="en-US" b="1" dirty="0" smtClean="0"/>
            <a:t>Review and Approve</a:t>
          </a:r>
          <a:endParaRPr lang="en-US" b="1" dirty="0"/>
        </a:p>
      </dgm:t>
    </dgm:pt>
    <dgm:pt modelId="{88F6FCB9-201F-4AD3-B90E-28CCC78E51F5}" type="parTrans" cxnId="{F51A4F1B-AF58-464C-8430-B18DFD0798E7}">
      <dgm:prSet/>
      <dgm:spPr/>
      <dgm:t>
        <a:bodyPr/>
        <a:lstStyle/>
        <a:p>
          <a:endParaRPr lang="en-US"/>
        </a:p>
      </dgm:t>
    </dgm:pt>
    <dgm:pt modelId="{0BBD5D4C-0C94-488C-8C53-94327F77413F}" type="sibTrans" cxnId="{F51A4F1B-AF58-464C-8430-B18DFD0798E7}">
      <dgm:prSet/>
      <dgm:spPr/>
      <dgm:t>
        <a:bodyPr/>
        <a:lstStyle/>
        <a:p>
          <a:endParaRPr lang="en-US"/>
        </a:p>
      </dgm:t>
    </dgm:pt>
    <dgm:pt modelId="{E8F0DA17-2B80-4B60-A4D8-0A8C834DA303}">
      <dgm:prSet phldrT="[Text]" custT="1"/>
      <dgm:spPr/>
      <dgm:t>
        <a:bodyPr/>
        <a:lstStyle/>
        <a:p>
          <a:r>
            <a:rPr lang="en-US" sz="2800" dirty="0" smtClean="0">
              <a:solidFill>
                <a:srgbClr val="002060"/>
              </a:solidFill>
            </a:rPr>
            <a:t>Select “Approve,” “Deny,” or  “Postpone”</a:t>
          </a:r>
          <a:endParaRPr lang="en-US" sz="2800" dirty="0">
            <a:solidFill>
              <a:srgbClr val="002060"/>
            </a:solidFill>
          </a:endParaRPr>
        </a:p>
      </dgm:t>
    </dgm:pt>
    <dgm:pt modelId="{80DDFD0D-4557-4246-A513-AA32FAFF1992}" type="parTrans" cxnId="{8EC7861F-A152-4E69-9135-639A4FDC98A6}">
      <dgm:prSet/>
      <dgm:spPr/>
      <dgm:t>
        <a:bodyPr/>
        <a:lstStyle/>
        <a:p>
          <a:endParaRPr lang="en-US"/>
        </a:p>
      </dgm:t>
    </dgm:pt>
    <dgm:pt modelId="{90A379B3-646B-416D-A4E7-52D2F1D93F44}" type="sibTrans" cxnId="{8EC7861F-A152-4E69-9135-639A4FDC98A6}">
      <dgm:prSet/>
      <dgm:spPr/>
      <dgm:t>
        <a:bodyPr/>
        <a:lstStyle/>
        <a:p>
          <a:endParaRPr lang="en-US"/>
        </a:p>
      </dgm:t>
    </dgm:pt>
    <dgm:pt modelId="{09506FB0-3C57-45E5-BB22-19E42CEB8639}">
      <dgm:prSet phldrT="[Text]"/>
      <dgm:spPr/>
      <dgm:t>
        <a:bodyPr/>
        <a:lstStyle/>
        <a:p>
          <a:r>
            <a:rPr lang="en-US" b="1" dirty="0" smtClean="0"/>
            <a:t>Submit</a:t>
          </a:r>
          <a:endParaRPr lang="en-US" b="1" dirty="0"/>
        </a:p>
      </dgm:t>
    </dgm:pt>
    <dgm:pt modelId="{83B01F12-7BCB-42F2-BD86-4E644B836746}" type="parTrans" cxnId="{B3F1CCEB-828F-4E3D-AEB5-D6082367FF3F}">
      <dgm:prSet/>
      <dgm:spPr/>
      <dgm:t>
        <a:bodyPr/>
        <a:lstStyle/>
        <a:p>
          <a:endParaRPr lang="en-US"/>
        </a:p>
      </dgm:t>
    </dgm:pt>
    <dgm:pt modelId="{75FA18B6-7E99-4AD9-A69C-043A01BFFD57}" type="sibTrans" cxnId="{B3F1CCEB-828F-4E3D-AEB5-D6082367FF3F}">
      <dgm:prSet/>
      <dgm:spPr/>
      <dgm:t>
        <a:bodyPr/>
        <a:lstStyle/>
        <a:p>
          <a:endParaRPr lang="en-US"/>
        </a:p>
      </dgm:t>
    </dgm:pt>
    <dgm:pt modelId="{0185C14A-BEFB-4E8E-89AF-E12EE6189005}">
      <dgm:prSet phldrT="[Text]" custT="1"/>
      <dgm:spPr/>
      <dgm:t>
        <a:bodyPr/>
        <a:lstStyle/>
        <a:p>
          <a:r>
            <a:rPr lang="en-US" sz="2800" dirty="0" smtClean="0">
              <a:solidFill>
                <a:srgbClr val="002060"/>
              </a:solidFill>
            </a:rPr>
            <a:t> Submit, Log-off, and Close Browser</a:t>
          </a:r>
          <a:endParaRPr lang="en-US" sz="2800" dirty="0">
            <a:solidFill>
              <a:srgbClr val="002060"/>
            </a:solidFill>
          </a:endParaRPr>
        </a:p>
      </dgm:t>
    </dgm:pt>
    <dgm:pt modelId="{056BBDFC-2D01-43AC-8350-14C8CB87609C}" type="parTrans" cxnId="{52EE79DB-9137-40CA-A5EC-706CDD3E5BAC}">
      <dgm:prSet/>
      <dgm:spPr/>
      <dgm:t>
        <a:bodyPr/>
        <a:lstStyle/>
        <a:p>
          <a:endParaRPr lang="en-US"/>
        </a:p>
      </dgm:t>
    </dgm:pt>
    <dgm:pt modelId="{3DAF964A-768F-48A9-A6EC-DA4FF56B2255}" type="sibTrans" cxnId="{52EE79DB-9137-40CA-A5EC-706CDD3E5BAC}">
      <dgm:prSet/>
      <dgm:spPr/>
      <dgm:t>
        <a:bodyPr/>
        <a:lstStyle/>
        <a:p>
          <a:endParaRPr lang="en-US"/>
        </a:p>
      </dgm:t>
    </dgm:pt>
    <dgm:pt modelId="{58CACE53-A777-4164-83E9-16DB4996D29E}" type="pres">
      <dgm:prSet presAssocID="{3FAF8408-76CD-4510-876D-E0D01D1DB0E5}" presName="linearFlow" presStyleCnt="0">
        <dgm:presLayoutVars>
          <dgm:dir/>
          <dgm:animLvl val="lvl"/>
          <dgm:resizeHandles val="exact"/>
        </dgm:presLayoutVars>
      </dgm:prSet>
      <dgm:spPr/>
      <dgm:t>
        <a:bodyPr/>
        <a:lstStyle/>
        <a:p>
          <a:endParaRPr lang="en-US"/>
        </a:p>
      </dgm:t>
    </dgm:pt>
    <dgm:pt modelId="{14AFB559-E811-46A0-96EA-8952C01B83A1}" type="pres">
      <dgm:prSet presAssocID="{C050BAA9-FA1D-4AB0-9502-5B3D7AF1900F}" presName="composite" presStyleCnt="0"/>
      <dgm:spPr/>
    </dgm:pt>
    <dgm:pt modelId="{9014C276-B467-4D3E-9550-83E269CFA1DD}" type="pres">
      <dgm:prSet presAssocID="{C050BAA9-FA1D-4AB0-9502-5B3D7AF1900F}" presName="parentText" presStyleLbl="alignNode1" presStyleIdx="0" presStyleCnt="3">
        <dgm:presLayoutVars>
          <dgm:chMax val="1"/>
          <dgm:bulletEnabled val="1"/>
        </dgm:presLayoutVars>
      </dgm:prSet>
      <dgm:spPr/>
      <dgm:t>
        <a:bodyPr/>
        <a:lstStyle/>
        <a:p>
          <a:endParaRPr lang="en-US"/>
        </a:p>
      </dgm:t>
    </dgm:pt>
    <dgm:pt modelId="{19813E62-122A-4D6B-A58A-EF23EFFC7A74}" type="pres">
      <dgm:prSet presAssocID="{C050BAA9-FA1D-4AB0-9502-5B3D7AF1900F}" presName="descendantText" presStyleLbl="alignAcc1" presStyleIdx="0" presStyleCnt="3">
        <dgm:presLayoutVars>
          <dgm:bulletEnabled val="1"/>
        </dgm:presLayoutVars>
      </dgm:prSet>
      <dgm:spPr/>
      <dgm:t>
        <a:bodyPr/>
        <a:lstStyle/>
        <a:p>
          <a:endParaRPr lang="en-US"/>
        </a:p>
      </dgm:t>
    </dgm:pt>
    <dgm:pt modelId="{969CE557-0DEF-4592-9FBD-7AD0B7407CDA}" type="pres">
      <dgm:prSet presAssocID="{97C47C34-613A-4BAD-A478-F00B867F90FB}" presName="sp" presStyleCnt="0"/>
      <dgm:spPr/>
    </dgm:pt>
    <dgm:pt modelId="{6C35F69D-CDCF-4633-A917-D9E8FDEFD581}" type="pres">
      <dgm:prSet presAssocID="{D4ADD7A7-66CD-4AF3-9CA5-0673BDCCC67F}" presName="composite" presStyleCnt="0"/>
      <dgm:spPr/>
    </dgm:pt>
    <dgm:pt modelId="{AD188536-75C1-4C47-85F0-2AC48BC110F8}" type="pres">
      <dgm:prSet presAssocID="{D4ADD7A7-66CD-4AF3-9CA5-0673BDCCC67F}" presName="parentText" presStyleLbl="alignNode1" presStyleIdx="1" presStyleCnt="3">
        <dgm:presLayoutVars>
          <dgm:chMax val="1"/>
          <dgm:bulletEnabled val="1"/>
        </dgm:presLayoutVars>
      </dgm:prSet>
      <dgm:spPr/>
      <dgm:t>
        <a:bodyPr/>
        <a:lstStyle/>
        <a:p>
          <a:endParaRPr lang="en-US"/>
        </a:p>
      </dgm:t>
    </dgm:pt>
    <dgm:pt modelId="{23FB54BC-085D-4167-AF18-5A3D9D1ECF0A}" type="pres">
      <dgm:prSet presAssocID="{D4ADD7A7-66CD-4AF3-9CA5-0673BDCCC67F}" presName="descendantText" presStyleLbl="alignAcc1" presStyleIdx="1" presStyleCnt="3">
        <dgm:presLayoutVars>
          <dgm:bulletEnabled val="1"/>
        </dgm:presLayoutVars>
      </dgm:prSet>
      <dgm:spPr/>
      <dgm:t>
        <a:bodyPr/>
        <a:lstStyle/>
        <a:p>
          <a:endParaRPr lang="en-US"/>
        </a:p>
      </dgm:t>
    </dgm:pt>
    <dgm:pt modelId="{FE9156C9-C79D-4D8C-B22A-940C0A30B806}" type="pres">
      <dgm:prSet presAssocID="{0BBD5D4C-0C94-488C-8C53-94327F77413F}" presName="sp" presStyleCnt="0"/>
      <dgm:spPr/>
    </dgm:pt>
    <dgm:pt modelId="{09C8AD34-72C0-4397-913E-80031BE794F4}" type="pres">
      <dgm:prSet presAssocID="{09506FB0-3C57-45E5-BB22-19E42CEB8639}" presName="composite" presStyleCnt="0"/>
      <dgm:spPr/>
    </dgm:pt>
    <dgm:pt modelId="{3078D609-48DD-4BB9-B09E-6A3ACB1BA557}" type="pres">
      <dgm:prSet presAssocID="{09506FB0-3C57-45E5-BB22-19E42CEB8639}" presName="parentText" presStyleLbl="alignNode1" presStyleIdx="2" presStyleCnt="3">
        <dgm:presLayoutVars>
          <dgm:chMax val="1"/>
          <dgm:bulletEnabled val="1"/>
        </dgm:presLayoutVars>
      </dgm:prSet>
      <dgm:spPr/>
      <dgm:t>
        <a:bodyPr/>
        <a:lstStyle/>
        <a:p>
          <a:endParaRPr lang="en-US"/>
        </a:p>
      </dgm:t>
    </dgm:pt>
    <dgm:pt modelId="{299B2981-89C4-463F-9A6B-2D809C431FF4}" type="pres">
      <dgm:prSet presAssocID="{09506FB0-3C57-45E5-BB22-19E42CEB8639}" presName="descendantText" presStyleLbl="alignAcc1" presStyleIdx="2" presStyleCnt="3">
        <dgm:presLayoutVars>
          <dgm:bulletEnabled val="1"/>
        </dgm:presLayoutVars>
      </dgm:prSet>
      <dgm:spPr/>
      <dgm:t>
        <a:bodyPr/>
        <a:lstStyle/>
        <a:p>
          <a:endParaRPr lang="en-US"/>
        </a:p>
      </dgm:t>
    </dgm:pt>
  </dgm:ptLst>
  <dgm:cxnLst>
    <dgm:cxn modelId="{B3F1CCEB-828F-4E3D-AEB5-D6082367FF3F}" srcId="{3FAF8408-76CD-4510-876D-E0D01D1DB0E5}" destId="{09506FB0-3C57-45E5-BB22-19E42CEB8639}" srcOrd="2" destOrd="0" parTransId="{83B01F12-7BCB-42F2-BD86-4E644B836746}" sibTransId="{75FA18B6-7E99-4AD9-A69C-043A01BFFD57}"/>
    <dgm:cxn modelId="{31C15D21-3D14-4114-813C-D68793B10A1C}" type="presOf" srcId="{3FAF8408-76CD-4510-876D-E0D01D1DB0E5}" destId="{58CACE53-A777-4164-83E9-16DB4996D29E}" srcOrd="0" destOrd="0" presId="urn:microsoft.com/office/officeart/2005/8/layout/chevron2"/>
    <dgm:cxn modelId="{30858C3A-D8E2-4617-B4CD-50A48C64E189}" type="presOf" srcId="{D4ADD7A7-66CD-4AF3-9CA5-0673BDCCC67F}" destId="{AD188536-75C1-4C47-85F0-2AC48BC110F8}" srcOrd="0" destOrd="0" presId="urn:microsoft.com/office/officeart/2005/8/layout/chevron2"/>
    <dgm:cxn modelId="{1CB36191-DDDD-42F6-BEC6-19964A33B05D}" type="presOf" srcId="{09506FB0-3C57-45E5-BB22-19E42CEB8639}" destId="{3078D609-48DD-4BB9-B09E-6A3ACB1BA557}" srcOrd="0" destOrd="0" presId="urn:microsoft.com/office/officeart/2005/8/layout/chevron2"/>
    <dgm:cxn modelId="{52EE79DB-9137-40CA-A5EC-706CDD3E5BAC}" srcId="{09506FB0-3C57-45E5-BB22-19E42CEB8639}" destId="{0185C14A-BEFB-4E8E-89AF-E12EE6189005}" srcOrd="0" destOrd="0" parTransId="{056BBDFC-2D01-43AC-8350-14C8CB87609C}" sibTransId="{3DAF964A-768F-48A9-A6EC-DA4FF56B2255}"/>
    <dgm:cxn modelId="{326C1D06-CFCB-45A5-81F5-3807EF0624A1}" type="presOf" srcId="{0185C14A-BEFB-4E8E-89AF-E12EE6189005}" destId="{299B2981-89C4-463F-9A6B-2D809C431FF4}" srcOrd="0" destOrd="0" presId="urn:microsoft.com/office/officeart/2005/8/layout/chevron2"/>
    <dgm:cxn modelId="{2E798B64-7CE8-4659-9CD4-5CC183D4D196}" type="presOf" srcId="{E8F0DA17-2B80-4B60-A4D8-0A8C834DA303}" destId="{23FB54BC-085D-4167-AF18-5A3D9D1ECF0A}" srcOrd="0" destOrd="0" presId="urn:microsoft.com/office/officeart/2005/8/layout/chevron2"/>
    <dgm:cxn modelId="{10C794FE-5EDF-4846-B42D-DE399AE972F9}" srcId="{C050BAA9-FA1D-4AB0-9502-5B3D7AF1900F}" destId="{DDE91F93-B826-44CA-98CC-A7F3EEAB5B19}" srcOrd="0" destOrd="0" parTransId="{2ECAD48F-9676-4AE6-92EC-3AE847E6207B}" sibTransId="{D28477EA-3F04-4DD6-A109-20689D8ACC17}"/>
    <dgm:cxn modelId="{8EC7861F-A152-4E69-9135-639A4FDC98A6}" srcId="{D4ADD7A7-66CD-4AF3-9CA5-0673BDCCC67F}" destId="{E8F0DA17-2B80-4B60-A4D8-0A8C834DA303}" srcOrd="0" destOrd="0" parTransId="{80DDFD0D-4557-4246-A513-AA32FAFF1992}" sibTransId="{90A379B3-646B-416D-A4E7-52D2F1D93F44}"/>
    <dgm:cxn modelId="{F6DC3FA7-67D2-40D7-98E9-88ED247B8268}" srcId="{3FAF8408-76CD-4510-876D-E0D01D1DB0E5}" destId="{C050BAA9-FA1D-4AB0-9502-5B3D7AF1900F}" srcOrd="0" destOrd="0" parTransId="{993D56E7-F04F-4C78-92EC-15F3FA68EB30}" sibTransId="{97C47C34-613A-4BAD-A478-F00B867F90FB}"/>
    <dgm:cxn modelId="{CDD62370-4876-4E12-9D18-317CB6ED067B}" type="presOf" srcId="{C050BAA9-FA1D-4AB0-9502-5B3D7AF1900F}" destId="{9014C276-B467-4D3E-9550-83E269CFA1DD}" srcOrd="0" destOrd="0" presId="urn:microsoft.com/office/officeart/2005/8/layout/chevron2"/>
    <dgm:cxn modelId="{F51A4F1B-AF58-464C-8430-B18DFD0798E7}" srcId="{3FAF8408-76CD-4510-876D-E0D01D1DB0E5}" destId="{D4ADD7A7-66CD-4AF3-9CA5-0673BDCCC67F}" srcOrd="1" destOrd="0" parTransId="{88F6FCB9-201F-4AD3-B90E-28CCC78E51F5}" sibTransId="{0BBD5D4C-0C94-488C-8C53-94327F77413F}"/>
    <dgm:cxn modelId="{C5BB72EA-A99B-429B-8B72-C50D86223880}" type="presOf" srcId="{DDE91F93-B826-44CA-98CC-A7F3EEAB5B19}" destId="{19813E62-122A-4D6B-A58A-EF23EFFC7A74}" srcOrd="0" destOrd="0" presId="urn:microsoft.com/office/officeart/2005/8/layout/chevron2"/>
    <dgm:cxn modelId="{DD4E5EA0-5198-41A3-A72A-51B10321B207}" type="presParOf" srcId="{58CACE53-A777-4164-83E9-16DB4996D29E}" destId="{14AFB559-E811-46A0-96EA-8952C01B83A1}" srcOrd="0" destOrd="0" presId="urn:microsoft.com/office/officeart/2005/8/layout/chevron2"/>
    <dgm:cxn modelId="{2E7D5A55-9E80-4BA8-9B78-ED2D7669FB47}" type="presParOf" srcId="{14AFB559-E811-46A0-96EA-8952C01B83A1}" destId="{9014C276-B467-4D3E-9550-83E269CFA1DD}" srcOrd="0" destOrd="0" presId="urn:microsoft.com/office/officeart/2005/8/layout/chevron2"/>
    <dgm:cxn modelId="{83FE8F73-A077-4F52-8302-675AD668B2C2}" type="presParOf" srcId="{14AFB559-E811-46A0-96EA-8952C01B83A1}" destId="{19813E62-122A-4D6B-A58A-EF23EFFC7A74}" srcOrd="1" destOrd="0" presId="urn:microsoft.com/office/officeart/2005/8/layout/chevron2"/>
    <dgm:cxn modelId="{348142A4-C65A-4650-90E8-FC3CB34447D8}" type="presParOf" srcId="{58CACE53-A777-4164-83E9-16DB4996D29E}" destId="{969CE557-0DEF-4592-9FBD-7AD0B7407CDA}" srcOrd="1" destOrd="0" presId="urn:microsoft.com/office/officeart/2005/8/layout/chevron2"/>
    <dgm:cxn modelId="{8190C7CD-6B38-4601-BDEA-C5A484B22A28}" type="presParOf" srcId="{58CACE53-A777-4164-83E9-16DB4996D29E}" destId="{6C35F69D-CDCF-4633-A917-D9E8FDEFD581}" srcOrd="2" destOrd="0" presId="urn:microsoft.com/office/officeart/2005/8/layout/chevron2"/>
    <dgm:cxn modelId="{7E712302-961E-4EB5-BEE0-2EAFE2BCB546}" type="presParOf" srcId="{6C35F69D-CDCF-4633-A917-D9E8FDEFD581}" destId="{AD188536-75C1-4C47-85F0-2AC48BC110F8}" srcOrd="0" destOrd="0" presId="urn:microsoft.com/office/officeart/2005/8/layout/chevron2"/>
    <dgm:cxn modelId="{6063200E-8BFA-499E-98D8-0BC4E6EA12D0}" type="presParOf" srcId="{6C35F69D-CDCF-4633-A917-D9E8FDEFD581}" destId="{23FB54BC-085D-4167-AF18-5A3D9D1ECF0A}" srcOrd="1" destOrd="0" presId="urn:microsoft.com/office/officeart/2005/8/layout/chevron2"/>
    <dgm:cxn modelId="{25C1B238-49BF-4631-A184-9448FE2E4D94}" type="presParOf" srcId="{58CACE53-A777-4164-83E9-16DB4996D29E}" destId="{FE9156C9-C79D-4D8C-B22A-940C0A30B806}" srcOrd="3" destOrd="0" presId="urn:microsoft.com/office/officeart/2005/8/layout/chevron2"/>
    <dgm:cxn modelId="{E0959AC9-E1CC-4F1E-B22E-AC2400C5BB09}" type="presParOf" srcId="{58CACE53-A777-4164-83E9-16DB4996D29E}" destId="{09C8AD34-72C0-4397-913E-80031BE794F4}" srcOrd="4" destOrd="0" presId="urn:microsoft.com/office/officeart/2005/8/layout/chevron2"/>
    <dgm:cxn modelId="{6C90039B-F8AA-46CE-BEC7-B84BA344292D}" type="presParOf" srcId="{09C8AD34-72C0-4397-913E-80031BE794F4}" destId="{3078D609-48DD-4BB9-B09E-6A3ACB1BA557}" srcOrd="0" destOrd="0" presId="urn:microsoft.com/office/officeart/2005/8/layout/chevron2"/>
    <dgm:cxn modelId="{0EF38D06-48CC-439A-990A-2E2153F31A46}" type="presParOf" srcId="{09C8AD34-72C0-4397-913E-80031BE794F4}" destId="{299B2981-89C4-463F-9A6B-2D809C431F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169"/>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1169"/>
          </a:xfrm>
          <a:prstGeom prst="rect">
            <a:avLst/>
          </a:prstGeom>
        </p:spPr>
        <p:txBody>
          <a:bodyPr vert="horz" lIns="92446" tIns="46223" rIns="92446" bIns="46223" rtlCol="0"/>
          <a:lstStyle>
            <a:lvl1pPr algn="r">
              <a:defRPr sz="1200"/>
            </a:lvl1pPr>
          </a:lstStyle>
          <a:p>
            <a:fld id="{5D990D73-8A6B-4C3B-BD1E-65FDB3718E2D}" type="datetimeFigureOut">
              <a:rPr lang="en-US" smtClean="0"/>
              <a:pPr/>
              <a:t>7/16/2015</a:t>
            </a:fld>
            <a:endParaRPr lang="en-US" dirty="0"/>
          </a:p>
        </p:txBody>
      </p:sp>
      <p:sp>
        <p:nvSpPr>
          <p:cNvPr id="4" name="Slide Image Placeholder 3"/>
          <p:cNvSpPr>
            <a:spLocks noGrp="1" noRot="1" noChangeAspect="1"/>
          </p:cNvSpPr>
          <p:nvPr>
            <p:ph type="sldImg" idx="2"/>
          </p:nvPr>
        </p:nvSpPr>
        <p:spPr>
          <a:xfrm>
            <a:off x="1200150" y="692150"/>
            <a:ext cx="4611688" cy="3457575"/>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60606"/>
            <a:ext cx="3037840" cy="461169"/>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60606"/>
            <a:ext cx="3037840" cy="461169"/>
          </a:xfrm>
          <a:prstGeom prst="rect">
            <a:avLst/>
          </a:prstGeom>
        </p:spPr>
        <p:txBody>
          <a:bodyPr vert="horz" lIns="92446" tIns="46223" rIns="92446" bIns="46223" rtlCol="0" anchor="b"/>
          <a:lstStyle>
            <a:lvl1pPr algn="r">
              <a:defRPr sz="1200"/>
            </a:lvl1pPr>
          </a:lstStyle>
          <a:p>
            <a:fld id="{0FE637AA-961B-416F-A8B8-97BE69E97DBD}" type="slidenum">
              <a:rPr lang="en-US" smtClean="0"/>
              <a:pPr/>
              <a:t>‹#›</a:t>
            </a:fld>
            <a:endParaRPr lang="en-US" dirty="0"/>
          </a:p>
        </p:txBody>
      </p:sp>
    </p:spTree>
    <p:extLst>
      <p:ext uri="{BB962C8B-B14F-4D97-AF65-F5344CB8AC3E}">
        <p14:creationId xmlns:p14="http://schemas.microsoft.com/office/powerpoint/2010/main" val="348793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FE637AA-961B-416F-A8B8-97BE69E97DBD}" type="slidenum">
              <a:rPr lang="en-US" smtClean="0"/>
              <a:pPr/>
              <a:t>1</a:t>
            </a:fld>
            <a:endParaRPr lang="en-US" dirty="0"/>
          </a:p>
        </p:txBody>
      </p:sp>
    </p:spTree>
    <p:extLst>
      <p:ext uri="{BB962C8B-B14F-4D97-AF65-F5344CB8AC3E}">
        <p14:creationId xmlns:p14="http://schemas.microsoft.com/office/powerpoint/2010/main" val="118314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7AA-961B-416F-A8B8-97BE69E97DBD}" type="slidenum">
              <a:rPr lang="en-US" smtClean="0"/>
              <a:pPr/>
              <a:t>10</a:t>
            </a:fld>
            <a:endParaRPr lang="en-US" dirty="0"/>
          </a:p>
        </p:txBody>
      </p:sp>
    </p:spTree>
    <p:extLst>
      <p:ext uri="{BB962C8B-B14F-4D97-AF65-F5344CB8AC3E}">
        <p14:creationId xmlns:p14="http://schemas.microsoft.com/office/powerpoint/2010/main" val="206675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7AA-961B-416F-A8B8-97BE69E97DBD}" type="slidenum">
              <a:rPr lang="en-US" smtClean="0"/>
              <a:pPr/>
              <a:t>16</a:t>
            </a:fld>
            <a:endParaRPr lang="en-US" dirty="0"/>
          </a:p>
        </p:txBody>
      </p:sp>
    </p:spTree>
    <p:extLst>
      <p:ext uri="{BB962C8B-B14F-4D97-AF65-F5344CB8AC3E}">
        <p14:creationId xmlns:p14="http://schemas.microsoft.com/office/powerpoint/2010/main" val="380291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7AA-961B-416F-A8B8-97BE69E97DBD}" type="slidenum">
              <a:rPr lang="en-US" smtClean="0"/>
              <a:pPr/>
              <a:t>27</a:t>
            </a:fld>
            <a:endParaRPr lang="en-US" dirty="0"/>
          </a:p>
        </p:txBody>
      </p:sp>
    </p:spTree>
    <p:extLst>
      <p:ext uri="{BB962C8B-B14F-4D97-AF65-F5344CB8AC3E}">
        <p14:creationId xmlns:p14="http://schemas.microsoft.com/office/powerpoint/2010/main" val="103004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E15F3BF-54B5-47F5-AD03-CF13D47BD9FE}" type="datetime1">
              <a:rPr lang="en-US" smtClean="0"/>
              <a:pPr/>
              <a:t>7/16/2015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3320B93C-B305-4100-A3D8-F72B2170604E}"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B3A11F-B1F3-4014-962C-AEDA1592F745}" type="datetime1">
              <a:rPr lang="en-US" smtClean="0"/>
              <a:pPr/>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20B93C-B305-4100-A3D8-F72B2170604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4A84E4-960B-46A2-BA23-97939E0FAD66}" type="datetime1">
              <a:rPr lang="en-US" smtClean="0"/>
              <a:pPr/>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20B93C-B305-4100-A3D8-F72B2170604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91617F-ABD7-4E7E-98A4-7F9A2207DFB3}" type="datetime1">
              <a:rPr lang="en-US" smtClean="0"/>
              <a:pPr/>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20B93C-B305-4100-A3D8-F72B2170604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E94AE3-8EFF-4C86-84AF-42C3F2DCD234}" type="datetime1">
              <a:rPr lang="en-US" smtClean="0"/>
              <a:pPr/>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3320B93C-B305-4100-A3D8-F72B2170604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4079D9-85D1-43FC-94A1-95BF23969040}" type="datetime1">
              <a:rPr lang="en-US" smtClean="0"/>
              <a:pPr/>
              <a:t>7/16/2015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20B93C-B305-4100-A3D8-F72B2170604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68F8C0-2D7B-4505-917D-149A5D37CC66}" type="datetime1">
              <a:rPr lang="en-US" smtClean="0"/>
              <a:pPr/>
              <a:t>7/16/2015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20B93C-B305-4100-A3D8-F72B2170604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03C56D-DE2D-4A33-907C-FB746E2044A8}" type="datetime1">
              <a:rPr lang="en-US" smtClean="0"/>
              <a:pPr/>
              <a:t>7/16/2015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20B93C-B305-4100-A3D8-F72B2170604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7DB32-261C-45F8-AF3E-D097292B6512}" type="datetime1">
              <a:rPr lang="en-US" smtClean="0"/>
              <a:pPr/>
              <a:t>7/16/2015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20B93C-B305-4100-A3D8-F72B2170604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DA7812-7A03-4ABA-A4AD-8A7139569B02}" type="datetime1">
              <a:rPr lang="en-US" smtClean="0"/>
              <a:pPr/>
              <a:t>7/16/2015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20B93C-B305-4100-A3D8-F72B2170604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234135-6455-461A-9762-5B45CAADFABB}" type="datetime1">
              <a:rPr lang="en-US" smtClean="0"/>
              <a:pPr/>
              <a:t>7/16/2015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20B93C-B305-4100-A3D8-F72B2170604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E3EE43D-EAB1-4FD4-BB0F-308E81D0D38C}" type="datetime1">
              <a:rPr lang="en-US" smtClean="0"/>
              <a:pPr/>
              <a:t>7/16/2015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320B93C-B305-4100-A3D8-F72B2170604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ata.fredonia.edu/Reports/Pages/Folder.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uny.edu/" TargetMode="Externa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8001000" cy="1828800"/>
          </a:xfrm>
          <a:solidFill>
            <a:schemeClr val="tx2">
              <a:lumMod val="50000"/>
            </a:schemeClr>
          </a:solidFill>
          <a:ln>
            <a:solidFill>
              <a:schemeClr val="bg1"/>
            </a:solidFill>
          </a:ln>
        </p:spPr>
        <p:txBody>
          <a:bodyPr>
            <a:normAutofit fontScale="90000"/>
            <a:scene3d>
              <a:camera prst="orthographicFront"/>
              <a:lightRig rig="soft" dir="t">
                <a:rot lat="0" lon="0" rev="17220000"/>
              </a:lightRig>
            </a:scene3d>
            <a:sp3d prstMaterial="softEdge"/>
          </a:bodyPr>
          <a:lstStyle/>
          <a:p>
            <a:r>
              <a:rPr lang="en-US" dirty="0" smtClean="0"/>
              <a:t/>
            </a:r>
            <a:br>
              <a:rPr lang="en-US" dirty="0" smtClean="0"/>
            </a:br>
            <a:r>
              <a:rPr lang="en-US" dirty="0" smtClean="0">
                <a:solidFill>
                  <a:schemeClr val="bg1"/>
                </a:solidFill>
              </a:rPr>
              <a:t>Welcome</a:t>
            </a:r>
            <a:r>
              <a:rPr lang="en-US" dirty="0" smtClean="0">
                <a:solidFill>
                  <a:srgbClr val="00B050"/>
                </a:solidFill>
              </a:rPr>
              <a:t> </a:t>
            </a:r>
            <a:r>
              <a:rPr lang="en-US" dirty="0" smtClean="0"/>
              <a:t/>
            </a:r>
            <a:br>
              <a:rPr lang="en-US" dirty="0" smtClean="0"/>
            </a:br>
            <a:r>
              <a:rPr lang="en-US" sz="3100" dirty="0" smtClean="0"/>
              <a:t> Time and Attendance </a:t>
            </a:r>
            <a:br>
              <a:rPr lang="en-US" sz="3100" dirty="0" smtClean="0"/>
            </a:br>
            <a:r>
              <a:rPr lang="en-US" sz="2200" dirty="0" smtClean="0">
                <a:solidFill>
                  <a:schemeClr val="accent3">
                    <a:lumMod val="60000"/>
                    <a:lumOff val="40000"/>
                  </a:schemeClr>
                </a:solidFill>
              </a:rPr>
              <a:t>Payroll Office</a:t>
            </a:r>
            <a:r>
              <a:rPr lang="en-US" sz="2200" dirty="0" smtClean="0"/>
              <a:t/>
            </a:r>
            <a:br>
              <a:rPr lang="en-US" sz="2200" dirty="0" smtClean="0"/>
            </a:br>
            <a:endParaRPr lang="en-US" sz="2200" dirty="0"/>
          </a:p>
        </p:txBody>
      </p:sp>
      <p:sp>
        <p:nvSpPr>
          <p:cNvPr id="3" name="Subtitle 2"/>
          <p:cNvSpPr>
            <a:spLocks noGrp="1"/>
          </p:cNvSpPr>
          <p:nvPr>
            <p:ph type="subTitle" idx="1"/>
          </p:nvPr>
        </p:nvSpPr>
        <p:spPr>
          <a:xfrm>
            <a:off x="533400" y="3048000"/>
            <a:ext cx="8077200" cy="3733800"/>
          </a:xfrm>
          <a:solidFill>
            <a:schemeClr val="tx1">
              <a:lumMod val="75000"/>
            </a:schemeClr>
          </a:solidFill>
        </p:spPr>
        <p:txBody>
          <a:bodyPr>
            <a:normAutofit/>
          </a:bodyPr>
          <a:lstStyle/>
          <a:p>
            <a:pPr algn="l"/>
            <a:r>
              <a:rPr lang="en-US" sz="1400" b="1" dirty="0" smtClean="0">
                <a:solidFill>
                  <a:schemeClr val="accent1">
                    <a:lumMod val="50000"/>
                  </a:schemeClr>
                </a:solidFill>
              </a:rPr>
              <a:t>       </a:t>
            </a:r>
          </a:p>
        </p:txBody>
      </p:sp>
      <p:pic>
        <p:nvPicPr>
          <p:cNvPr id="1026" name="Picture 2"/>
          <p:cNvPicPr>
            <a:picLocks noChangeAspect="1" noChangeArrowheads="1"/>
          </p:cNvPicPr>
          <p:nvPr/>
        </p:nvPicPr>
        <p:blipFill>
          <a:blip r:embed="rId3" cstate="print"/>
          <a:srcRect/>
          <a:stretch>
            <a:fillRect/>
          </a:stretch>
        </p:blipFill>
        <p:spPr bwMode="auto">
          <a:xfrm>
            <a:off x="762000" y="3657600"/>
            <a:ext cx="2895600" cy="2895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572000" y="3581400"/>
            <a:ext cx="3429000" cy="304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086600" cy="1143000"/>
          </a:xfrm>
        </p:spPr>
        <p:txBody>
          <a:bodyPr>
            <a:scene3d>
              <a:camera prst="orthographicFront"/>
              <a:lightRig rig="soft" dir="t">
                <a:rot lat="0" lon="0" rev="17220000"/>
              </a:lightRig>
            </a:scene3d>
            <a:sp3d prstMaterial="softEdge">
              <a:contourClr>
                <a:schemeClr val="tx2">
                  <a:shade val="50000"/>
                </a:schemeClr>
              </a:contourClr>
            </a:sp3d>
          </a:bodyPr>
          <a:lstStyle/>
          <a:p>
            <a:pPr algn="ctr"/>
            <a:r>
              <a:rPr lang="en-US" sz="3600" dirty="0" smtClean="0">
                <a:solidFill>
                  <a:schemeClr val="tx1"/>
                </a:solidFill>
              </a:rPr>
              <a:t> </a:t>
            </a:r>
            <a:r>
              <a:rPr lang="en-US" sz="3600" b="1" dirty="0" smtClean="0">
                <a:solidFill>
                  <a:schemeClr val="tx1"/>
                </a:solidFill>
              </a:rPr>
              <a:t>Accrual Balances</a:t>
            </a:r>
            <a:r>
              <a:rPr lang="en-US" sz="3600" dirty="0" smtClean="0">
                <a:solidFill>
                  <a:schemeClr val="tx1"/>
                </a:solidFill>
              </a:rPr>
              <a:t> &amp; Charges</a:t>
            </a:r>
            <a:endParaRPr lang="en-US" sz="3600" dirty="0">
              <a:solidFill>
                <a:schemeClr val="tx1"/>
              </a:solidFill>
            </a:endParaRPr>
          </a:p>
        </p:txBody>
      </p:sp>
      <p:sp>
        <p:nvSpPr>
          <p:cNvPr id="4" name="Slide Number Placeholder 3"/>
          <p:cNvSpPr>
            <a:spLocks noGrp="1"/>
          </p:cNvSpPr>
          <p:nvPr>
            <p:ph type="sldNum" sz="quarter" idx="12"/>
          </p:nvPr>
        </p:nvSpPr>
        <p:spPr>
          <a:xfrm>
            <a:off x="8229600" y="6416675"/>
            <a:ext cx="533400" cy="365125"/>
          </a:xfrm>
        </p:spPr>
        <p:txBody>
          <a:bodyPr/>
          <a:lstStyle/>
          <a:p>
            <a:fld id="{3320B93C-B305-4100-A3D8-F72B2170604E}" type="slidenum">
              <a:rPr lang="en-US" smtClean="0"/>
              <a:pPr/>
              <a:t>10</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676400"/>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Up Arrow Callout 9"/>
          <p:cNvSpPr/>
          <p:nvPr/>
        </p:nvSpPr>
        <p:spPr>
          <a:xfrm>
            <a:off x="3276600" y="3581400"/>
            <a:ext cx="1524000" cy="2819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1"/>
                </a:solidFill>
              </a:rPr>
              <a:t>Family Sick Leave tracked here, deducted from Sick Leave. Family sick charges relate to medical care of a direct family member.</a:t>
            </a:r>
            <a:endParaRPr lang="en-US" sz="1300" b="1" dirty="0">
              <a:solidFill>
                <a:schemeClr val="bg1"/>
              </a:solidFill>
            </a:endParaRPr>
          </a:p>
        </p:txBody>
      </p:sp>
      <p:sp>
        <p:nvSpPr>
          <p:cNvPr id="13" name="Up Arrow Callout 12"/>
          <p:cNvSpPr/>
          <p:nvPr/>
        </p:nvSpPr>
        <p:spPr>
          <a:xfrm>
            <a:off x="7239000" y="3581400"/>
            <a:ext cx="1295400" cy="22860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1"/>
                </a:solidFill>
              </a:rPr>
              <a:t>Non-chargeable time (such </a:t>
            </a:r>
            <a:r>
              <a:rPr lang="en-US" sz="1300" b="1" smtClean="0">
                <a:solidFill>
                  <a:schemeClr val="bg1"/>
                </a:solidFill>
              </a:rPr>
              <a:t>as conferences, </a:t>
            </a:r>
            <a:r>
              <a:rPr lang="en-US" sz="1300" b="1" dirty="0" smtClean="0">
                <a:solidFill>
                  <a:schemeClr val="bg1"/>
                </a:solidFill>
              </a:rPr>
              <a:t>jury duty) </a:t>
            </a:r>
          </a:p>
          <a:p>
            <a:pPr algn="ctr"/>
            <a:r>
              <a:rPr lang="en-US" sz="1300" b="1" dirty="0" smtClean="0">
                <a:solidFill>
                  <a:schemeClr val="bg1"/>
                </a:solidFill>
              </a:rPr>
              <a:t>Tracked here, not deducted.</a:t>
            </a:r>
            <a:endParaRPr lang="en-US" sz="1300" b="1" dirty="0">
              <a:solidFill>
                <a:schemeClr val="bg1"/>
              </a:solidFill>
            </a:endParaRPr>
          </a:p>
        </p:txBody>
      </p:sp>
    </p:spTree>
    <p:extLst>
      <p:ext uri="{BB962C8B-B14F-4D97-AF65-F5344CB8AC3E}">
        <p14:creationId xmlns:p14="http://schemas.microsoft.com/office/powerpoint/2010/main" val="111994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96200" cy="1447800"/>
          </a:xfrm>
        </p:spPr>
        <p:txBody>
          <a:bodyPr>
            <a:normAutofit/>
            <a:scene3d>
              <a:camera prst="orthographicFront"/>
              <a:lightRig rig="soft" dir="t">
                <a:rot lat="0" lon="0" rev="17220000"/>
              </a:lightRig>
            </a:scene3d>
            <a:sp3d prstMaterial="softEdge">
              <a:contourClr>
                <a:schemeClr val="tx2">
                  <a:shade val="50000"/>
                </a:schemeClr>
              </a:contourClr>
            </a:sp3d>
          </a:bodyPr>
          <a:lstStyle/>
          <a:p>
            <a:r>
              <a:rPr lang="en-US" sz="3600" b="1" dirty="0" smtClean="0">
                <a:solidFill>
                  <a:schemeClr val="tx1"/>
                </a:solidFill>
              </a:rPr>
              <a:t>Enter Holiday Credits </a:t>
            </a:r>
            <a:r>
              <a:rPr lang="en-US" sz="3600" dirty="0" smtClean="0">
                <a:solidFill>
                  <a:schemeClr val="tx1"/>
                </a:solidFill>
              </a:rPr>
              <a:t>For Each Holiday Worked</a:t>
            </a:r>
            <a:r>
              <a:rPr lang="en-US" sz="3600" b="1" dirty="0" smtClean="0">
                <a:solidFill>
                  <a:schemeClr val="tx1"/>
                </a:solidFill>
              </a:rPr>
              <a:t> </a:t>
            </a:r>
            <a:r>
              <a:rPr lang="en-US" sz="3600" dirty="0" smtClean="0">
                <a:solidFill>
                  <a:schemeClr val="tx1"/>
                </a:solidFill>
              </a:rPr>
              <a:t>–THEN SAVE!</a:t>
            </a:r>
            <a:endParaRPr lang="en-US" sz="3600" dirty="0">
              <a:solidFill>
                <a:schemeClr val="tx1"/>
              </a:solidFill>
            </a:endParaRPr>
          </a:p>
        </p:txBody>
      </p:sp>
      <p:sp>
        <p:nvSpPr>
          <p:cNvPr id="8" name="Slide Number Placeholder 7"/>
          <p:cNvSpPr>
            <a:spLocks noGrp="1"/>
          </p:cNvSpPr>
          <p:nvPr>
            <p:ph type="sldNum" sz="quarter" idx="12"/>
          </p:nvPr>
        </p:nvSpPr>
        <p:spPr/>
        <p:txBody>
          <a:bodyPr/>
          <a:lstStyle/>
          <a:p>
            <a:fld id="{3320B93C-B305-4100-A3D8-F72B2170604E}" type="slidenum">
              <a:rPr lang="en-US" smtClean="0"/>
              <a:pPr/>
              <a:t>11</a:t>
            </a:fld>
            <a:endParaRPr lang="en-US" dirty="0"/>
          </a:p>
        </p:txBody>
      </p:sp>
      <p:pic>
        <p:nvPicPr>
          <p:cNvPr id="5" name="Picture 4"/>
          <p:cNvPicPr/>
          <p:nvPr/>
        </p:nvPicPr>
        <p:blipFill>
          <a:blip r:embed="rId2" cstate="print"/>
          <a:srcRect t="9434" r="1124" b="32076"/>
          <a:stretch>
            <a:fillRect/>
          </a:stretch>
        </p:blipFill>
        <p:spPr bwMode="auto">
          <a:xfrm>
            <a:off x="533400" y="2286000"/>
            <a:ext cx="7848600" cy="4191000"/>
          </a:xfrm>
          <a:prstGeom prst="rect">
            <a:avLst/>
          </a:prstGeom>
          <a:noFill/>
          <a:ln w="9525">
            <a:noFill/>
            <a:miter lim="800000"/>
            <a:headEnd/>
            <a:tailEnd/>
          </a:ln>
        </p:spPr>
      </p:pic>
      <p:sp>
        <p:nvSpPr>
          <p:cNvPr id="7" name="Notched Right Arrow 6"/>
          <p:cNvSpPr/>
          <p:nvPr/>
        </p:nvSpPr>
        <p:spPr>
          <a:xfrm rot="20761181" flipH="1">
            <a:off x="7274166" y="4717381"/>
            <a:ext cx="1977129" cy="116436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1) Enter credit due for each eligible Holiday worked.</a:t>
            </a:r>
            <a:endParaRPr lang="en-US" sz="1000" b="1" dirty="0">
              <a:solidFill>
                <a:schemeClr val="bg1"/>
              </a:solidFill>
            </a:endParaRPr>
          </a:p>
        </p:txBody>
      </p:sp>
      <p:sp>
        <p:nvSpPr>
          <p:cNvPr id="9" name="Notched Right Arrow 8"/>
          <p:cNvSpPr/>
          <p:nvPr/>
        </p:nvSpPr>
        <p:spPr>
          <a:xfrm rot="2040000">
            <a:off x="933001" y="5302488"/>
            <a:ext cx="1943930" cy="900084"/>
          </a:xfrm>
          <a:prstGeom prst="notchedRightArrow">
            <a:avLst>
              <a:gd name="adj1" fmla="val 50000"/>
              <a:gd name="adj2" fmla="val 52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2) Then save</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924800" cy="1371600"/>
          </a:xfrm>
        </p:spPr>
        <p:txBody>
          <a:bodyPr>
            <a:normAutofit/>
            <a:scene3d>
              <a:camera prst="orthographicFront"/>
              <a:lightRig rig="soft" dir="t">
                <a:rot lat="0" lon="0" rev="17220000"/>
              </a:lightRig>
            </a:scene3d>
            <a:sp3d prstMaterial="softEdge">
              <a:contourClr>
                <a:schemeClr val="tx2">
                  <a:shade val="50000"/>
                </a:schemeClr>
              </a:contourClr>
            </a:sp3d>
          </a:bodyPr>
          <a:lstStyle/>
          <a:p>
            <a:r>
              <a:rPr lang="en-US" sz="3600" b="1" dirty="0" smtClean="0">
                <a:solidFill>
                  <a:schemeClr val="tx1"/>
                </a:solidFill>
              </a:rPr>
              <a:t>Enter Charges </a:t>
            </a:r>
            <a:r>
              <a:rPr lang="en-US" sz="3600" dirty="0" smtClean="0">
                <a:solidFill>
                  <a:schemeClr val="tx1"/>
                </a:solidFill>
              </a:rPr>
              <a:t>for Vacation, Sick, or Other.  THEN SAVE!</a:t>
            </a:r>
            <a:endParaRPr lang="en-US" sz="3600" dirty="0">
              <a:solidFill>
                <a:schemeClr val="tx1"/>
              </a:solidFill>
            </a:endParaRPr>
          </a:p>
        </p:txBody>
      </p:sp>
      <p:sp>
        <p:nvSpPr>
          <p:cNvPr id="7" name="Slide Number Placeholder 6"/>
          <p:cNvSpPr>
            <a:spLocks noGrp="1"/>
          </p:cNvSpPr>
          <p:nvPr>
            <p:ph type="sldNum" sz="quarter" idx="12"/>
          </p:nvPr>
        </p:nvSpPr>
        <p:spPr/>
        <p:txBody>
          <a:bodyPr/>
          <a:lstStyle/>
          <a:p>
            <a:fld id="{3320B93C-B305-4100-A3D8-F72B2170604E}" type="slidenum">
              <a:rPr lang="en-US" smtClean="0"/>
              <a:pPr/>
              <a:t>12</a:t>
            </a:fld>
            <a:endParaRPr lang="en-US" dirty="0"/>
          </a:p>
        </p:txBody>
      </p:sp>
      <p:pic>
        <p:nvPicPr>
          <p:cNvPr id="4" name="Picture 3"/>
          <p:cNvPicPr/>
          <p:nvPr/>
        </p:nvPicPr>
        <p:blipFill>
          <a:blip r:embed="rId2" cstate="print"/>
          <a:srcRect t="10539" r="1111" b="30289"/>
          <a:stretch>
            <a:fillRect/>
          </a:stretch>
        </p:blipFill>
        <p:spPr bwMode="auto">
          <a:xfrm>
            <a:off x="685800" y="2514600"/>
            <a:ext cx="8153400" cy="4038600"/>
          </a:xfrm>
          <a:prstGeom prst="rect">
            <a:avLst/>
          </a:prstGeom>
          <a:noFill/>
          <a:ln w="9525">
            <a:noFill/>
            <a:miter lim="800000"/>
            <a:headEnd/>
            <a:tailEnd/>
          </a:ln>
        </p:spPr>
      </p:pic>
      <p:sp>
        <p:nvSpPr>
          <p:cNvPr id="5" name="Notched Right Arrow 4"/>
          <p:cNvSpPr/>
          <p:nvPr/>
        </p:nvSpPr>
        <p:spPr>
          <a:xfrm rot="1677678">
            <a:off x="1163404" y="5361581"/>
            <a:ext cx="1711191" cy="11631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2 )Then save</a:t>
            </a:r>
            <a:endParaRPr lang="en-US" sz="1200" b="1" dirty="0">
              <a:solidFill>
                <a:schemeClr val="bg1"/>
              </a:solidFill>
            </a:endParaRPr>
          </a:p>
        </p:txBody>
      </p:sp>
      <p:sp>
        <p:nvSpPr>
          <p:cNvPr id="6" name="Notched Right Arrow 5"/>
          <p:cNvSpPr/>
          <p:nvPr/>
        </p:nvSpPr>
        <p:spPr>
          <a:xfrm flipH="1">
            <a:off x="7696200" y="1981200"/>
            <a:ext cx="1447800" cy="1295400"/>
          </a:xfrm>
          <a:prstGeom prst="notchedRightArrow">
            <a:avLst>
              <a:gd name="adj1" fmla="val 33019"/>
              <a:gd name="adj2" fmla="val 32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1) Enter charges for time used</a:t>
            </a:r>
            <a:endParaRPr lang="en-US" sz="1000" b="1" dirty="0">
              <a:solidFill>
                <a:schemeClr val="bg1"/>
              </a:solidFill>
            </a:endParaRPr>
          </a:p>
        </p:txBody>
      </p:sp>
      <p:sp>
        <p:nvSpPr>
          <p:cNvPr id="8" name="Rounded Rectangle 7"/>
          <p:cNvSpPr/>
          <p:nvPr/>
        </p:nvSpPr>
        <p:spPr>
          <a:xfrm>
            <a:off x="5791200" y="4038600"/>
            <a:ext cx="1828800" cy="23622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Quarter-day increments ONLY may be used:</a:t>
            </a:r>
          </a:p>
          <a:p>
            <a:pPr algn="ctr"/>
            <a:r>
              <a:rPr lang="en-US" sz="1600" b="1" dirty="0" smtClean="0">
                <a:solidFill>
                  <a:schemeClr val="bg1"/>
                </a:solidFill>
              </a:rPr>
              <a:t>.25</a:t>
            </a:r>
          </a:p>
          <a:p>
            <a:pPr algn="ctr"/>
            <a:r>
              <a:rPr lang="en-US" sz="1600" b="1" dirty="0" smtClean="0">
                <a:solidFill>
                  <a:schemeClr val="bg1"/>
                </a:solidFill>
              </a:rPr>
              <a:t>.50</a:t>
            </a:r>
          </a:p>
          <a:p>
            <a:pPr algn="ctr"/>
            <a:r>
              <a:rPr lang="en-US" sz="1600" b="1" dirty="0" smtClean="0">
                <a:solidFill>
                  <a:schemeClr val="bg1"/>
                </a:solidFill>
              </a:rPr>
              <a:t>.75</a:t>
            </a:r>
          </a:p>
          <a:p>
            <a:pPr algn="ctr"/>
            <a:r>
              <a:rPr lang="en-US" sz="1600" b="1" dirty="0" smtClean="0">
                <a:solidFill>
                  <a:schemeClr val="bg1"/>
                </a:solidFill>
              </a:rPr>
              <a:t>1.00</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1"/>
            <a:ext cx="8991599" cy="1828800"/>
          </a:xfrm>
          <a:effectLst/>
        </p:spPr>
        <p:txBody>
          <a:bodyPr>
            <a:normAutofit fontScale="90000"/>
            <a:scene3d>
              <a:camera prst="orthographicFront"/>
              <a:lightRig rig="soft" dir="t">
                <a:rot lat="0" lon="0" rev="17220000"/>
              </a:lightRig>
            </a:scene3d>
            <a:sp3d prstMaterial="softEdge">
              <a:contourClr>
                <a:schemeClr val="tx2">
                  <a:shade val="50000"/>
                </a:schemeClr>
              </a:contourClr>
            </a:sp3d>
          </a:bodyPr>
          <a:lstStyle/>
          <a:p>
            <a:r>
              <a:rPr lang="en-US" sz="3600" dirty="0" smtClean="0"/>
              <a:t/>
            </a:r>
            <a:br>
              <a:rPr lang="en-US" sz="3600" dirty="0" smtClean="0"/>
            </a:br>
            <a:r>
              <a:rPr lang="en-US" sz="3600" dirty="0" smtClean="0"/>
              <a:t/>
            </a:r>
            <a:br>
              <a:rPr lang="en-US" sz="3600" dirty="0" smtClean="0"/>
            </a:br>
            <a:r>
              <a:rPr lang="en-US" sz="3600" dirty="0" smtClean="0">
                <a:solidFill>
                  <a:schemeClr val="tx1"/>
                </a:solidFill>
              </a:rPr>
              <a:t>A) View of Sub-Menu Produced by Clicking on Individual Calendar Dates – </a:t>
            </a:r>
            <a:br>
              <a:rPr lang="en-US" sz="3600" dirty="0" smtClean="0">
                <a:solidFill>
                  <a:schemeClr val="tx1"/>
                </a:solidFill>
              </a:rPr>
            </a:br>
            <a:r>
              <a:rPr lang="en-US" sz="3600" b="1" dirty="0" smtClean="0">
                <a:solidFill>
                  <a:schemeClr val="bg1"/>
                </a:solidFill>
              </a:rPr>
              <a:t>Single-Day Entries </a:t>
            </a:r>
            <a:endParaRPr lang="en-US" sz="3600" b="1" dirty="0">
              <a:solidFill>
                <a:schemeClr val="bg1"/>
              </a:solidFill>
            </a:endParaRPr>
          </a:p>
        </p:txBody>
      </p:sp>
      <p:sp>
        <p:nvSpPr>
          <p:cNvPr id="3" name="Text Placeholder 2"/>
          <p:cNvSpPr>
            <a:spLocks noGrp="1"/>
          </p:cNvSpPr>
          <p:nvPr>
            <p:ph type="body" idx="1"/>
          </p:nvPr>
        </p:nvSpPr>
        <p:spPr>
          <a:xfrm>
            <a:off x="722313" y="2547938"/>
            <a:ext cx="7772400" cy="3929062"/>
          </a:xfrm>
        </p:spPr>
        <p:txBody>
          <a:bodyPr/>
          <a:lstStyle/>
          <a:p>
            <a:endParaRPr lang="en-US" dirty="0"/>
          </a:p>
        </p:txBody>
      </p:sp>
      <p:sp>
        <p:nvSpPr>
          <p:cNvPr id="8" name="Slide Number Placeholder 7"/>
          <p:cNvSpPr>
            <a:spLocks noGrp="1"/>
          </p:cNvSpPr>
          <p:nvPr>
            <p:ph type="sldNum" sz="quarter" idx="12"/>
          </p:nvPr>
        </p:nvSpPr>
        <p:spPr/>
        <p:txBody>
          <a:bodyPr/>
          <a:lstStyle/>
          <a:p>
            <a:fld id="{3320B93C-B305-4100-A3D8-F72B2170604E}" type="slidenum">
              <a:rPr lang="en-US" smtClean="0"/>
              <a:pPr/>
              <a:t>13</a:t>
            </a:fld>
            <a:endParaRPr lang="en-US" dirty="0"/>
          </a:p>
        </p:txBody>
      </p:sp>
      <p:pic>
        <p:nvPicPr>
          <p:cNvPr id="4" name="Picture 3"/>
          <p:cNvPicPr/>
          <p:nvPr/>
        </p:nvPicPr>
        <p:blipFill>
          <a:blip r:embed="rId2" cstate="print"/>
          <a:srcRect t="4000" b="42000"/>
          <a:stretch>
            <a:fillRect/>
          </a:stretch>
        </p:blipFill>
        <p:spPr bwMode="auto">
          <a:xfrm>
            <a:off x="685800" y="2438400"/>
            <a:ext cx="7848599" cy="4114800"/>
          </a:xfrm>
          <a:prstGeom prst="rect">
            <a:avLst/>
          </a:prstGeom>
          <a:noFill/>
          <a:ln w="9525">
            <a:noFill/>
            <a:miter lim="800000"/>
            <a:headEnd/>
            <a:tailEnd/>
          </a:ln>
        </p:spPr>
      </p:pic>
      <p:sp>
        <p:nvSpPr>
          <p:cNvPr id="5" name="Notched Right Arrow 4"/>
          <p:cNvSpPr/>
          <p:nvPr/>
        </p:nvSpPr>
        <p:spPr>
          <a:xfrm>
            <a:off x="5257800" y="2133600"/>
            <a:ext cx="2514600" cy="1295400"/>
          </a:xfrm>
          <a:prstGeom prst="notchedRightArrow">
            <a:avLst>
              <a:gd name="adj1" fmla="val 50000"/>
              <a:gd name="adj2" fmla="val 415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Click here to change to MULTI-DAY view</a:t>
            </a:r>
            <a:endParaRPr lang="en-US" sz="1100" b="1" dirty="0">
              <a:solidFill>
                <a:schemeClr val="bg1"/>
              </a:solidFill>
            </a:endParaRPr>
          </a:p>
        </p:txBody>
      </p:sp>
      <p:sp>
        <p:nvSpPr>
          <p:cNvPr id="7" name="Notched Right Arrow 6"/>
          <p:cNvSpPr/>
          <p:nvPr/>
        </p:nvSpPr>
        <p:spPr>
          <a:xfrm flipH="1">
            <a:off x="1371600" y="2133600"/>
            <a:ext cx="2286000" cy="1219200"/>
          </a:xfrm>
          <a:prstGeom prst="notchedRightArrow">
            <a:avLst>
              <a:gd name="adj1" fmla="val 50000"/>
              <a:gd name="adj2" fmla="val 50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SINGLE DAY</a:t>
            </a:r>
          </a:p>
          <a:p>
            <a:pPr algn="ctr"/>
            <a:r>
              <a:rPr lang="en-US" sz="1100" b="1" dirty="0" smtClean="0">
                <a:solidFill>
                  <a:schemeClr val="bg1"/>
                </a:solidFill>
              </a:rPr>
              <a:t>view</a:t>
            </a:r>
            <a:endParaRPr lang="en-US" sz="1100" b="1" dirty="0">
              <a:solidFill>
                <a:schemeClr val="bg1"/>
              </a:solidFill>
            </a:endParaRPr>
          </a:p>
        </p:txBody>
      </p:sp>
      <p:sp>
        <p:nvSpPr>
          <p:cNvPr id="6" name="Up Arrow Callout 5"/>
          <p:cNvSpPr/>
          <p:nvPr/>
        </p:nvSpPr>
        <p:spPr>
          <a:xfrm>
            <a:off x="152400" y="5943600"/>
            <a:ext cx="1828800" cy="838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Remember to scroll down and click the save button</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828800"/>
          </a:xfrm>
        </p:spPr>
        <p:txBody>
          <a:bodyPr>
            <a:noAutofit/>
            <a:scene3d>
              <a:camera prst="orthographicFront"/>
              <a:lightRig rig="soft" dir="t">
                <a:rot lat="0" lon="0" rev="17220000"/>
              </a:lightRig>
            </a:scene3d>
            <a:sp3d prstMaterial="softEdge">
              <a:contourClr>
                <a:schemeClr val="tx2">
                  <a:shade val="50000"/>
                </a:schemeClr>
              </a:contourClr>
            </a:sp3d>
          </a:bodyPr>
          <a:lstStyle/>
          <a:p>
            <a:r>
              <a:rPr lang="en-US" sz="3200" dirty="0" smtClean="0">
                <a:solidFill>
                  <a:schemeClr val="tx1"/>
                </a:solidFill>
              </a:rPr>
              <a:t>B) View of Sub-Menu Produced by Clicking on Individual Calendar Dates-</a:t>
            </a:r>
            <a:r>
              <a:rPr lang="en-US" sz="3200" dirty="0" smtClean="0">
                <a:solidFill>
                  <a:schemeClr val="bg1"/>
                </a:solidFill>
              </a:rPr>
              <a:t>Multiple Day Entries</a:t>
            </a:r>
            <a:endParaRPr lang="en-US" sz="3200" dirty="0">
              <a:solidFill>
                <a:schemeClr val="bg1"/>
              </a:solidFill>
            </a:endParaRPr>
          </a:p>
        </p:txBody>
      </p:sp>
      <p:sp>
        <p:nvSpPr>
          <p:cNvPr id="9" name="Slide Number Placeholder 8"/>
          <p:cNvSpPr>
            <a:spLocks noGrp="1"/>
          </p:cNvSpPr>
          <p:nvPr>
            <p:ph type="sldNum" sz="quarter" idx="12"/>
          </p:nvPr>
        </p:nvSpPr>
        <p:spPr/>
        <p:txBody>
          <a:bodyPr/>
          <a:lstStyle/>
          <a:p>
            <a:fld id="{3320B93C-B305-4100-A3D8-F72B2170604E}" type="slidenum">
              <a:rPr lang="en-US" smtClean="0"/>
              <a:pPr/>
              <a:t>14</a:t>
            </a:fld>
            <a:endParaRPr lang="en-US" dirty="0"/>
          </a:p>
        </p:txBody>
      </p:sp>
      <p:pic>
        <p:nvPicPr>
          <p:cNvPr id="4" name="Picture 3"/>
          <p:cNvPicPr/>
          <p:nvPr/>
        </p:nvPicPr>
        <p:blipFill>
          <a:blip r:embed="rId2" cstate="print"/>
          <a:srcRect t="3704" b="53704"/>
          <a:stretch>
            <a:fillRect/>
          </a:stretch>
        </p:blipFill>
        <p:spPr bwMode="auto">
          <a:xfrm>
            <a:off x="609600" y="2133600"/>
            <a:ext cx="8001000" cy="4114800"/>
          </a:xfrm>
          <a:prstGeom prst="rect">
            <a:avLst/>
          </a:prstGeom>
          <a:noFill/>
          <a:ln w="9525">
            <a:noFill/>
            <a:miter lim="800000"/>
            <a:headEnd/>
            <a:tailEnd/>
          </a:ln>
        </p:spPr>
      </p:pic>
      <p:sp>
        <p:nvSpPr>
          <p:cNvPr id="7" name="Notched Right Arrow 6"/>
          <p:cNvSpPr/>
          <p:nvPr/>
        </p:nvSpPr>
        <p:spPr>
          <a:xfrm>
            <a:off x="5715000" y="2209800"/>
            <a:ext cx="2057400" cy="1371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Click here to change to SINGLE DAY view</a:t>
            </a:r>
            <a:endParaRPr lang="en-US" sz="1100" b="1" dirty="0">
              <a:solidFill>
                <a:schemeClr val="bg1"/>
              </a:solidFill>
            </a:endParaRPr>
          </a:p>
        </p:txBody>
      </p:sp>
      <p:sp>
        <p:nvSpPr>
          <p:cNvPr id="8" name="Notched Right Arrow 7"/>
          <p:cNvSpPr/>
          <p:nvPr/>
        </p:nvSpPr>
        <p:spPr>
          <a:xfrm flipH="1">
            <a:off x="1600200" y="2209800"/>
            <a:ext cx="2133600" cy="1447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MULTI-DAY</a:t>
            </a:r>
          </a:p>
          <a:p>
            <a:pPr algn="ctr"/>
            <a:r>
              <a:rPr lang="en-US" sz="1100" b="1" dirty="0" smtClean="0">
                <a:solidFill>
                  <a:schemeClr val="bg1"/>
                </a:solidFill>
              </a:rPr>
              <a:t>view</a:t>
            </a:r>
            <a:endParaRPr lang="en-US" sz="1100" b="1" dirty="0">
              <a:solidFill>
                <a:schemeClr val="bg1"/>
              </a:solidFill>
            </a:endParaRPr>
          </a:p>
        </p:txBody>
      </p:sp>
      <p:sp>
        <p:nvSpPr>
          <p:cNvPr id="10" name="Up Arrow Callout 9"/>
          <p:cNvSpPr/>
          <p:nvPr/>
        </p:nvSpPr>
        <p:spPr>
          <a:xfrm>
            <a:off x="123645" y="5562600"/>
            <a:ext cx="1828800" cy="838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Remember to scroll down and click the save button</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1066800"/>
          </a:xfrm>
        </p:spPr>
        <p:txBody>
          <a:bodyPr>
            <a:scene3d>
              <a:camera prst="orthographicFront"/>
              <a:lightRig rig="soft" dir="t">
                <a:rot lat="0" lon="0" rev="17220000"/>
              </a:lightRig>
            </a:scene3d>
            <a:sp3d prstMaterial="softEdge">
              <a:contourClr>
                <a:schemeClr val="tx2">
                  <a:shade val="50000"/>
                </a:schemeClr>
              </a:contourClr>
            </a:sp3d>
          </a:bodyPr>
          <a:lstStyle/>
          <a:p>
            <a:pPr>
              <a:tabLst>
                <a:tab pos="3373438" algn="l"/>
              </a:tabLst>
            </a:pPr>
            <a:r>
              <a:rPr lang="en-US" sz="3600" dirty="0" smtClean="0">
                <a:solidFill>
                  <a:schemeClr val="tx1"/>
                </a:solidFill>
              </a:rPr>
              <a:t> </a:t>
            </a:r>
            <a:br>
              <a:rPr lang="en-US" sz="3600" dirty="0" smtClean="0">
                <a:solidFill>
                  <a:schemeClr val="tx1"/>
                </a:solidFill>
              </a:rPr>
            </a:br>
            <a:r>
              <a:rPr lang="en-US" sz="3600" dirty="0" smtClean="0">
                <a:solidFill>
                  <a:schemeClr val="tx1"/>
                </a:solidFill>
              </a:rPr>
              <a:t>“</a:t>
            </a:r>
            <a:r>
              <a:rPr lang="en-US" sz="3600" b="1" dirty="0" smtClean="0">
                <a:solidFill>
                  <a:schemeClr val="tx1"/>
                </a:solidFill>
              </a:rPr>
              <a:t>TIME RECORD COMMENTS</a:t>
            </a:r>
            <a:r>
              <a:rPr lang="en-US" sz="3600" dirty="0" smtClean="0">
                <a:solidFill>
                  <a:schemeClr val="tx1"/>
                </a:solidFill>
              </a:rPr>
              <a:t>”</a:t>
            </a:r>
            <a:endParaRPr lang="en-US" sz="3600" dirty="0">
              <a:solidFill>
                <a:schemeClr val="tx1"/>
              </a:solidFill>
            </a:endParaRPr>
          </a:p>
        </p:txBody>
      </p:sp>
      <p:sp>
        <p:nvSpPr>
          <p:cNvPr id="3" name="Text Placeholder 2"/>
          <p:cNvSpPr>
            <a:spLocks noGrp="1"/>
          </p:cNvSpPr>
          <p:nvPr>
            <p:ph type="body" idx="1"/>
          </p:nvPr>
        </p:nvSpPr>
        <p:spPr>
          <a:xfrm>
            <a:off x="609600" y="2514600"/>
            <a:ext cx="8001000" cy="1502898"/>
          </a:xfrm>
        </p:spPr>
        <p:txBody>
          <a:bodyPr/>
          <a:lstStyle/>
          <a:p>
            <a:endParaRPr lang="en-US" dirty="0"/>
          </a:p>
        </p:txBody>
      </p:sp>
      <p:sp>
        <p:nvSpPr>
          <p:cNvPr id="7" name="Slide Number Placeholder 6"/>
          <p:cNvSpPr>
            <a:spLocks noGrp="1"/>
          </p:cNvSpPr>
          <p:nvPr>
            <p:ph type="sldNum" sz="quarter" idx="12"/>
          </p:nvPr>
        </p:nvSpPr>
        <p:spPr/>
        <p:txBody>
          <a:bodyPr/>
          <a:lstStyle/>
          <a:p>
            <a:fld id="{3320B93C-B305-4100-A3D8-F72B2170604E}" type="slidenum">
              <a:rPr lang="en-US" smtClean="0"/>
              <a:pPr/>
              <a:t>15</a:t>
            </a:fld>
            <a:endParaRPr lang="en-US" dirty="0"/>
          </a:p>
        </p:txBody>
      </p:sp>
      <p:pic>
        <p:nvPicPr>
          <p:cNvPr id="4" name="Picture 3"/>
          <p:cNvPicPr/>
          <p:nvPr/>
        </p:nvPicPr>
        <p:blipFill>
          <a:blip r:embed="rId2" cstate="print"/>
          <a:srcRect t="10539" r="1111" b="30289"/>
          <a:stretch>
            <a:fillRect/>
          </a:stretch>
        </p:blipFill>
        <p:spPr bwMode="auto">
          <a:xfrm>
            <a:off x="609600" y="2362200"/>
            <a:ext cx="8001000" cy="4191000"/>
          </a:xfrm>
          <a:prstGeom prst="rect">
            <a:avLst/>
          </a:prstGeom>
          <a:noFill/>
          <a:ln w="9525">
            <a:noFill/>
            <a:miter lim="800000"/>
            <a:headEnd/>
            <a:tailEnd/>
          </a:ln>
        </p:spPr>
      </p:pic>
      <p:sp>
        <p:nvSpPr>
          <p:cNvPr id="6" name="Rounded Rectangle 5"/>
          <p:cNvSpPr/>
          <p:nvPr/>
        </p:nvSpPr>
        <p:spPr>
          <a:xfrm>
            <a:off x="5334000" y="3505200"/>
            <a:ext cx="18288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r>
              <a:rPr lang="en-US" sz="1600" dirty="0" smtClean="0">
                <a:solidFill>
                  <a:schemeClr val="bg1"/>
                </a:solidFill>
              </a:rPr>
              <a:t>All Employees:  Use this box to indicate any items you’d like noted on your record for your supervisor or for audit purposes.</a:t>
            </a:r>
            <a:endParaRPr lang="en-US" sz="1600" dirty="0">
              <a:solidFill>
                <a:schemeClr val="bg1"/>
              </a:solidFill>
            </a:endParaRPr>
          </a:p>
        </p:txBody>
      </p:sp>
      <p:sp>
        <p:nvSpPr>
          <p:cNvPr id="9" name="Left Arrow 8"/>
          <p:cNvSpPr/>
          <p:nvPr/>
        </p:nvSpPr>
        <p:spPr>
          <a:xfrm>
            <a:off x="4038600" y="5105400"/>
            <a:ext cx="11430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7200"/>
            <a:ext cx="7772400" cy="1857375"/>
          </a:xfrm>
        </p:spPr>
        <p:txBody>
          <a:bodyPr>
            <a:noAutofit/>
            <a:scene3d>
              <a:camera prst="orthographicFront"/>
              <a:lightRig rig="soft" dir="t">
                <a:rot lat="0" lon="0" rev="17220000"/>
              </a:lightRig>
            </a:scene3d>
            <a:sp3d prstMaterial="softEdge">
              <a:contourClr>
                <a:schemeClr val="tx2">
                  <a:shade val="50000"/>
                </a:schemeClr>
              </a:contourClr>
            </a:sp3d>
          </a:bodyPr>
          <a:lstStyle/>
          <a:p>
            <a:r>
              <a:rPr lang="en-US" sz="2800" dirty="0" smtClean="0">
                <a:solidFill>
                  <a:schemeClr val="tx1"/>
                </a:solidFill>
              </a:rPr>
              <a:t>LAST STEPS:</a:t>
            </a:r>
            <a:br>
              <a:rPr lang="en-US" sz="2800" dirty="0" smtClean="0">
                <a:solidFill>
                  <a:schemeClr val="tx1"/>
                </a:solidFill>
              </a:rPr>
            </a:br>
            <a:r>
              <a:rPr lang="en-US" sz="2800" dirty="0" smtClean="0">
                <a:solidFill>
                  <a:schemeClr val="tx1"/>
                </a:solidFill>
              </a:rPr>
              <a:t>   1) </a:t>
            </a:r>
            <a:r>
              <a:rPr lang="en-US" sz="2800" b="1" dirty="0" smtClean="0">
                <a:solidFill>
                  <a:schemeClr val="tx1"/>
                </a:solidFill>
              </a:rPr>
              <a:t>Review</a:t>
            </a:r>
            <a:r>
              <a:rPr lang="en-US" sz="2800" dirty="0" smtClean="0">
                <a:solidFill>
                  <a:schemeClr val="tx1"/>
                </a:solidFill>
              </a:rPr>
              <a:t> Entries for Accuracy, </a:t>
            </a:r>
            <a:br>
              <a:rPr lang="en-US" sz="2800" dirty="0" smtClean="0">
                <a:solidFill>
                  <a:schemeClr val="tx1"/>
                </a:solidFill>
              </a:rPr>
            </a:br>
            <a:r>
              <a:rPr lang="en-US" sz="2800" dirty="0" smtClean="0">
                <a:solidFill>
                  <a:schemeClr val="tx1"/>
                </a:solidFill>
              </a:rPr>
              <a:t>   2) </a:t>
            </a:r>
            <a:r>
              <a:rPr lang="en-US" sz="2800" b="1" dirty="0" smtClean="0">
                <a:solidFill>
                  <a:schemeClr val="tx1"/>
                </a:solidFill>
              </a:rPr>
              <a:t>Certify (Sign)</a:t>
            </a:r>
            <a:r>
              <a:rPr lang="en-US" sz="2800" dirty="0" smtClean="0">
                <a:solidFill>
                  <a:schemeClr val="tx1"/>
                </a:solidFill>
              </a:rPr>
              <a:t>, and lastly, </a:t>
            </a:r>
            <a:br>
              <a:rPr lang="en-US" sz="2800" dirty="0" smtClean="0">
                <a:solidFill>
                  <a:schemeClr val="tx1"/>
                </a:solidFill>
              </a:rPr>
            </a:br>
            <a:r>
              <a:rPr lang="en-US" sz="2800" dirty="0" smtClean="0">
                <a:solidFill>
                  <a:schemeClr val="tx1"/>
                </a:solidFill>
              </a:rPr>
              <a:t>   3) </a:t>
            </a:r>
            <a:r>
              <a:rPr lang="en-US" sz="2800" b="1" dirty="0" smtClean="0">
                <a:solidFill>
                  <a:schemeClr val="tx1"/>
                </a:solidFill>
              </a:rPr>
              <a:t>Submit </a:t>
            </a:r>
            <a:r>
              <a:rPr lang="en-US" sz="2800" dirty="0" smtClean="0">
                <a:solidFill>
                  <a:schemeClr val="tx1"/>
                </a:solidFill>
              </a:rPr>
              <a:t>to Supervisor.	</a:t>
            </a:r>
            <a:endParaRPr lang="en-US" sz="2800" dirty="0">
              <a:solidFill>
                <a:schemeClr val="tx1"/>
              </a:solidFill>
            </a:endParaRPr>
          </a:p>
        </p:txBody>
      </p:sp>
      <p:sp>
        <p:nvSpPr>
          <p:cNvPr id="3" name="Text Placeholder 2"/>
          <p:cNvSpPr>
            <a:spLocks noGrp="1"/>
          </p:cNvSpPr>
          <p:nvPr>
            <p:ph type="body" idx="1"/>
          </p:nvPr>
        </p:nvSpPr>
        <p:spPr>
          <a:xfrm>
            <a:off x="1828799" y="2547938"/>
            <a:ext cx="5638801" cy="2938462"/>
          </a:xfrm>
        </p:spPr>
        <p:txBody>
          <a:bodyPr/>
          <a:lstStyle/>
          <a:p>
            <a:endParaRPr lang="en-US" dirty="0"/>
          </a:p>
        </p:txBody>
      </p:sp>
      <p:sp>
        <p:nvSpPr>
          <p:cNvPr id="10" name="Slide Number Placeholder 9"/>
          <p:cNvSpPr>
            <a:spLocks noGrp="1"/>
          </p:cNvSpPr>
          <p:nvPr>
            <p:ph type="sldNum" sz="quarter" idx="12"/>
          </p:nvPr>
        </p:nvSpPr>
        <p:spPr/>
        <p:txBody>
          <a:bodyPr/>
          <a:lstStyle/>
          <a:p>
            <a:fld id="{3320B93C-B305-4100-A3D8-F72B2170604E}" type="slidenum">
              <a:rPr lang="en-US" smtClean="0"/>
              <a:pPr/>
              <a:t>16</a:t>
            </a:fld>
            <a:endParaRPr lang="en-US" dirty="0"/>
          </a:p>
        </p:txBody>
      </p:sp>
      <p:pic>
        <p:nvPicPr>
          <p:cNvPr id="4" name="Picture 3"/>
          <p:cNvPicPr/>
          <p:nvPr/>
        </p:nvPicPr>
        <p:blipFill>
          <a:blip r:embed="rId3" cstate="print"/>
          <a:srcRect l="13725" t="9615" r="15686" b="25000"/>
          <a:stretch>
            <a:fillRect/>
          </a:stretch>
        </p:blipFill>
        <p:spPr bwMode="auto">
          <a:xfrm>
            <a:off x="1676400" y="2514600"/>
            <a:ext cx="6400800" cy="3886200"/>
          </a:xfrm>
          <a:prstGeom prst="rect">
            <a:avLst/>
          </a:prstGeom>
          <a:noFill/>
          <a:ln w="9525">
            <a:noFill/>
            <a:miter lim="800000"/>
            <a:headEnd/>
            <a:tailEnd/>
          </a:ln>
        </p:spPr>
      </p:pic>
      <p:sp>
        <p:nvSpPr>
          <p:cNvPr id="6" name="Notched Right Arrow 5"/>
          <p:cNvSpPr/>
          <p:nvPr/>
        </p:nvSpPr>
        <p:spPr>
          <a:xfrm>
            <a:off x="0" y="5562600"/>
            <a:ext cx="1676400" cy="838200"/>
          </a:xfrm>
          <a:prstGeom prst="notchedRightArrow">
            <a:avLst>
              <a:gd name="adj1" fmla="val 50000"/>
              <a:gd name="adj2" fmla="val 37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3) Submit</a:t>
            </a:r>
            <a:endParaRPr lang="en-US" sz="1400" b="1" dirty="0">
              <a:solidFill>
                <a:schemeClr val="bg1"/>
              </a:solidFill>
            </a:endParaRPr>
          </a:p>
        </p:txBody>
      </p:sp>
      <p:sp>
        <p:nvSpPr>
          <p:cNvPr id="9" name="Rectangle 8"/>
          <p:cNvSpPr/>
          <p:nvPr/>
        </p:nvSpPr>
        <p:spPr>
          <a:xfrm>
            <a:off x="2396588" y="5135791"/>
            <a:ext cx="242374" cy="215444"/>
          </a:xfrm>
          <a:prstGeom prst="rect">
            <a:avLst/>
          </a:prstGeom>
        </p:spPr>
        <p:txBody>
          <a:bodyPr wrap="none">
            <a:spAutoFit/>
          </a:bodyPr>
          <a:lstStyle/>
          <a:p>
            <a:r>
              <a:rPr lang="en-US" sz="800" dirty="0" smtClean="0">
                <a:solidFill>
                  <a:prstClr val="white"/>
                </a:solidFill>
              </a:rPr>
              <a:t>b</a:t>
            </a:r>
            <a:endParaRPr lang="en-US" dirty="0"/>
          </a:p>
        </p:txBody>
      </p:sp>
      <p:sp>
        <p:nvSpPr>
          <p:cNvPr id="11" name="Notched Right Arrow 10"/>
          <p:cNvSpPr/>
          <p:nvPr/>
        </p:nvSpPr>
        <p:spPr>
          <a:xfrm>
            <a:off x="0" y="2667000"/>
            <a:ext cx="2362200" cy="1371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 Review your entries for accuracy</a:t>
            </a:r>
            <a:endParaRPr lang="en-US" sz="1400" b="1" dirty="0">
              <a:solidFill>
                <a:schemeClr val="bg1"/>
              </a:solidFill>
            </a:endParaRPr>
          </a:p>
        </p:txBody>
      </p:sp>
      <p:sp>
        <p:nvSpPr>
          <p:cNvPr id="12" name="Down Arrow 11"/>
          <p:cNvSpPr/>
          <p:nvPr/>
        </p:nvSpPr>
        <p:spPr>
          <a:xfrm flipH="1">
            <a:off x="838200" y="4114800"/>
            <a:ext cx="2209800" cy="1524000"/>
          </a:xfrm>
          <a:prstGeom prst="downArrow">
            <a:avLst>
              <a:gd name="adj1" fmla="val 50000"/>
              <a:gd name="adj2" fmla="val 66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smtClean="0">
              <a:solidFill>
                <a:srgbClr val="C00000"/>
              </a:solidFill>
            </a:endParaRPr>
          </a:p>
          <a:p>
            <a:pPr algn="ctr"/>
            <a:endParaRPr lang="en-US" sz="900" dirty="0" smtClean="0">
              <a:solidFill>
                <a:srgbClr val="C00000"/>
              </a:solidFill>
            </a:endParaRPr>
          </a:p>
          <a:p>
            <a:pPr algn="ctr"/>
            <a:endParaRPr lang="en-US" sz="900" dirty="0" smtClean="0">
              <a:solidFill>
                <a:srgbClr val="C00000"/>
              </a:solidFill>
            </a:endParaRPr>
          </a:p>
          <a:p>
            <a:pPr algn="ctr"/>
            <a:endParaRPr lang="en-US" sz="1400" dirty="0" smtClean="0">
              <a:solidFill>
                <a:srgbClr val="C00000"/>
              </a:solidFill>
            </a:endParaRPr>
          </a:p>
          <a:p>
            <a:pPr algn="ctr"/>
            <a:r>
              <a:rPr lang="en-US" sz="1400" b="1" dirty="0" smtClean="0">
                <a:solidFill>
                  <a:schemeClr val="bg1"/>
                </a:solidFill>
              </a:rPr>
              <a:t>2) Certify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838200"/>
          </a:xfrm>
        </p:spPr>
        <p:txBody>
          <a:bodyPr>
            <a:scene3d>
              <a:camera prst="orthographicFront"/>
              <a:lightRig rig="soft" dir="t">
                <a:rot lat="0" lon="0" rev="17220000"/>
              </a:lightRig>
            </a:scene3d>
            <a:sp3d prstMaterial="softEdge">
              <a:contourClr>
                <a:schemeClr val="tx2">
                  <a:shade val="50000"/>
                </a:schemeClr>
              </a:contourClr>
            </a:sp3d>
          </a:bodyPr>
          <a:lstStyle/>
          <a:p>
            <a:r>
              <a:rPr lang="en-US" sz="3200" dirty="0" smtClean="0">
                <a:solidFill>
                  <a:schemeClr val="tx1"/>
                </a:solidFill>
              </a:rPr>
              <a:t>Sign out of the SUNY browser and close</a:t>
            </a:r>
            <a:endParaRPr lang="en-US" sz="3200" dirty="0">
              <a:solidFill>
                <a:schemeClr val="tx1"/>
              </a:solidFill>
            </a:endParaRPr>
          </a:p>
        </p:txBody>
      </p:sp>
      <p:sp>
        <p:nvSpPr>
          <p:cNvPr id="3" name="Text Placeholder 2"/>
          <p:cNvSpPr>
            <a:spLocks noGrp="1"/>
          </p:cNvSpPr>
          <p:nvPr>
            <p:ph type="body" idx="1"/>
          </p:nvPr>
        </p:nvSpPr>
        <p:spPr>
          <a:xfrm>
            <a:off x="304800" y="1905000"/>
            <a:ext cx="8189913" cy="4800600"/>
          </a:xfrm>
        </p:spPr>
        <p:txBody>
          <a:bodyPr>
            <a:normAutofit/>
          </a:bodyPr>
          <a:lstStyle/>
          <a:p>
            <a:r>
              <a:rPr lang="en-US" sz="1800" dirty="0" smtClean="0">
                <a:solidFill>
                  <a:schemeClr val="bg1"/>
                </a:solidFill>
              </a:rPr>
              <a:t>To ensure your privacy and system security, in addition to “Logging Off,” you will also need to “X” out of the SUNY browser. (You can do this by clicking on the box in the upper right hand corner of your screen).</a:t>
            </a:r>
            <a:endParaRPr lang="en-US" sz="1800" dirty="0">
              <a:solidFill>
                <a:schemeClr val="bg1"/>
              </a:solidFill>
            </a:endParaRPr>
          </a:p>
        </p:txBody>
      </p:sp>
      <p:sp>
        <p:nvSpPr>
          <p:cNvPr id="8" name="Slide Number Placeholder 7"/>
          <p:cNvSpPr>
            <a:spLocks noGrp="1"/>
          </p:cNvSpPr>
          <p:nvPr>
            <p:ph type="sldNum" sz="quarter" idx="12"/>
          </p:nvPr>
        </p:nvSpPr>
        <p:spPr/>
        <p:txBody>
          <a:bodyPr/>
          <a:lstStyle/>
          <a:p>
            <a:fld id="{3320B93C-B305-4100-A3D8-F72B2170604E}" type="slidenum">
              <a:rPr lang="en-US" smtClean="0"/>
              <a:pPr/>
              <a:t>17</a:t>
            </a:fld>
            <a:endParaRPr lang="en-US" dirty="0"/>
          </a:p>
        </p:txBody>
      </p:sp>
      <p:pic>
        <p:nvPicPr>
          <p:cNvPr id="5" name="Picture 4"/>
          <p:cNvPicPr/>
          <p:nvPr/>
        </p:nvPicPr>
        <p:blipFill>
          <a:blip r:embed="rId2" cstate="print"/>
          <a:srcRect l="16667" b="60256"/>
          <a:stretch>
            <a:fillRect/>
          </a:stretch>
        </p:blipFill>
        <p:spPr bwMode="auto">
          <a:xfrm>
            <a:off x="609600" y="3200400"/>
            <a:ext cx="7924800" cy="2819400"/>
          </a:xfrm>
          <a:prstGeom prst="rect">
            <a:avLst/>
          </a:prstGeom>
          <a:noFill/>
          <a:ln w="9525">
            <a:noFill/>
            <a:miter lim="800000"/>
            <a:headEnd/>
            <a:tailEnd/>
          </a:ln>
        </p:spPr>
      </p:pic>
      <p:sp>
        <p:nvSpPr>
          <p:cNvPr id="6" name="Notched Right Arrow 5"/>
          <p:cNvSpPr/>
          <p:nvPr/>
        </p:nvSpPr>
        <p:spPr>
          <a:xfrm rot="20337883">
            <a:off x="570822" y="4158988"/>
            <a:ext cx="1695954" cy="94795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 </a:t>
            </a:r>
            <a:r>
              <a:rPr lang="en-US" sz="1200" b="1" dirty="0" smtClean="0">
                <a:solidFill>
                  <a:schemeClr val="bg1"/>
                </a:solidFill>
              </a:rPr>
              <a:t>Step1:</a:t>
            </a:r>
          </a:p>
          <a:p>
            <a:pPr algn="ctr"/>
            <a:r>
              <a:rPr lang="en-US" sz="1200" b="1" dirty="0" smtClean="0">
                <a:solidFill>
                  <a:schemeClr val="bg1"/>
                </a:solidFill>
              </a:rPr>
              <a:t>Log-Off</a:t>
            </a:r>
          </a:p>
          <a:p>
            <a:pPr algn="ctr"/>
            <a:endParaRPr lang="en-US" sz="800" dirty="0"/>
          </a:p>
        </p:txBody>
      </p:sp>
      <p:sp>
        <p:nvSpPr>
          <p:cNvPr id="7" name="Notched Right Arrow 6"/>
          <p:cNvSpPr/>
          <p:nvPr/>
        </p:nvSpPr>
        <p:spPr>
          <a:xfrm rot="20286860">
            <a:off x="6266683" y="3323184"/>
            <a:ext cx="2060371" cy="90530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Step 2:</a:t>
            </a:r>
          </a:p>
          <a:p>
            <a:pPr algn="ctr"/>
            <a:r>
              <a:rPr lang="en-US" sz="1200" b="1" dirty="0" smtClean="0">
                <a:solidFill>
                  <a:schemeClr val="bg1"/>
                </a:solidFill>
              </a:rPr>
              <a:t>Close browser</a:t>
            </a:r>
            <a:endParaRPr lang="en-US" sz="1200" b="1" dirty="0">
              <a:solidFill>
                <a:schemeClr val="bg1"/>
              </a:solidFill>
            </a:endParaRPr>
          </a:p>
        </p:txBody>
      </p:sp>
      <p:sp>
        <p:nvSpPr>
          <p:cNvPr id="10" name="Rounded Rectangle 9"/>
          <p:cNvSpPr/>
          <p:nvPr/>
        </p:nvSpPr>
        <p:spPr>
          <a:xfrm>
            <a:off x="4419600" y="4495800"/>
            <a:ext cx="914400" cy="76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876800" y="4572000"/>
            <a:ext cx="9144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315200" cy="762000"/>
          </a:xfrm>
        </p:spPr>
        <p:txBody>
          <a:bodyPr>
            <a:scene3d>
              <a:camera prst="orthographicFront"/>
              <a:lightRig rig="soft" dir="t">
                <a:rot lat="0" lon="0" rev="17220000"/>
              </a:lightRig>
            </a:scene3d>
            <a:sp3d prstMaterial="softEdge">
              <a:contourClr>
                <a:schemeClr val="tx2">
                  <a:shade val="50000"/>
                </a:schemeClr>
              </a:contourClr>
            </a:sp3d>
          </a:bodyPr>
          <a:lstStyle/>
          <a:p>
            <a:r>
              <a:rPr lang="en-US" dirty="0" smtClean="0"/>
              <a:t> </a:t>
            </a:r>
            <a:r>
              <a:rPr lang="en-US" sz="3600" dirty="0" smtClean="0">
                <a:solidFill>
                  <a:schemeClr val="tx1"/>
                </a:solidFill>
              </a:rPr>
              <a:t>E-MAIL NOTIFICATIONS</a:t>
            </a:r>
            <a:endParaRPr lang="en-US" sz="3600" dirty="0">
              <a:solidFill>
                <a:schemeClr val="tx1"/>
              </a:solidFill>
            </a:endParaRPr>
          </a:p>
        </p:txBody>
      </p:sp>
      <p:sp>
        <p:nvSpPr>
          <p:cNvPr id="3" name="Text Placeholder 2"/>
          <p:cNvSpPr>
            <a:spLocks noGrp="1"/>
          </p:cNvSpPr>
          <p:nvPr>
            <p:ph type="body" idx="1"/>
          </p:nvPr>
        </p:nvSpPr>
        <p:spPr>
          <a:xfrm>
            <a:off x="1219200" y="2514600"/>
            <a:ext cx="7202487" cy="3657600"/>
          </a:xfrm>
        </p:spPr>
        <p:txBody>
          <a:bodyPr>
            <a:normAutofit/>
          </a:bodyPr>
          <a:lstStyle/>
          <a:p>
            <a:pPr marL="342900" indent="-342900" algn="ctr">
              <a:spcBef>
                <a:spcPts val="0"/>
              </a:spcBef>
            </a:pPr>
            <a:r>
              <a:rPr lang="en-US" b="1" dirty="0" smtClean="0">
                <a:solidFill>
                  <a:schemeClr val="bg1"/>
                </a:solidFill>
              </a:rPr>
              <a:t>Time record submission is a MONTHLY process.</a:t>
            </a:r>
          </a:p>
          <a:p>
            <a:pPr marL="342900" indent="-342900">
              <a:spcBef>
                <a:spcPts val="0"/>
              </a:spcBef>
              <a:buFont typeface="Arial" pitchFamily="34" charset="0"/>
              <a:buChar char="•"/>
            </a:pPr>
            <a:endParaRPr lang="en-US" dirty="0" smtClean="0">
              <a:solidFill>
                <a:schemeClr val="bg1"/>
              </a:solidFill>
            </a:endParaRPr>
          </a:p>
          <a:p>
            <a:pPr algn="ctr">
              <a:spcBef>
                <a:spcPts val="0"/>
              </a:spcBef>
            </a:pPr>
            <a:r>
              <a:rPr lang="en-US" dirty="0" smtClean="0">
                <a:solidFill>
                  <a:schemeClr val="bg1"/>
                </a:solidFill>
              </a:rPr>
              <a:t>System-generated e-mail reminders will be sent when your monthly time records are overdue.  Notifications will also be sent if your time record is denied by your supervisor.</a:t>
            </a:r>
          </a:p>
          <a:p>
            <a:pPr algn="ctr">
              <a:spcBef>
                <a:spcPts val="0"/>
              </a:spcBef>
            </a:pPr>
            <a:endParaRPr lang="en-US" dirty="0" smtClean="0">
              <a:solidFill>
                <a:schemeClr val="bg1"/>
              </a:solidFill>
            </a:endParaRPr>
          </a:p>
          <a:p>
            <a:pPr>
              <a:spcBef>
                <a:spcPts val="0"/>
              </a:spcBef>
            </a:pPr>
            <a:endParaRPr lang="en-US" dirty="0">
              <a:solidFill>
                <a:schemeClr val="bg1"/>
              </a:solidFill>
            </a:endParaRPr>
          </a:p>
          <a:p>
            <a:pPr algn="ctr">
              <a:spcBef>
                <a:spcPts val="0"/>
              </a:spcBef>
            </a:pPr>
            <a:r>
              <a:rPr lang="en-US" b="1" dirty="0" smtClean="0">
                <a:solidFill>
                  <a:schemeClr val="bg1"/>
                </a:solidFill>
              </a:rPr>
              <a:t>*Helpful Tip: Set a calendar reminder to complete your previous month attendance record on the first of every month</a:t>
            </a:r>
          </a:p>
          <a:p>
            <a:pPr marL="342900" indent="-342900">
              <a:spcBef>
                <a:spcPts val="0"/>
              </a:spcBef>
            </a:pPr>
            <a:r>
              <a:rPr lang="en-US" dirty="0" smtClean="0">
                <a:solidFill>
                  <a:schemeClr val="bg1"/>
                </a:solidFill>
              </a:rPr>
              <a:t>	</a:t>
            </a:r>
            <a:endParaRPr lang="en-US" dirty="0">
              <a:solidFill>
                <a:schemeClr val="bg1"/>
              </a:solidFill>
            </a:endParaRPr>
          </a:p>
          <a:p>
            <a:pPr marL="342900" indent="-342900">
              <a:buFont typeface="Arial" pitchFamily="34" charset="0"/>
              <a:buChar char="•"/>
            </a:pPr>
            <a:endParaRPr lang="en-US" sz="2800" dirty="0" smtClean="0">
              <a:solidFill>
                <a:schemeClr val="tx2">
                  <a:lumMod val="75000"/>
                </a:schemeClr>
              </a:solidFill>
            </a:endParaRPr>
          </a:p>
        </p:txBody>
      </p:sp>
      <p:sp>
        <p:nvSpPr>
          <p:cNvPr id="4" name="Slide Number Placeholder 3"/>
          <p:cNvSpPr>
            <a:spLocks noGrp="1"/>
          </p:cNvSpPr>
          <p:nvPr>
            <p:ph type="sldNum" sz="quarter" idx="12"/>
          </p:nvPr>
        </p:nvSpPr>
        <p:spPr/>
        <p:txBody>
          <a:bodyPr/>
          <a:lstStyle/>
          <a:p>
            <a:fld id="{3320B93C-B305-4100-A3D8-F72B2170604E}" type="slidenum">
              <a:rPr lang="en-US" smtClean="0"/>
              <a:pPr/>
              <a:t>18</a:t>
            </a:fld>
            <a:endParaRPr lang="en-US" dirty="0"/>
          </a:p>
        </p:txBody>
      </p:sp>
    </p:spTree>
    <p:extLst>
      <p:ext uri="{BB962C8B-B14F-4D97-AF65-F5344CB8AC3E}">
        <p14:creationId xmlns:p14="http://schemas.microsoft.com/office/powerpoint/2010/main" val="172527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1676400"/>
            <a:ext cx="8077200" cy="2514600"/>
          </a:xfrm>
        </p:spPr>
        <p:txBody>
          <a:bodyPr>
            <a:normAutofit/>
            <a:scene3d>
              <a:camera prst="orthographicFront"/>
              <a:lightRig rig="soft" dir="t">
                <a:rot lat="0" lon="0" rev="17220000"/>
              </a:lightRig>
            </a:scene3d>
            <a:sp3d prstMaterial="softEdge"/>
          </a:bodyPr>
          <a:lstStyle/>
          <a:p>
            <a:r>
              <a:rPr lang="en-US" sz="3600" dirty="0" smtClean="0">
                <a:solidFill>
                  <a:schemeClr val="tx1"/>
                </a:solidFill>
              </a:rPr>
              <a:t>SUPERVISOR GUIDELINES Electronic Time and Attendance</a:t>
            </a:r>
            <a:endParaRPr lang="en-US" sz="36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239000" cy="1295400"/>
          </a:xfrm>
        </p:spPr>
        <p:txBody>
          <a:bodyPr>
            <a:scene3d>
              <a:camera prst="orthographicFront"/>
              <a:lightRig rig="soft" dir="t">
                <a:rot lat="0" lon="0" rev="17220000"/>
              </a:lightRig>
            </a:scene3d>
            <a:sp3d prstMaterial="softEdge">
              <a:contourClr>
                <a:schemeClr val="tx2">
                  <a:shade val="50000"/>
                </a:schemeClr>
              </a:contourClr>
            </a:sp3d>
          </a:bodyPr>
          <a:lstStyle/>
          <a:p>
            <a:r>
              <a:rPr lang="en-US" dirty="0" smtClean="0">
                <a:solidFill>
                  <a:schemeClr val="tx1"/>
                </a:solidFill>
              </a:rPr>
              <a:t>Background</a:t>
            </a:r>
            <a:endParaRPr lang="en-US" dirty="0">
              <a:solidFill>
                <a:schemeClr val="tx1"/>
              </a:solidFill>
            </a:endParaRPr>
          </a:p>
        </p:txBody>
      </p:sp>
      <p:sp>
        <p:nvSpPr>
          <p:cNvPr id="3" name="Text Placeholder 2"/>
          <p:cNvSpPr>
            <a:spLocks noGrp="1"/>
          </p:cNvSpPr>
          <p:nvPr>
            <p:ph type="body" idx="1"/>
          </p:nvPr>
        </p:nvSpPr>
        <p:spPr>
          <a:xfrm>
            <a:off x="722313" y="2547938"/>
            <a:ext cx="7772400" cy="4005262"/>
          </a:xfrm>
        </p:spPr>
        <p:txBody>
          <a:bodyPr>
            <a:normAutofit/>
          </a:bodyPr>
          <a:lstStyle/>
          <a:p>
            <a:pPr fontAlgn="base">
              <a:buFont typeface="Wingdings" pitchFamily="2" charset="2"/>
              <a:buChar char="Ø"/>
            </a:pPr>
            <a:r>
              <a:rPr lang="en-US" sz="1900" dirty="0" smtClean="0">
                <a:solidFill>
                  <a:schemeClr val="bg1"/>
                </a:solidFill>
              </a:rPr>
              <a:t>The new system has been developed by SUNY System Administration and is part of SUNY's five-year technology plan.  </a:t>
            </a:r>
          </a:p>
          <a:p>
            <a:pPr fontAlgn="base">
              <a:buFont typeface="Wingdings" pitchFamily="2" charset="2"/>
              <a:buChar char="Ø"/>
            </a:pPr>
            <a:endParaRPr lang="en-US" sz="900" dirty="0" smtClean="0">
              <a:solidFill>
                <a:schemeClr val="bg1"/>
              </a:solidFill>
            </a:endParaRPr>
          </a:p>
          <a:p>
            <a:pPr fontAlgn="base">
              <a:buFont typeface="Wingdings" pitchFamily="2" charset="2"/>
              <a:buChar char="Ø"/>
            </a:pPr>
            <a:r>
              <a:rPr lang="en-US" sz="1900" b="1" dirty="0" smtClean="0">
                <a:solidFill>
                  <a:schemeClr val="bg1"/>
                </a:solidFill>
              </a:rPr>
              <a:t>Features and Benefits</a:t>
            </a:r>
            <a:r>
              <a:rPr lang="en-US" sz="1900" dirty="0" smtClean="0">
                <a:solidFill>
                  <a:schemeClr val="bg1"/>
                </a:solidFill>
              </a:rPr>
              <a:t>:</a:t>
            </a:r>
          </a:p>
          <a:p>
            <a:pPr lvl="1">
              <a:buFont typeface="Wingdings" pitchFamily="2" charset="2"/>
              <a:buChar char="§"/>
            </a:pPr>
            <a:r>
              <a:rPr lang="en-US" sz="1900" dirty="0" smtClean="0">
                <a:solidFill>
                  <a:schemeClr val="bg1"/>
                </a:solidFill>
              </a:rPr>
              <a:t>Completely paperless system - supports our "green" campus initiative and saves paper and printing of time records.</a:t>
            </a:r>
          </a:p>
          <a:p>
            <a:pPr lvl="1">
              <a:buFont typeface="Wingdings" pitchFamily="2" charset="2"/>
              <a:buChar char="§"/>
            </a:pPr>
            <a:endParaRPr lang="en-US" sz="900" dirty="0" smtClean="0">
              <a:solidFill>
                <a:schemeClr val="bg1"/>
              </a:solidFill>
            </a:endParaRPr>
          </a:p>
          <a:p>
            <a:pPr lvl="1">
              <a:buFont typeface="Wingdings" pitchFamily="2" charset="2"/>
              <a:buChar char="§"/>
            </a:pPr>
            <a:r>
              <a:rPr lang="en-US" sz="1900" dirty="0" smtClean="0">
                <a:solidFill>
                  <a:schemeClr val="bg1"/>
                </a:solidFill>
              </a:rPr>
              <a:t>Provides an electronic approval workflow.</a:t>
            </a:r>
            <a:r>
              <a:rPr lang="en-US" sz="1900" dirty="0">
                <a:solidFill>
                  <a:schemeClr val="bg1"/>
                </a:solidFill>
              </a:rPr>
              <a:t> </a:t>
            </a:r>
            <a:endParaRPr lang="en-US" sz="1900" dirty="0" smtClean="0">
              <a:solidFill>
                <a:schemeClr val="bg1"/>
              </a:solidFill>
            </a:endParaRPr>
          </a:p>
          <a:p>
            <a:pPr lvl="1">
              <a:buFont typeface="Wingdings" pitchFamily="2" charset="2"/>
              <a:buChar char="§"/>
            </a:pPr>
            <a:endParaRPr lang="en-US" sz="900" dirty="0" smtClean="0">
              <a:solidFill>
                <a:schemeClr val="bg1"/>
              </a:solidFill>
            </a:endParaRPr>
          </a:p>
          <a:p>
            <a:pPr lvl="1">
              <a:buFont typeface="Wingdings" pitchFamily="2" charset="2"/>
              <a:buChar char="§"/>
            </a:pPr>
            <a:r>
              <a:rPr lang="en-US" sz="1900" dirty="0" smtClean="0">
                <a:solidFill>
                  <a:schemeClr val="bg1"/>
                </a:solidFill>
              </a:rPr>
              <a:t>Increased efficiencies, accuracy, and up-to-date accrual balances.</a:t>
            </a:r>
          </a:p>
          <a:p>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3320B93C-B305-4100-A3D8-F72B2170604E}"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90600"/>
          </a:xfrm>
        </p:spPr>
        <p:txBody>
          <a:bodyPr>
            <a:noAutofit/>
            <a:scene3d>
              <a:camera prst="orthographicFront"/>
              <a:lightRig rig="soft" dir="t">
                <a:rot lat="0" lon="0" rev="16800000"/>
              </a:lightRig>
            </a:scene3d>
            <a:sp3d prstMaterial="softEdge"/>
          </a:bodyPr>
          <a:lstStyle/>
          <a:p>
            <a:r>
              <a:rPr lang="en-US" sz="3600" dirty="0" smtClean="0">
                <a:solidFill>
                  <a:schemeClr val="tx1"/>
                </a:solidFill>
              </a:rPr>
              <a:t/>
            </a:r>
            <a:br>
              <a:rPr lang="en-US" sz="3600" dirty="0" smtClean="0">
                <a:solidFill>
                  <a:schemeClr val="tx1"/>
                </a:solidFill>
              </a:rPr>
            </a:br>
            <a:r>
              <a:rPr lang="en-US" sz="3600" dirty="0" smtClean="0">
                <a:solidFill>
                  <a:schemeClr val="tx1"/>
                </a:solidFill>
              </a:rPr>
              <a:t> SUPERVISORS RESPONSIBILITIES</a:t>
            </a:r>
            <a:endParaRPr lang="en-US" sz="36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3853818"/>
              </p:ext>
            </p:extLst>
          </p:nvPr>
        </p:nvGraphicFramePr>
        <p:xfrm>
          <a:off x="304800" y="19050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3320B93C-B305-4100-A3D8-F72B2170604E}" type="slidenum">
              <a:rPr lang="en-US" smtClean="0"/>
              <a:pPr/>
              <a:t>20</a:t>
            </a:fld>
            <a:endParaRPr lang="en-US" dirty="0"/>
          </a:p>
        </p:txBody>
      </p:sp>
    </p:spTree>
    <p:extLst>
      <p:ext uri="{BB962C8B-B14F-4D97-AF65-F5344CB8AC3E}">
        <p14:creationId xmlns:p14="http://schemas.microsoft.com/office/powerpoint/2010/main" val="286862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pervisor Work Roster.JPG"/>
          <p:cNvPicPr>
            <a:picLocks noChangeAspect="1"/>
          </p:cNvPicPr>
          <p:nvPr/>
        </p:nvPicPr>
        <p:blipFill>
          <a:blip r:embed="rId2" cstate="print"/>
          <a:srcRect b="15367"/>
          <a:stretch>
            <a:fillRect/>
          </a:stretch>
        </p:blipFill>
        <p:spPr>
          <a:xfrm>
            <a:off x="381000" y="2819400"/>
            <a:ext cx="8610600" cy="3429000"/>
          </a:xfrm>
          <a:prstGeom prst="rect">
            <a:avLst/>
          </a:prstGeom>
        </p:spPr>
      </p:pic>
      <p:sp>
        <p:nvSpPr>
          <p:cNvPr id="2" name="Title 1"/>
          <p:cNvSpPr>
            <a:spLocks noGrp="1"/>
          </p:cNvSpPr>
          <p:nvPr>
            <p:ph type="title"/>
          </p:nvPr>
        </p:nvSpPr>
        <p:spPr>
          <a:xfrm>
            <a:off x="722313" y="533400"/>
            <a:ext cx="7772400" cy="1781175"/>
          </a:xfrm>
        </p:spPr>
        <p:txBody>
          <a:bodyPr>
            <a:normAutofit fontScale="90000"/>
            <a:scene3d>
              <a:camera prst="orthographicFront"/>
              <a:lightRig rig="soft" dir="t">
                <a:rot lat="0" lon="0" rev="17220000"/>
              </a:lightRig>
            </a:scene3d>
            <a:sp3d prstMaterial="softEdge">
              <a:contourClr>
                <a:schemeClr val="tx2">
                  <a:shade val="50000"/>
                </a:schemeClr>
              </a:contourClr>
            </a:sp3d>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300" b="1" dirty="0" smtClean="0">
                <a:solidFill>
                  <a:schemeClr val="tx1"/>
                </a:solidFill>
              </a:rPr>
              <a:t>Supervisors</a:t>
            </a:r>
            <a:r>
              <a:rPr lang="en-US" sz="3300" dirty="0" smtClean="0">
                <a:solidFill>
                  <a:schemeClr val="tx1"/>
                </a:solidFill>
              </a:rPr>
              <a:t> will have a </a:t>
            </a:r>
            <a:r>
              <a:rPr lang="en-US" sz="3300" b="1" dirty="0" smtClean="0">
                <a:solidFill>
                  <a:schemeClr val="tx1"/>
                </a:solidFill>
              </a:rPr>
              <a:t>“Work Roster” </a:t>
            </a:r>
            <a:r>
              <a:rPr lang="en-US" sz="3300" dirty="0" smtClean="0">
                <a:solidFill>
                  <a:schemeClr val="tx1"/>
                </a:solidFill>
              </a:rPr>
              <a:t>showing the electronic timesheets for direct reports</a:t>
            </a:r>
            <a:endParaRPr lang="en-US" sz="3300" dirty="0">
              <a:solidFill>
                <a:schemeClr val="tx1"/>
              </a:solidFill>
            </a:endParaRPr>
          </a:p>
        </p:txBody>
      </p:sp>
      <p:sp>
        <p:nvSpPr>
          <p:cNvPr id="3" name="Text Placeholder 2"/>
          <p:cNvSpPr>
            <a:spLocks noGrp="1"/>
          </p:cNvSpPr>
          <p:nvPr>
            <p:ph type="body" idx="1"/>
          </p:nvPr>
        </p:nvSpPr>
        <p:spPr/>
        <p:txBody>
          <a:bodyPr/>
          <a:lstStyle/>
          <a:p>
            <a:r>
              <a:rPr lang="en-US" dirty="0" smtClean="0"/>
              <a:t> </a:t>
            </a:r>
          </a:p>
          <a:p>
            <a:endParaRPr lang="en-US" dirty="0"/>
          </a:p>
        </p:txBody>
      </p:sp>
      <p:sp>
        <p:nvSpPr>
          <p:cNvPr id="8" name="Slide Number Placeholder 7"/>
          <p:cNvSpPr>
            <a:spLocks noGrp="1"/>
          </p:cNvSpPr>
          <p:nvPr>
            <p:ph type="sldNum" sz="quarter" idx="12"/>
          </p:nvPr>
        </p:nvSpPr>
        <p:spPr/>
        <p:txBody>
          <a:bodyPr/>
          <a:lstStyle/>
          <a:p>
            <a:fld id="{3320B93C-B305-4100-A3D8-F72B2170604E}" type="slidenum">
              <a:rPr lang="en-US" smtClean="0"/>
              <a:pPr/>
              <a:t>21</a:t>
            </a:fld>
            <a:endParaRPr lang="en-US" dirty="0"/>
          </a:p>
        </p:txBody>
      </p:sp>
      <p:sp>
        <p:nvSpPr>
          <p:cNvPr id="4" name="Rectangle 3"/>
          <p:cNvSpPr/>
          <p:nvPr/>
        </p:nvSpPr>
        <p:spPr>
          <a:xfrm>
            <a:off x="685800" y="3244334"/>
            <a:ext cx="6476999" cy="369332"/>
          </a:xfrm>
          <a:prstGeom prst="rect">
            <a:avLst/>
          </a:prstGeom>
        </p:spPr>
        <p:txBody>
          <a:bodyPr wrap="square">
            <a:spAutoFit/>
          </a:bodyPr>
          <a:lstStyle/>
          <a:p>
            <a:r>
              <a:rPr lang="en-US" dirty="0" smtClean="0"/>
              <a:t> </a:t>
            </a:r>
            <a:endParaRPr lang="en-US" dirty="0"/>
          </a:p>
        </p:txBody>
      </p:sp>
      <p:sp>
        <p:nvSpPr>
          <p:cNvPr id="6" name="Notched Right Arrow 5"/>
          <p:cNvSpPr/>
          <p:nvPr/>
        </p:nvSpPr>
        <p:spPr>
          <a:xfrm rot="19931443">
            <a:off x="2000230" y="3522615"/>
            <a:ext cx="2623158" cy="105763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Select </a:t>
            </a:r>
          </a:p>
          <a:p>
            <a:pPr algn="ctr"/>
            <a:r>
              <a:rPr lang="en-US" sz="1200" b="1" dirty="0" smtClean="0">
                <a:solidFill>
                  <a:schemeClr val="bg1"/>
                </a:solidFill>
              </a:rPr>
              <a:t>“Work Roster</a:t>
            </a:r>
            <a:r>
              <a:rPr lang="en-US" sz="900" b="1" dirty="0" smtClean="0">
                <a:solidFill>
                  <a:schemeClr val="bg1"/>
                </a:solidFill>
              </a:rPr>
              <a:t>”</a:t>
            </a:r>
            <a:endParaRPr lang="en-US" sz="900" b="1" dirty="0">
              <a:solidFill>
                <a:schemeClr val="bg1"/>
              </a:solidFill>
            </a:endParaRPr>
          </a:p>
        </p:txBody>
      </p:sp>
      <p:sp>
        <p:nvSpPr>
          <p:cNvPr id="9" name="Rectangle 8"/>
          <p:cNvSpPr/>
          <p:nvPr/>
        </p:nvSpPr>
        <p:spPr>
          <a:xfrm>
            <a:off x="685800" y="4267200"/>
            <a:ext cx="1143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0" y="5562600"/>
            <a:ext cx="1447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609600"/>
            <a:ext cx="8153400" cy="990600"/>
          </a:xfrm>
        </p:spPr>
        <p:txBody>
          <a:bodyPr>
            <a:scene3d>
              <a:camera prst="orthographicFront"/>
              <a:lightRig rig="soft" dir="t">
                <a:rot lat="0" lon="0" rev="17220000"/>
              </a:lightRig>
            </a:scene3d>
            <a:sp3d prstMaterial="softEdge">
              <a:contourClr>
                <a:schemeClr val="tx2">
                  <a:shade val="50000"/>
                </a:schemeClr>
              </a:contourClr>
            </a:sp3d>
          </a:bodyPr>
          <a:lstStyle/>
          <a:p>
            <a:r>
              <a:rPr lang="en-US" sz="3600" dirty="0" smtClean="0">
                <a:solidFill>
                  <a:schemeClr val="tx1"/>
                </a:solidFill>
              </a:rPr>
              <a:t>View of Employee Work Roster</a:t>
            </a:r>
            <a:endParaRPr lang="en-US" sz="3600" dirty="0">
              <a:solidFill>
                <a:schemeClr val="tx1"/>
              </a:solidFill>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320B93C-B305-4100-A3D8-F72B2170604E}" type="slidenum">
              <a:rPr lang="en-US" smtClean="0"/>
              <a:pPr/>
              <a:t>22</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14600"/>
            <a:ext cx="8382000"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Notched Right Arrow 4"/>
          <p:cNvSpPr/>
          <p:nvPr/>
        </p:nvSpPr>
        <p:spPr>
          <a:xfrm flipH="1">
            <a:off x="2209800" y="2971800"/>
            <a:ext cx="1905000"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Pending Time Record Approvals</a:t>
            </a:r>
            <a:endParaRPr lang="en-US" sz="1000" b="1" dirty="0">
              <a:solidFill>
                <a:schemeClr val="bg1"/>
              </a:solidFill>
            </a:endParaRPr>
          </a:p>
        </p:txBody>
      </p:sp>
      <p:sp>
        <p:nvSpPr>
          <p:cNvPr id="7" name="Notched Right Arrow 6"/>
          <p:cNvSpPr/>
          <p:nvPr/>
        </p:nvSpPr>
        <p:spPr>
          <a:xfrm flipH="1">
            <a:off x="1828800" y="3810000"/>
            <a:ext cx="1905000" cy="685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Pending Leave Requests</a:t>
            </a:r>
            <a:endParaRPr lang="en-US" sz="1000" b="1" dirty="0">
              <a:solidFill>
                <a:schemeClr val="bg1"/>
              </a:solidFill>
            </a:endParaRPr>
          </a:p>
        </p:txBody>
      </p:sp>
      <p:sp>
        <p:nvSpPr>
          <p:cNvPr id="8" name="Notched Right Arrow 7"/>
          <p:cNvSpPr/>
          <p:nvPr/>
        </p:nvSpPr>
        <p:spPr>
          <a:xfrm rot="-1800000" flipH="1">
            <a:off x="1539929" y="4762433"/>
            <a:ext cx="1344710" cy="510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1000" b="1" dirty="0" smtClean="0">
                <a:solidFill>
                  <a:schemeClr val="bg1"/>
                </a:solidFill>
              </a:rPr>
              <a:t>Employee List</a:t>
            </a:r>
            <a:endParaRPr lang="en-US" sz="1000" b="1" dirty="0">
              <a:solidFill>
                <a:schemeClr val="bg1"/>
              </a:solidFill>
            </a:endParaRPr>
          </a:p>
        </p:txBody>
      </p:sp>
      <p:sp>
        <p:nvSpPr>
          <p:cNvPr id="9" name="Rectangle 8"/>
          <p:cNvSpPr/>
          <p:nvPr/>
        </p:nvSpPr>
        <p:spPr>
          <a:xfrm>
            <a:off x="533400" y="3657600"/>
            <a:ext cx="1143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4419600"/>
            <a:ext cx="1371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3400" y="5562600"/>
            <a:ext cx="16002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787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upervisor Work Roster.JPG"/>
          <p:cNvPicPr>
            <a:picLocks noChangeAspect="1"/>
          </p:cNvPicPr>
          <p:nvPr/>
        </p:nvPicPr>
        <p:blipFill>
          <a:blip r:embed="rId2" cstate="print"/>
          <a:srcRect b="14000"/>
          <a:stretch>
            <a:fillRect/>
          </a:stretch>
        </p:blipFill>
        <p:spPr>
          <a:xfrm>
            <a:off x="228600" y="3124200"/>
            <a:ext cx="8680409" cy="3200400"/>
          </a:xfrm>
          <a:prstGeom prst="rect">
            <a:avLst/>
          </a:prstGeom>
        </p:spPr>
      </p:pic>
      <p:sp>
        <p:nvSpPr>
          <p:cNvPr id="2" name="Title 1"/>
          <p:cNvSpPr>
            <a:spLocks noGrp="1"/>
          </p:cNvSpPr>
          <p:nvPr>
            <p:ph type="title"/>
          </p:nvPr>
        </p:nvSpPr>
        <p:spPr>
          <a:xfrm>
            <a:off x="533400" y="533400"/>
            <a:ext cx="7961313" cy="2085975"/>
          </a:xfrm>
        </p:spPr>
        <p:txBody>
          <a:bodyPr>
            <a:normAutofit fontScale="90000"/>
            <a:scene3d>
              <a:camera prst="orthographicFront"/>
              <a:lightRig rig="soft" dir="t">
                <a:rot lat="0" lon="0" rev="17220000"/>
              </a:lightRig>
            </a:scene3d>
            <a:sp3d prstMaterial="softEdge">
              <a:contourClr>
                <a:schemeClr val="tx2">
                  <a:shade val="50000"/>
                </a:schemeClr>
              </a:contourClr>
            </a:sp3d>
          </a:bodyPr>
          <a:lstStyle/>
          <a:p>
            <a:pPr indent="-742950"/>
            <a:r>
              <a:rPr lang="en-US" sz="3000" dirty="0" smtClean="0">
                <a:solidFill>
                  <a:schemeClr val="tx1"/>
                </a:solidFill>
              </a:rPr>
              <a:t>1) </a:t>
            </a:r>
            <a:r>
              <a:rPr lang="en-US" sz="3000" b="1" dirty="0" smtClean="0">
                <a:solidFill>
                  <a:schemeClr val="tx1"/>
                </a:solidFill>
              </a:rPr>
              <a:t>View</a:t>
            </a:r>
            <a:r>
              <a:rPr lang="en-US" sz="3000" dirty="0" smtClean="0">
                <a:solidFill>
                  <a:schemeClr val="tx1"/>
                </a:solidFill>
              </a:rPr>
              <a:t> Employee’s Time Record</a:t>
            </a:r>
            <a:br>
              <a:rPr lang="en-US" sz="3000" dirty="0" smtClean="0">
                <a:solidFill>
                  <a:schemeClr val="tx1"/>
                </a:solidFill>
              </a:rPr>
            </a:br>
            <a:r>
              <a:rPr lang="en-US" sz="3000" dirty="0" smtClean="0">
                <a:solidFill>
                  <a:schemeClr val="tx1"/>
                </a:solidFill>
              </a:rPr>
              <a:t/>
            </a:r>
            <a:br>
              <a:rPr lang="en-US" sz="3000" dirty="0" smtClean="0">
                <a:solidFill>
                  <a:schemeClr val="tx1"/>
                </a:solidFill>
              </a:rPr>
            </a:br>
            <a:r>
              <a:rPr lang="en-US" sz="3000" dirty="0" smtClean="0">
                <a:solidFill>
                  <a:schemeClr val="tx1"/>
                </a:solidFill>
              </a:rPr>
              <a:t>2) </a:t>
            </a:r>
            <a:r>
              <a:rPr lang="en-US" sz="3000" b="1" dirty="0" smtClean="0">
                <a:solidFill>
                  <a:schemeClr val="tx1"/>
                </a:solidFill>
              </a:rPr>
              <a:t>Determine an Action </a:t>
            </a:r>
            <a:br>
              <a:rPr lang="en-US" sz="3000" b="1" dirty="0" smtClean="0">
                <a:solidFill>
                  <a:schemeClr val="tx1"/>
                </a:solidFill>
              </a:rPr>
            </a:br>
            <a:r>
              <a:rPr lang="en-US" sz="3000" dirty="0" smtClean="0">
                <a:solidFill>
                  <a:schemeClr val="tx1"/>
                </a:solidFill>
              </a:rPr>
              <a:t/>
            </a:r>
            <a:br>
              <a:rPr lang="en-US" sz="3000" dirty="0" smtClean="0">
                <a:solidFill>
                  <a:schemeClr val="tx1"/>
                </a:solidFill>
              </a:rPr>
            </a:br>
            <a:r>
              <a:rPr lang="en-US" sz="3000" dirty="0" smtClean="0">
                <a:solidFill>
                  <a:schemeClr val="tx1"/>
                </a:solidFill>
              </a:rPr>
              <a:t>3) Then, </a:t>
            </a:r>
            <a:r>
              <a:rPr lang="en-US" sz="3000" b="1" dirty="0" smtClean="0">
                <a:solidFill>
                  <a:schemeClr val="tx1"/>
                </a:solidFill>
              </a:rPr>
              <a:t>“Submit”</a:t>
            </a:r>
            <a:endParaRPr lang="en-US" sz="3000" b="1" dirty="0">
              <a:solidFill>
                <a:schemeClr val="tx1"/>
              </a:solidFill>
            </a:endParaRPr>
          </a:p>
        </p:txBody>
      </p:sp>
      <p:sp>
        <p:nvSpPr>
          <p:cNvPr id="3" name="Text Placeholder 2"/>
          <p:cNvSpPr>
            <a:spLocks noGrp="1"/>
          </p:cNvSpPr>
          <p:nvPr>
            <p:ph type="body" idx="1"/>
          </p:nvPr>
        </p:nvSpPr>
        <p:spPr/>
        <p:txBody>
          <a:bodyPr/>
          <a:lstStyle/>
          <a:p>
            <a:r>
              <a:rPr lang="en-US" dirty="0" smtClean="0"/>
              <a:t> </a:t>
            </a:r>
          </a:p>
          <a:p>
            <a:endParaRPr lang="en-US" dirty="0"/>
          </a:p>
        </p:txBody>
      </p:sp>
      <p:sp>
        <p:nvSpPr>
          <p:cNvPr id="12" name="Slide Number Placeholder 11"/>
          <p:cNvSpPr>
            <a:spLocks noGrp="1"/>
          </p:cNvSpPr>
          <p:nvPr>
            <p:ph type="sldNum" sz="quarter" idx="12"/>
          </p:nvPr>
        </p:nvSpPr>
        <p:spPr/>
        <p:txBody>
          <a:bodyPr/>
          <a:lstStyle/>
          <a:p>
            <a:fld id="{3320B93C-B305-4100-A3D8-F72B2170604E}" type="slidenum">
              <a:rPr lang="en-US" smtClean="0"/>
              <a:pPr/>
              <a:t>23</a:t>
            </a:fld>
            <a:endParaRPr lang="en-US" dirty="0"/>
          </a:p>
        </p:txBody>
      </p:sp>
      <p:sp>
        <p:nvSpPr>
          <p:cNvPr id="4" name="Rectangle 3"/>
          <p:cNvSpPr/>
          <p:nvPr/>
        </p:nvSpPr>
        <p:spPr>
          <a:xfrm>
            <a:off x="685800" y="3244334"/>
            <a:ext cx="6476999" cy="369332"/>
          </a:xfrm>
          <a:prstGeom prst="rect">
            <a:avLst/>
          </a:prstGeom>
        </p:spPr>
        <p:txBody>
          <a:bodyPr wrap="square">
            <a:spAutoFit/>
          </a:bodyPr>
          <a:lstStyle/>
          <a:p>
            <a:r>
              <a:rPr lang="en-US" dirty="0" smtClean="0"/>
              <a:t> </a:t>
            </a:r>
            <a:endParaRPr lang="en-US" dirty="0"/>
          </a:p>
        </p:txBody>
      </p:sp>
      <p:sp>
        <p:nvSpPr>
          <p:cNvPr id="6" name="Notched Right Arrow 5"/>
          <p:cNvSpPr/>
          <p:nvPr/>
        </p:nvSpPr>
        <p:spPr>
          <a:xfrm flipH="1">
            <a:off x="1447800" y="4114800"/>
            <a:ext cx="2590800" cy="990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p>
          <a:p>
            <a:pPr algn="ctr"/>
            <a:endParaRPr lang="en-US" sz="800" b="1" dirty="0" smtClean="0">
              <a:solidFill>
                <a:schemeClr val="bg1"/>
              </a:solidFill>
            </a:endParaRPr>
          </a:p>
          <a:p>
            <a:pPr marL="228600" indent="-228600" algn="ctr">
              <a:buAutoNum type="arabicParenR"/>
            </a:pPr>
            <a:r>
              <a:rPr lang="en-US" sz="1200" b="1" dirty="0" smtClean="0">
                <a:solidFill>
                  <a:schemeClr val="bg1"/>
                </a:solidFill>
              </a:rPr>
              <a:t>View details or history of time record</a:t>
            </a:r>
          </a:p>
          <a:p>
            <a:pPr marL="342900" indent="-342900" algn="ctr">
              <a:buAutoNum type="arabicParenR"/>
            </a:pPr>
            <a:endParaRPr lang="en-US" dirty="0"/>
          </a:p>
        </p:txBody>
      </p:sp>
      <p:sp>
        <p:nvSpPr>
          <p:cNvPr id="7" name="Notched Right Arrow 6"/>
          <p:cNvSpPr/>
          <p:nvPr/>
        </p:nvSpPr>
        <p:spPr>
          <a:xfrm>
            <a:off x="5257800" y="4114800"/>
            <a:ext cx="21336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r>
              <a:rPr lang="en-US" sz="1200" b="1" dirty="0" smtClean="0">
                <a:solidFill>
                  <a:schemeClr val="bg1"/>
                </a:solidFill>
              </a:rPr>
              <a:t>2) Select action</a:t>
            </a:r>
          </a:p>
        </p:txBody>
      </p:sp>
      <p:sp>
        <p:nvSpPr>
          <p:cNvPr id="8" name="Notched Right Arrow 7"/>
          <p:cNvSpPr/>
          <p:nvPr/>
        </p:nvSpPr>
        <p:spPr>
          <a:xfrm rot="2390485" flipH="1">
            <a:off x="607965" y="5787510"/>
            <a:ext cx="1726915" cy="8586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smtClean="0"/>
          </a:p>
          <a:p>
            <a:pPr algn="ctr"/>
            <a:r>
              <a:rPr lang="en-US" sz="1200" b="1" dirty="0" smtClean="0">
                <a:solidFill>
                  <a:schemeClr val="bg1"/>
                </a:solidFill>
              </a:rPr>
              <a:t>3) Submit</a:t>
            </a:r>
            <a:r>
              <a:rPr lang="en-US" sz="1200" b="1" dirty="0" smtClean="0">
                <a:solidFill>
                  <a:srgbClr val="FFFF00"/>
                </a:solidFill>
              </a:rPr>
              <a:t> </a:t>
            </a:r>
          </a:p>
          <a:p>
            <a:pPr algn="ctr"/>
            <a:r>
              <a:rPr lang="en-US" dirty="0" smtClean="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05800" cy="990600"/>
          </a:xfrm>
        </p:spPr>
        <p:txBody>
          <a:bodyPr>
            <a:scene3d>
              <a:camera prst="orthographicFront"/>
              <a:lightRig rig="soft" dir="t">
                <a:rot lat="0" lon="0" rev="17220000"/>
              </a:lightRig>
            </a:scene3d>
            <a:sp3d prstMaterial="softEdge">
              <a:contourClr>
                <a:schemeClr val="tx2">
                  <a:shade val="50000"/>
                </a:schemeClr>
              </a:contourClr>
            </a:sp3d>
          </a:bodyPr>
          <a:lstStyle/>
          <a:p>
            <a:r>
              <a:rPr lang="en-US" sz="3100" dirty="0" smtClean="0">
                <a:solidFill>
                  <a:schemeClr val="tx1"/>
                </a:solidFill>
              </a:rPr>
              <a:t>Sign out of the SUNY browser and close  </a:t>
            </a:r>
            <a:endParaRPr lang="en-US" sz="3100" dirty="0">
              <a:solidFill>
                <a:schemeClr val="tx1"/>
              </a:solidFill>
            </a:endParaRPr>
          </a:p>
        </p:txBody>
      </p:sp>
      <p:sp>
        <p:nvSpPr>
          <p:cNvPr id="3" name="Text Placeholder 2"/>
          <p:cNvSpPr>
            <a:spLocks noGrp="1"/>
          </p:cNvSpPr>
          <p:nvPr>
            <p:ph type="body" idx="1"/>
          </p:nvPr>
        </p:nvSpPr>
        <p:spPr>
          <a:xfrm>
            <a:off x="722313" y="2133600"/>
            <a:ext cx="7772400" cy="4572000"/>
          </a:xfrm>
        </p:spPr>
        <p:txBody>
          <a:bodyPr>
            <a:normAutofit/>
          </a:bodyPr>
          <a:lstStyle/>
          <a:p>
            <a:r>
              <a:rPr lang="en-US" sz="1800" dirty="0" smtClean="0">
                <a:solidFill>
                  <a:schemeClr val="bg1"/>
                </a:solidFill>
              </a:rPr>
              <a:t>To ensure your privacy and system security, in addition to “Logging Off,” you will also need to “X” out of the SUNY browser. (You can do this by clicking on the box in the upper right hand corner of your screen).</a:t>
            </a:r>
            <a:endParaRPr lang="en-US" sz="1800" dirty="0">
              <a:solidFill>
                <a:schemeClr val="bg1"/>
              </a:solidFill>
            </a:endParaRPr>
          </a:p>
        </p:txBody>
      </p:sp>
      <p:sp>
        <p:nvSpPr>
          <p:cNvPr id="8" name="Slide Number Placeholder 7"/>
          <p:cNvSpPr>
            <a:spLocks noGrp="1"/>
          </p:cNvSpPr>
          <p:nvPr>
            <p:ph type="sldNum" sz="quarter" idx="12"/>
          </p:nvPr>
        </p:nvSpPr>
        <p:spPr/>
        <p:txBody>
          <a:bodyPr/>
          <a:lstStyle/>
          <a:p>
            <a:fld id="{3320B93C-B305-4100-A3D8-F72B2170604E}" type="slidenum">
              <a:rPr lang="en-US" smtClean="0"/>
              <a:pPr/>
              <a:t>24</a:t>
            </a:fld>
            <a:endParaRPr lang="en-US" dirty="0"/>
          </a:p>
        </p:txBody>
      </p:sp>
      <p:pic>
        <p:nvPicPr>
          <p:cNvPr id="5" name="Picture 4"/>
          <p:cNvPicPr/>
          <p:nvPr/>
        </p:nvPicPr>
        <p:blipFill>
          <a:blip r:embed="rId2" cstate="print"/>
          <a:srcRect l="16667" b="60256"/>
          <a:stretch>
            <a:fillRect/>
          </a:stretch>
        </p:blipFill>
        <p:spPr bwMode="auto">
          <a:xfrm>
            <a:off x="762000" y="3581400"/>
            <a:ext cx="7543800" cy="2590800"/>
          </a:xfrm>
          <a:prstGeom prst="rect">
            <a:avLst/>
          </a:prstGeom>
          <a:noFill/>
          <a:ln w="9525">
            <a:noFill/>
            <a:miter lim="800000"/>
            <a:headEnd/>
            <a:tailEnd/>
          </a:ln>
        </p:spPr>
      </p:pic>
      <p:sp>
        <p:nvSpPr>
          <p:cNvPr id="6" name="Notched Right Arrow 5"/>
          <p:cNvSpPr/>
          <p:nvPr/>
        </p:nvSpPr>
        <p:spPr>
          <a:xfrm rot="20307685">
            <a:off x="-8804" y="4395708"/>
            <a:ext cx="2349524" cy="122915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 </a:t>
            </a:r>
            <a:r>
              <a:rPr lang="en-US" sz="1200" b="1" dirty="0" smtClean="0">
                <a:solidFill>
                  <a:schemeClr val="bg1"/>
                </a:solidFill>
              </a:rPr>
              <a:t>Step1:</a:t>
            </a:r>
          </a:p>
          <a:p>
            <a:pPr algn="ctr"/>
            <a:r>
              <a:rPr lang="en-US" sz="1200" b="1" dirty="0" smtClean="0">
                <a:solidFill>
                  <a:schemeClr val="bg1"/>
                </a:solidFill>
              </a:rPr>
              <a:t> Log-Off</a:t>
            </a:r>
          </a:p>
          <a:p>
            <a:pPr algn="ctr"/>
            <a:endParaRPr lang="en-US" sz="800" dirty="0">
              <a:solidFill>
                <a:srgbClr val="FFFF00"/>
              </a:solidFill>
            </a:endParaRPr>
          </a:p>
        </p:txBody>
      </p:sp>
      <p:sp>
        <p:nvSpPr>
          <p:cNvPr id="7" name="Notched Right Arrow 6"/>
          <p:cNvSpPr/>
          <p:nvPr/>
        </p:nvSpPr>
        <p:spPr>
          <a:xfrm rot="20267167">
            <a:off x="5787025" y="3685244"/>
            <a:ext cx="2342387" cy="92002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Step 2:</a:t>
            </a:r>
          </a:p>
          <a:p>
            <a:pPr algn="ctr"/>
            <a:r>
              <a:rPr lang="en-US" sz="1200" b="1" dirty="0" smtClean="0">
                <a:solidFill>
                  <a:schemeClr val="bg1"/>
                </a:solidFill>
              </a:rPr>
              <a:t>Close browser</a:t>
            </a:r>
            <a:endParaRPr lang="en-US" sz="1200" b="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scene3d>
              <a:camera prst="orthographicFront"/>
              <a:lightRig rig="soft" dir="t">
                <a:rot lat="0" lon="0" rev="17220000"/>
              </a:lightRig>
            </a:scene3d>
            <a:sp3d prstMaterial="softEdge"/>
          </a:bodyPr>
          <a:lstStyle/>
          <a:p>
            <a:r>
              <a:rPr lang="en-US" dirty="0" smtClean="0">
                <a:solidFill>
                  <a:schemeClr val="tx1"/>
                </a:solidFill>
              </a:rPr>
              <a:t>Additional FEATURES AND information</a:t>
            </a:r>
            <a:endParaRPr lang="en-US" dirty="0">
              <a:solidFill>
                <a:schemeClr val="tx1"/>
              </a:solidFill>
            </a:endParaRPr>
          </a:p>
        </p:txBody>
      </p:sp>
    </p:spTree>
    <p:extLst>
      <p:ext uri="{BB962C8B-B14F-4D97-AF65-F5344CB8AC3E}">
        <p14:creationId xmlns:p14="http://schemas.microsoft.com/office/powerpoint/2010/main" val="3333088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2438400"/>
            <a:ext cx="8915399"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228600"/>
            <a:ext cx="8382000" cy="609599"/>
          </a:xfrm>
        </p:spPr>
        <p:txBody>
          <a:bodyPr>
            <a:normAutofit fontScale="90000"/>
            <a:scene3d>
              <a:camera prst="orthographicFront"/>
              <a:lightRig rig="soft" dir="t">
                <a:rot lat="0" lon="0" rev="17220000"/>
              </a:lightRig>
            </a:scene3d>
            <a:sp3d prstMaterial="softEdge">
              <a:contourClr>
                <a:schemeClr val="tx2">
                  <a:shade val="50000"/>
                </a:schemeClr>
              </a:contourClr>
            </a:sp3d>
          </a:bodyPr>
          <a:lstStyle/>
          <a:p>
            <a:r>
              <a:rPr lang="en-US" sz="3600" b="1" dirty="0" smtClean="0">
                <a:solidFill>
                  <a:srgbClr val="00B050"/>
                </a:solidFill>
              </a:rPr>
              <a:t/>
            </a:r>
            <a:br>
              <a:rPr lang="en-US" sz="3600" b="1" dirty="0" smtClean="0">
                <a:solidFill>
                  <a:srgbClr val="00B050"/>
                </a:solidFill>
              </a:rPr>
            </a:br>
            <a:r>
              <a:rPr lang="en-US" sz="3600" b="1" dirty="0" smtClean="0">
                <a:solidFill>
                  <a:srgbClr val="00B050"/>
                </a:solidFill>
              </a:rPr>
              <a:t/>
            </a:r>
            <a:br>
              <a:rPr lang="en-US" sz="3600" b="1" dirty="0" smtClean="0">
                <a:solidFill>
                  <a:srgbClr val="00B050"/>
                </a:solidFill>
              </a:rPr>
            </a:br>
            <a:r>
              <a:rPr lang="en-US" sz="3600" b="1" dirty="0" smtClean="0">
                <a:solidFill>
                  <a:srgbClr val="00B050"/>
                </a:solidFill>
              </a:rPr>
              <a:t/>
            </a:r>
            <a:br>
              <a:rPr lang="en-US" sz="3600" b="1" dirty="0" smtClean="0">
                <a:solidFill>
                  <a:srgbClr val="00B050"/>
                </a:solidFill>
              </a:rPr>
            </a:br>
            <a:r>
              <a:rPr lang="en-US" sz="3600" b="1" dirty="0" smtClean="0">
                <a:solidFill>
                  <a:srgbClr val="00B050"/>
                </a:solidFill>
              </a:rPr>
              <a:t/>
            </a:r>
            <a:br>
              <a:rPr lang="en-US" sz="3600" b="1" dirty="0" smtClean="0">
                <a:solidFill>
                  <a:srgbClr val="00B050"/>
                </a:solidFill>
              </a:rPr>
            </a:br>
            <a:r>
              <a:rPr lang="en-US" sz="3600" b="1" dirty="0" smtClean="0">
                <a:solidFill>
                  <a:srgbClr val="00B050"/>
                </a:solidFill>
              </a:rPr>
              <a:t/>
            </a:r>
            <a:br>
              <a:rPr lang="en-US" sz="3600" b="1" dirty="0" smtClean="0">
                <a:solidFill>
                  <a:srgbClr val="00B050"/>
                </a:solidFill>
              </a:rPr>
            </a:br>
            <a:r>
              <a:rPr lang="en-US" sz="3600" b="1" dirty="0" smtClean="0">
                <a:solidFill>
                  <a:srgbClr val="00B050"/>
                </a:solidFill>
              </a:rPr>
              <a:t/>
            </a:r>
            <a:br>
              <a:rPr lang="en-US" sz="3600" b="1" dirty="0" smtClean="0">
                <a:solidFill>
                  <a:srgbClr val="00B050"/>
                </a:solidFill>
              </a:rPr>
            </a:br>
            <a:r>
              <a:rPr lang="en-US" sz="3600" b="1" dirty="0" smtClean="0">
                <a:solidFill>
                  <a:srgbClr val="00B050"/>
                </a:solidFill>
              </a:rPr>
              <a:t/>
            </a:r>
            <a:br>
              <a:rPr lang="en-US" sz="3600" b="1" dirty="0" smtClean="0">
                <a:solidFill>
                  <a:srgbClr val="00B050"/>
                </a:solidFill>
              </a:rPr>
            </a:br>
            <a:r>
              <a:rPr lang="en-US" sz="3600" b="1" dirty="0" smtClean="0">
                <a:solidFill>
                  <a:srgbClr val="00B050"/>
                </a:solidFill>
              </a:rPr>
              <a:t/>
            </a:r>
            <a:br>
              <a:rPr lang="en-US" sz="3600" b="1" dirty="0" smtClean="0">
                <a:solidFill>
                  <a:srgbClr val="00B050"/>
                </a:solidFill>
              </a:rPr>
            </a:br>
            <a:r>
              <a:rPr lang="en-US" sz="4000" dirty="0" smtClean="0">
                <a:solidFill>
                  <a:schemeClr val="tx1"/>
                </a:solidFill>
              </a:rPr>
              <a:t>Electronically Requesting Time Off</a:t>
            </a:r>
            <a:endParaRPr lang="en-US" sz="4000" dirty="0">
              <a:solidFill>
                <a:schemeClr val="tx1"/>
              </a:solidFill>
            </a:endParaRPr>
          </a:p>
        </p:txBody>
      </p:sp>
      <p:sp>
        <p:nvSpPr>
          <p:cNvPr id="4" name="Slide Number Placeholder 3"/>
          <p:cNvSpPr>
            <a:spLocks noGrp="1"/>
          </p:cNvSpPr>
          <p:nvPr>
            <p:ph type="sldNum" sz="quarter" idx="12"/>
          </p:nvPr>
        </p:nvSpPr>
        <p:spPr/>
        <p:txBody>
          <a:bodyPr/>
          <a:lstStyle/>
          <a:p>
            <a:fld id="{3320B93C-B305-4100-A3D8-F72B2170604E}" type="slidenum">
              <a:rPr lang="en-US" smtClean="0"/>
              <a:pPr/>
              <a:t>26</a:t>
            </a:fld>
            <a:endParaRPr lang="en-US" dirty="0"/>
          </a:p>
        </p:txBody>
      </p:sp>
      <p:sp>
        <p:nvSpPr>
          <p:cNvPr id="10" name="Notched Right Arrow 9"/>
          <p:cNvSpPr/>
          <p:nvPr/>
        </p:nvSpPr>
        <p:spPr>
          <a:xfrm flipH="1">
            <a:off x="4572000" y="2286001"/>
            <a:ext cx="2438400" cy="990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 </a:t>
            </a:r>
            <a:r>
              <a:rPr lang="en-US" sz="1200" b="1" dirty="0" smtClean="0">
                <a:solidFill>
                  <a:schemeClr val="bg1"/>
                </a:solidFill>
              </a:rPr>
              <a:t>REQUEST TIME OFF</a:t>
            </a:r>
          </a:p>
          <a:p>
            <a:pPr algn="ctr"/>
            <a:r>
              <a:rPr lang="en-US" sz="1200" b="1" dirty="0" smtClean="0">
                <a:solidFill>
                  <a:schemeClr val="bg1"/>
                </a:solidFill>
              </a:rPr>
              <a:t>Selection</a:t>
            </a:r>
            <a:endParaRPr lang="en-US" sz="1200" b="1" dirty="0">
              <a:solidFill>
                <a:schemeClr val="bg1"/>
              </a:solidFill>
            </a:endParaRPr>
          </a:p>
        </p:txBody>
      </p:sp>
      <p:sp>
        <p:nvSpPr>
          <p:cNvPr id="11" name="Notched Right Arrow 10"/>
          <p:cNvSpPr/>
          <p:nvPr/>
        </p:nvSpPr>
        <p:spPr>
          <a:xfrm rot="20064268">
            <a:off x="-74692" y="2913815"/>
            <a:ext cx="2863268" cy="13629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 </a:t>
            </a:r>
            <a:r>
              <a:rPr lang="en-US" sz="1200" b="1" dirty="0" smtClean="0">
                <a:solidFill>
                  <a:schemeClr val="bg1"/>
                </a:solidFill>
              </a:rPr>
              <a:t>Click  on TIME RECORD to return to the MAIN SCREEN</a:t>
            </a:r>
            <a:endParaRPr lang="en-US" sz="1200" b="1" dirty="0">
              <a:solidFill>
                <a:schemeClr val="bg1"/>
              </a:solidFill>
            </a:endParaRPr>
          </a:p>
        </p:txBody>
      </p:sp>
      <p:sp>
        <p:nvSpPr>
          <p:cNvPr id="7" name="Rounded Rectangle 6"/>
          <p:cNvSpPr/>
          <p:nvPr/>
        </p:nvSpPr>
        <p:spPr>
          <a:xfrm>
            <a:off x="3962400" y="3200400"/>
            <a:ext cx="990600" cy="76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305800" y="3429000"/>
            <a:ext cx="7620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990600"/>
            <a:ext cx="79248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bg1"/>
                </a:solidFill>
              </a:rPr>
              <a:t>Use of this feature is completely </a:t>
            </a:r>
            <a:r>
              <a:rPr lang="en-US" b="1" i="1" dirty="0" smtClean="0"/>
              <a:t>OPTIONAL</a:t>
            </a:r>
            <a:r>
              <a:rPr lang="en-US" b="1" dirty="0" smtClean="0">
                <a:solidFill>
                  <a:schemeClr val="bg1"/>
                </a:solidFill>
              </a:rPr>
              <a:t> between you and your supervisor.</a:t>
            </a:r>
          </a:p>
          <a:p>
            <a:pPr marL="285750" indent="-285750">
              <a:buFont typeface="Arial" panose="020B0604020202020204" pitchFamily="34" charset="0"/>
              <a:buChar char="•"/>
            </a:pPr>
            <a:r>
              <a:rPr lang="en-US" b="1" dirty="0" smtClean="0">
                <a:solidFill>
                  <a:schemeClr val="bg1"/>
                </a:solidFill>
              </a:rPr>
              <a:t>Discuss with your supervisor how this may change your current procedures.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066800"/>
          </a:xfrm>
        </p:spPr>
        <p:txBody>
          <a:bodyPr>
            <a:scene3d>
              <a:camera prst="orthographicFront"/>
              <a:lightRig rig="soft" dir="t">
                <a:rot lat="0" lon="0" rev="17220000"/>
              </a:lightRig>
            </a:scene3d>
            <a:sp3d prstMaterial="softEdge">
              <a:contourClr>
                <a:schemeClr val="tx2">
                  <a:shade val="50000"/>
                </a:schemeClr>
              </a:contourClr>
            </a:sp3d>
          </a:bodyPr>
          <a:lstStyle/>
          <a:p>
            <a:r>
              <a:rPr lang="en-US" sz="3600" dirty="0" smtClean="0">
                <a:solidFill>
                  <a:schemeClr val="tx1"/>
                </a:solidFill>
              </a:rPr>
              <a:t>Time Off Request Form </a:t>
            </a:r>
            <a:br>
              <a:rPr lang="en-US" sz="3600" dirty="0" smtClean="0">
                <a:solidFill>
                  <a:schemeClr val="tx1"/>
                </a:solidFill>
              </a:rPr>
            </a:br>
            <a:r>
              <a:rPr lang="en-US" sz="3200" dirty="0" smtClean="0">
                <a:solidFill>
                  <a:schemeClr val="bg1"/>
                </a:solidFill>
              </a:rPr>
              <a:t>Single Day Request</a:t>
            </a:r>
            <a:endParaRPr lang="en-US" sz="3200" dirty="0">
              <a:solidFill>
                <a:schemeClr val="bg1"/>
              </a:solidFill>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320B93C-B305-4100-A3D8-F72B2170604E}" type="slidenum">
              <a:rPr lang="en-US" smtClean="0"/>
              <a:pPr/>
              <a:t>27</a:t>
            </a:fld>
            <a:endParaRPr lang="en-US" dirty="0"/>
          </a:p>
        </p:txBody>
      </p:sp>
      <p:pic>
        <p:nvPicPr>
          <p:cNvPr id="5" name="Picture 4"/>
          <p:cNvPicPr/>
          <p:nvPr/>
        </p:nvPicPr>
        <p:blipFill>
          <a:blip r:embed="rId3" cstate="print"/>
          <a:srcRect/>
          <a:stretch>
            <a:fillRect/>
          </a:stretch>
        </p:blipFill>
        <p:spPr bwMode="auto">
          <a:xfrm>
            <a:off x="990600" y="2133600"/>
            <a:ext cx="7772400" cy="3962400"/>
          </a:xfrm>
          <a:prstGeom prst="rect">
            <a:avLst/>
          </a:prstGeom>
          <a:noFill/>
          <a:ln w="9525">
            <a:noFill/>
            <a:miter lim="800000"/>
            <a:headEnd/>
            <a:tailEnd/>
          </a:ln>
        </p:spPr>
      </p:pic>
      <p:sp>
        <p:nvSpPr>
          <p:cNvPr id="7" name="Right Arrow 6"/>
          <p:cNvSpPr/>
          <p:nvPr/>
        </p:nvSpPr>
        <p:spPr>
          <a:xfrm>
            <a:off x="6172200" y="1981200"/>
            <a:ext cx="1828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Click for Multiple Day requests</a:t>
            </a:r>
            <a:endParaRPr lang="en-US" sz="900" b="1" dirty="0">
              <a:solidFill>
                <a:schemeClr val="bg1"/>
              </a:solidFill>
            </a:endParaRPr>
          </a:p>
        </p:txBody>
      </p:sp>
      <p:sp>
        <p:nvSpPr>
          <p:cNvPr id="8" name="Left Arrow Callout 7"/>
          <p:cNvSpPr/>
          <p:nvPr/>
        </p:nvSpPr>
        <p:spPr>
          <a:xfrm>
            <a:off x="2057400" y="5410200"/>
            <a:ext cx="2209800" cy="12192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US" sz="1200" b="1" dirty="0" smtClean="0">
                <a:solidFill>
                  <a:schemeClr val="bg1"/>
                </a:solidFill>
              </a:rPr>
              <a:t>Enter charges in appropriate categories</a:t>
            </a:r>
          </a:p>
          <a:p>
            <a:pPr marL="342900" indent="-342900">
              <a:buAutoNum type="arabicParenR"/>
            </a:pPr>
            <a:r>
              <a:rPr lang="en-US" sz="1200" b="1" dirty="0" smtClean="0">
                <a:solidFill>
                  <a:schemeClr val="bg1"/>
                </a:solidFill>
              </a:rPr>
              <a:t>Click Submit</a:t>
            </a:r>
            <a:endParaRPr lang="en-US" sz="1200" b="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667000"/>
            <a:ext cx="7239000" cy="3733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09600"/>
            <a:ext cx="7848600" cy="1600200"/>
          </a:xfrm>
        </p:spPr>
        <p:txBody>
          <a:bodyPr>
            <a:normAutofit fontScale="90000"/>
            <a:scene3d>
              <a:camera prst="orthographicFront"/>
              <a:lightRig rig="soft" dir="t">
                <a:rot lat="0" lon="0" rev="17220000"/>
              </a:lightRig>
            </a:scene3d>
            <a:sp3d prstMaterial="softEdge">
              <a:contourClr>
                <a:schemeClr val="tx2">
                  <a:shade val="50000"/>
                </a:schemeClr>
              </a:contourClr>
            </a:sp3d>
          </a:bodyPr>
          <a:lstStyle/>
          <a:p>
            <a:r>
              <a:rPr lang="en-US" b="1" dirty="0" smtClean="0">
                <a:solidFill>
                  <a:srgbClr val="00B050"/>
                </a:solidFill>
              </a:rPr>
              <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b="1" dirty="0" smtClean="0">
                <a:solidFill>
                  <a:srgbClr val="00B050"/>
                </a:solidFill>
              </a:rPr>
              <a:t/>
            </a:r>
            <a:br>
              <a:rPr lang="en-US" b="1" dirty="0" smtClean="0">
                <a:solidFill>
                  <a:srgbClr val="00B050"/>
                </a:solidFill>
              </a:rPr>
            </a:br>
            <a:r>
              <a:rPr lang="en-US" sz="4000" dirty="0" smtClean="0">
                <a:solidFill>
                  <a:schemeClr val="tx1"/>
                </a:solidFill>
              </a:rPr>
              <a:t>When Using This Feature,</a:t>
            </a:r>
            <a:br>
              <a:rPr lang="en-US" sz="4000" dirty="0" smtClean="0">
                <a:solidFill>
                  <a:schemeClr val="tx1"/>
                </a:solidFill>
              </a:rPr>
            </a:br>
            <a:r>
              <a:rPr lang="en-US" sz="4000" dirty="0" smtClean="0">
                <a:solidFill>
                  <a:schemeClr val="tx1"/>
                </a:solidFill>
              </a:rPr>
              <a:t>Remember to “SUBMIT” Your Request </a:t>
            </a:r>
            <a:endParaRPr lang="en-US" sz="4000" dirty="0">
              <a:solidFill>
                <a:schemeClr val="tx1"/>
              </a:solidFill>
            </a:endParaRPr>
          </a:p>
        </p:txBody>
      </p:sp>
      <p:sp>
        <p:nvSpPr>
          <p:cNvPr id="4" name="Slide Number Placeholder 3"/>
          <p:cNvSpPr>
            <a:spLocks noGrp="1"/>
          </p:cNvSpPr>
          <p:nvPr>
            <p:ph type="sldNum" sz="quarter" idx="12"/>
          </p:nvPr>
        </p:nvSpPr>
        <p:spPr/>
        <p:txBody>
          <a:bodyPr/>
          <a:lstStyle/>
          <a:p>
            <a:fld id="{3320B93C-B305-4100-A3D8-F72B2170604E}" type="slidenum">
              <a:rPr lang="en-US" smtClean="0"/>
              <a:pPr/>
              <a:t>28</a:t>
            </a:fld>
            <a:endParaRPr lang="en-US" dirty="0"/>
          </a:p>
        </p:txBody>
      </p:sp>
      <p:sp>
        <p:nvSpPr>
          <p:cNvPr id="9" name="Notched Right Arrow 8"/>
          <p:cNvSpPr/>
          <p:nvPr/>
        </p:nvSpPr>
        <p:spPr>
          <a:xfrm rot="19648600" flipH="1">
            <a:off x="1836059" y="4661323"/>
            <a:ext cx="2546098" cy="101121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Remember to “SUBMIT” your request</a:t>
            </a:r>
            <a:endParaRPr lang="en-US" sz="1200" b="1" dirty="0">
              <a:solidFill>
                <a:schemeClr val="bg1"/>
              </a:solidFill>
            </a:endParaRPr>
          </a:p>
        </p:txBody>
      </p:sp>
      <p:sp>
        <p:nvSpPr>
          <p:cNvPr id="3" name="AutoShape 4" descr="Inline image 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nline image 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nline image 3"/>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495799" y="3810000"/>
            <a:ext cx="3761117" cy="2286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200" dirty="0" smtClean="0"/>
              <a:t>Once your supervisor has approved your request, it automatically populates on your record so you won’t have to enter it. (Will appear with a “P” while the request is pending)</a:t>
            </a:r>
          </a:p>
          <a:p>
            <a:endParaRPr lang="en-US" sz="700" dirty="0" smtClean="0"/>
          </a:p>
          <a:p>
            <a:pPr marL="285750" indent="-285750">
              <a:buFont typeface="Arial" pitchFamily="34" charset="0"/>
              <a:buChar char="•"/>
            </a:pPr>
            <a:r>
              <a:rPr lang="en-US" sz="1200" dirty="0" smtClean="0"/>
              <a:t>Changes, additions, deletions can be made at any point; this is not a “contract.”</a:t>
            </a:r>
          </a:p>
          <a:p>
            <a:endParaRPr lang="en-US" sz="700" dirty="0" smtClean="0"/>
          </a:p>
          <a:p>
            <a:pPr marL="285750" indent="-285750">
              <a:buFont typeface="Arial" pitchFamily="34" charset="0"/>
              <a:buChar char="•"/>
            </a:pPr>
            <a:r>
              <a:rPr lang="en-US" sz="1200" dirty="0" smtClean="0"/>
              <a:t> Be aware that unresolved requests can prevent your successful monthly-time record submittal</a:t>
            </a:r>
            <a:r>
              <a:rPr lang="en-US" sz="1400" dirty="0" smtClean="0"/>
              <a:t>.</a:t>
            </a:r>
          </a:p>
          <a:p>
            <a:pPr algn="ctr"/>
            <a:endParaRPr lang="en-US" dirty="0"/>
          </a:p>
        </p:txBody>
      </p:sp>
      <p:cxnSp>
        <p:nvCxnSpPr>
          <p:cNvPr id="13" name="Straight Connector 12"/>
          <p:cNvCxnSpPr/>
          <p:nvPr/>
        </p:nvCxnSpPr>
        <p:spPr>
          <a:xfrm flipH="1">
            <a:off x="4038600" y="3200400"/>
            <a:ext cx="12954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7620000" y="33528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00" y="3352800"/>
            <a:ext cx="5334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934200" cy="1143000"/>
          </a:xfrm>
        </p:spPr>
        <p:txBody>
          <a:bodyPr/>
          <a:lstStyle/>
          <a:p>
            <a:r>
              <a:rPr lang="en-US" dirty="0" smtClean="0"/>
              <a:t/>
            </a:r>
            <a:br>
              <a:rPr lang="en-US" dirty="0" smtClean="0"/>
            </a:br>
            <a:r>
              <a:rPr lang="en-US" sz="3600" dirty="0" smtClean="0">
                <a:solidFill>
                  <a:schemeClr val="tx1"/>
                </a:solidFill>
              </a:rPr>
              <a:t>ABOUT LEAVE DONATIONS</a:t>
            </a:r>
            <a:endParaRPr lang="en-US" sz="3600" dirty="0">
              <a:solidFill>
                <a:schemeClr val="tx1"/>
              </a:solidFill>
            </a:endParaRPr>
          </a:p>
        </p:txBody>
      </p:sp>
      <p:sp>
        <p:nvSpPr>
          <p:cNvPr id="3" name="Text Placeholder 2"/>
          <p:cNvSpPr>
            <a:spLocks noGrp="1"/>
          </p:cNvSpPr>
          <p:nvPr>
            <p:ph type="body" idx="1"/>
          </p:nvPr>
        </p:nvSpPr>
        <p:spPr>
          <a:xfrm>
            <a:off x="722313" y="2547938"/>
            <a:ext cx="7772400" cy="3471862"/>
          </a:xfrm>
        </p:spPr>
        <p:txBody>
          <a:bodyPr>
            <a:normAutofit/>
          </a:bodyPr>
          <a:lstStyle/>
          <a:p>
            <a:r>
              <a:rPr lang="en-US" b="1" dirty="0" smtClean="0">
                <a:solidFill>
                  <a:schemeClr val="bg1"/>
                </a:solidFill>
              </a:rPr>
              <a:t>FOR THOSE WILLING TO DONATE VACATION DAYS:</a:t>
            </a:r>
          </a:p>
          <a:p>
            <a:endParaRPr lang="en-US" dirty="0" smtClean="0">
              <a:solidFill>
                <a:schemeClr val="bg1"/>
              </a:solidFill>
            </a:endParaRPr>
          </a:p>
          <a:p>
            <a:r>
              <a:rPr lang="en-US" dirty="0" smtClean="0">
                <a:solidFill>
                  <a:schemeClr val="bg1"/>
                </a:solidFill>
              </a:rPr>
              <a:t>Your generous Leave Donations will continue to be administrated through the Human Resources and Payroll Office, following the current procedure. </a:t>
            </a:r>
            <a:endParaRPr lang="en-US" sz="1600" dirty="0" smtClean="0">
              <a:solidFill>
                <a:schemeClr val="bg1"/>
              </a:solidFill>
            </a:endParaRPr>
          </a:p>
          <a:p>
            <a:pPr>
              <a:buFont typeface="Arial" pitchFamily="34" charset="0"/>
              <a:buChar char="•"/>
            </a:pPr>
            <a:endParaRPr lang="en-US" dirty="0" smtClean="0">
              <a:solidFill>
                <a:schemeClr val="bg1"/>
              </a:solidFill>
            </a:endParaRPr>
          </a:p>
          <a:p>
            <a:r>
              <a:rPr lang="en-US" dirty="0" smtClean="0">
                <a:solidFill>
                  <a:schemeClr val="bg1"/>
                </a:solidFill>
              </a:rPr>
              <a:t>Upon receipt of your Leave Donation Form, the Payroll Office will make the necessary electronic transactions.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320B93C-B305-4100-A3D8-F72B2170604E}"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
                <a:rot lat="0" lon="0" rev="16800000"/>
              </a:lightRig>
            </a:scene3d>
            <a:sp3d prstMaterial="softEdge"/>
          </a:bodyPr>
          <a:lstStyle/>
          <a:p>
            <a:r>
              <a:rPr lang="en-US" sz="3600" dirty="0" smtClean="0">
                <a:solidFill>
                  <a:schemeClr val="tx1"/>
                </a:solidFill>
              </a:rPr>
              <a:t>Overview of the Basic Process</a:t>
            </a:r>
            <a:br>
              <a:rPr lang="en-US" sz="3600" dirty="0" smtClean="0">
                <a:solidFill>
                  <a:schemeClr val="tx1"/>
                </a:solidFill>
              </a:rPr>
            </a:br>
            <a:endParaRPr lang="en-US" sz="36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5805350"/>
              </p:ext>
            </p:extLst>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normAutofit/>
          </a:bodyPr>
          <a:lstStyle/>
          <a:p>
            <a:fld id="{3320B93C-B305-4100-A3D8-F72B2170604E}" type="slidenum">
              <a:rPr lang="en-US" smtClean="0"/>
              <a:pPr/>
              <a:t>3</a:t>
            </a:fld>
            <a:endParaRPr lang="en-US" dirty="0"/>
          </a:p>
        </p:txBody>
      </p:sp>
    </p:spTree>
    <p:extLst>
      <p:ext uri="{BB962C8B-B14F-4D97-AF65-F5344CB8AC3E}">
        <p14:creationId xmlns:p14="http://schemas.microsoft.com/office/powerpoint/2010/main" val="454476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838200"/>
          </a:xfrm>
        </p:spPr>
        <p:txBody>
          <a:bodyPr>
            <a:noAutofit/>
            <a:scene3d>
              <a:camera prst="orthographicFront"/>
              <a:lightRig rig="soft" dir="t">
                <a:rot lat="0" lon="0" rev="17220000"/>
              </a:lightRig>
            </a:scene3d>
            <a:sp3d prstMaterial="softEdge"/>
          </a:bodyPr>
          <a:lstStyle/>
          <a:p>
            <a:r>
              <a:rPr lang="en-US" sz="6000" dirty="0" smtClean="0">
                <a:solidFill>
                  <a:schemeClr val="accent1"/>
                </a:solidFill>
              </a:rPr>
              <a:t>Thank You!</a:t>
            </a:r>
            <a:endParaRPr lang="en-US" sz="6000" dirty="0">
              <a:solidFill>
                <a:schemeClr val="accent1"/>
              </a:solidFill>
            </a:endParaRPr>
          </a:p>
        </p:txBody>
      </p:sp>
      <p:sp>
        <p:nvSpPr>
          <p:cNvPr id="3" name="Text Placeholder 2"/>
          <p:cNvSpPr>
            <a:spLocks noGrp="1"/>
          </p:cNvSpPr>
          <p:nvPr>
            <p:ph type="subTitle" idx="1"/>
          </p:nvPr>
        </p:nvSpPr>
        <p:spPr>
          <a:xfrm>
            <a:off x="838200" y="3352800"/>
            <a:ext cx="7772400" cy="2667000"/>
          </a:xfrm>
        </p:spPr>
        <p:txBody>
          <a:bodyPr>
            <a:normAutofit/>
          </a:bodyPr>
          <a:lstStyle/>
          <a:p>
            <a:endParaRPr lang="en-US" sz="900" dirty="0" smtClean="0"/>
          </a:p>
          <a:p>
            <a:pPr algn="l"/>
            <a:r>
              <a:rPr lang="en-US" sz="2600" dirty="0" smtClean="0"/>
              <a:t>Please contact Susan Cortes for further assistance.</a:t>
            </a:r>
          </a:p>
          <a:p>
            <a:pPr algn="l"/>
            <a:r>
              <a:rPr lang="en-US" sz="2600" dirty="0" smtClean="0"/>
              <a:t>Phone: 673-3775</a:t>
            </a:r>
          </a:p>
          <a:p>
            <a:pPr algn="l"/>
            <a:r>
              <a:rPr lang="en-US" sz="2600" dirty="0" smtClean="0"/>
              <a:t>E-mail: Susan.Cortes@fredonia.edu</a:t>
            </a:r>
          </a:p>
          <a:p>
            <a:endParaRPr lang="en-US" sz="2800" b="1"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0B93C-B305-4100-A3D8-F72B2170604E}" type="slidenum">
              <a:rPr lang="en-US" smtClean="0"/>
              <a:pPr/>
              <a:t>4</a:t>
            </a:fld>
            <a:endParaRPr lang="en-US" dirty="0"/>
          </a:p>
        </p:txBody>
      </p:sp>
      <p:sp>
        <p:nvSpPr>
          <p:cNvPr id="5" name="TextBox 4"/>
          <p:cNvSpPr txBox="1"/>
          <p:nvPr/>
        </p:nvSpPr>
        <p:spPr>
          <a:xfrm>
            <a:off x="990600" y="1177111"/>
            <a:ext cx="7086600" cy="5078313"/>
          </a:xfrm>
          <a:prstGeom prst="rect">
            <a:avLst/>
          </a:prstGeom>
          <a:solidFill>
            <a:schemeClr val="bg2">
              <a:lumMod val="60000"/>
              <a:lumOff val="40000"/>
            </a:schemeClr>
          </a:solidFill>
        </p:spPr>
        <p:txBody>
          <a:bodyPr wrap="square" rtlCol="0">
            <a:spAutoFit/>
          </a:bodyPr>
          <a:lstStyle/>
          <a:p>
            <a:endParaRPr lang="en-US" dirty="0" smtClean="0">
              <a:solidFill>
                <a:schemeClr val="bg1"/>
              </a:solidFill>
            </a:endParaRPr>
          </a:p>
          <a:p>
            <a:r>
              <a:rPr lang="en-US" dirty="0" smtClean="0">
                <a:solidFill>
                  <a:schemeClr val="bg1"/>
                </a:solidFill>
              </a:rPr>
              <a:t>You will need your </a:t>
            </a:r>
            <a:r>
              <a:rPr lang="en-US" u="sng" dirty="0" smtClean="0">
                <a:solidFill>
                  <a:schemeClr val="bg1"/>
                </a:solidFill>
              </a:rPr>
              <a:t>SUNY ID</a:t>
            </a:r>
          </a:p>
          <a:p>
            <a:pPr marL="742950" lvl="1" indent="-285750">
              <a:buFont typeface="Arial" panose="020B0604020202020204" pitchFamily="34" charset="0"/>
              <a:buChar char="•"/>
            </a:pPr>
            <a:r>
              <a:rPr lang="en-US" dirty="0" smtClean="0">
                <a:solidFill>
                  <a:schemeClr val="bg1"/>
                </a:solidFill>
              </a:rPr>
              <a:t>This is for use on the one-time security screen, if prompted for it.  You will not need to remember it or use it again for this purpose</a:t>
            </a:r>
          </a:p>
          <a:p>
            <a:r>
              <a:rPr lang="en-US" dirty="0" smtClean="0">
                <a:solidFill>
                  <a:schemeClr val="bg1"/>
                </a:solidFill>
              </a:rPr>
              <a:t>To obtain your SUNY ID:</a:t>
            </a:r>
          </a:p>
          <a:p>
            <a:pPr marL="742950" lvl="1" indent="-285750">
              <a:buFont typeface="Arial" panose="020B0604020202020204" pitchFamily="34" charset="0"/>
              <a:buChar char="•"/>
            </a:pPr>
            <a:r>
              <a:rPr lang="en-US" dirty="0" smtClean="0">
                <a:solidFill>
                  <a:schemeClr val="bg1"/>
                </a:solidFill>
              </a:rPr>
              <a:t>Click on the link: </a:t>
            </a:r>
          </a:p>
          <a:p>
            <a:pPr lvl="2"/>
            <a:r>
              <a:rPr lang="en-US" dirty="0" smtClean="0">
                <a:solidFill>
                  <a:schemeClr val="bg1"/>
                </a:solidFill>
                <a:hlinkClick r:id="rId2"/>
              </a:rPr>
              <a:t>https://data.fredonia.edu/Reports/Pages/Folder.aspx</a:t>
            </a:r>
            <a:endParaRPr lang="en-US" dirty="0" smtClean="0">
              <a:solidFill>
                <a:schemeClr val="bg1"/>
              </a:solidFill>
            </a:endParaRPr>
          </a:p>
          <a:p>
            <a:pPr lvl="2"/>
            <a:endParaRPr lang="en-US" dirty="0">
              <a:solidFill>
                <a:schemeClr val="bg1"/>
              </a:solidFill>
            </a:endParaRPr>
          </a:p>
          <a:p>
            <a:pPr lvl="2"/>
            <a:endParaRPr lang="en-US" dirty="0" smtClean="0">
              <a:solidFill>
                <a:schemeClr val="bg1"/>
              </a:solidFill>
            </a:endParaRPr>
          </a:p>
          <a:p>
            <a:pPr lvl="2"/>
            <a:endParaRPr lang="en-US" dirty="0" smtClean="0">
              <a:solidFill>
                <a:schemeClr val="bg1"/>
              </a:solidFill>
            </a:endParaRPr>
          </a:p>
          <a:p>
            <a:pPr lvl="2"/>
            <a:endParaRPr lang="en-US" dirty="0">
              <a:solidFill>
                <a:schemeClr val="bg1"/>
              </a:solidFill>
            </a:endParaRPr>
          </a:p>
          <a:p>
            <a:pPr lvl="2"/>
            <a:endParaRPr lang="en-US" dirty="0" smtClean="0">
              <a:solidFill>
                <a:schemeClr val="bg1"/>
              </a:solidFill>
            </a:endParaRPr>
          </a:p>
          <a:p>
            <a:pPr lvl="2"/>
            <a:endParaRPr lang="en-US" dirty="0">
              <a:solidFill>
                <a:schemeClr val="bg1"/>
              </a:solidFill>
            </a:endParaRPr>
          </a:p>
          <a:p>
            <a:pPr lvl="2"/>
            <a:endParaRPr lang="en-US" dirty="0" smtClean="0">
              <a:solidFill>
                <a:schemeClr val="bg1"/>
              </a:solidFill>
            </a:endParaRPr>
          </a:p>
          <a:p>
            <a:pPr lvl="2"/>
            <a:endParaRPr lang="en-US" dirty="0">
              <a:solidFill>
                <a:schemeClr val="bg1"/>
              </a:solidFill>
            </a:endParaRPr>
          </a:p>
          <a:p>
            <a:pPr lvl="2"/>
            <a:endParaRPr lang="en-US" dirty="0" smtClean="0">
              <a:solidFill>
                <a:schemeClr val="bg1"/>
              </a:solidFill>
            </a:endParaRPr>
          </a:p>
          <a:p>
            <a:pPr lvl="2"/>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576161"/>
            <a:ext cx="3504621" cy="2057400"/>
          </a:xfrm>
          <a:prstGeom prst="rect">
            <a:avLst/>
          </a:prstGeom>
        </p:spPr>
      </p:pic>
      <p:sp>
        <p:nvSpPr>
          <p:cNvPr id="7" name="TextBox 6"/>
          <p:cNvSpPr txBox="1"/>
          <p:nvPr/>
        </p:nvSpPr>
        <p:spPr>
          <a:xfrm>
            <a:off x="4657725" y="3866197"/>
            <a:ext cx="3200400" cy="1477328"/>
          </a:xfrm>
          <a:prstGeom prst="rect">
            <a:avLst/>
          </a:prstGeom>
          <a:solidFill>
            <a:schemeClr val="tx2"/>
          </a:solidFill>
        </p:spPr>
        <p:txBody>
          <a:bodyPr wrap="square" rtlCol="0">
            <a:spAutoFit/>
          </a:bodyPr>
          <a:lstStyle/>
          <a:p>
            <a:r>
              <a:rPr lang="en-US" dirty="0" smtClean="0">
                <a:solidFill>
                  <a:schemeClr val="bg1"/>
                </a:solidFill>
              </a:rPr>
              <a:t>If you are asked to log on, use your  </a:t>
            </a:r>
            <a:r>
              <a:rPr lang="en-US" dirty="0" err="1" smtClean="0">
                <a:solidFill>
                  <a:schemeClr val="bg1"/>
                </a:solidFill>
              </a:rPr>
              <a:t>eServices</a:t>
            </a:r>
            <a:r>
              <a:rPr lang="en-US" dirty="0" smtClean="0">
                <a:solidFill>
                  <a:schemeClr val="bg1"/>
                </a:solidFill>
              </a:rPr>
              <a:t> ID (ad\</a:t>
            </a:r>
            <a:r>
              <a:rPr lang="en-US" dirty="0" err="1" smtClean="0">
                <a:solidFill>
                  <a:schemeClr val="bg1"/>
                </a:solidFill>
              </a:rPr>
              <a:t>eServicesID</a:t>
            </a:r>
            <a:r>
              <a:rPr lang="en-US" dirty="0" smtClean="0">
                <a:solidFill>
                  <a:schemeClr val="bg1"/>
                </a:solidFill>
              </a:rPr>
              <a:t>) and the password you use to log on to your computer each day.</a:t>
            </a:r>
            <a:endParaRPr lang="en-US" dirty="0">
              <a:solidFill>
                <a:schemeClr val="bg1"/>
              </a:solidFill>
            </a:endParaRPr>
          </a:p>
        </p:txBody>
      </p:sp>
      <p:sp>
        <p:nvSpPr>
          <p:cNvPr id="8" name="TextBox 7"/>
          <p:cNvSpPr txBox="1"/>
          <p:nvPr/>
        </p:nvSpPr>
        <p:spPr>
          <a:xfrm>
            <a:off x="2209800" y="457200"/>
            <a:ext cx="48006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Lucida Sans" panose="020B0602030504020204" pitchFamily="34" charset="0"/>
                <a:cs typeface="Lucida Sans Unicode" panose="020B0602030504020204" pitchFamily="34" charset="0"/>
              </a:rPr>
              <a:t>Before You Begin…</a:t>
            </a:r>
            <a:endParaRPr lang="en-US" sz="3600" b="1" dirty="0">
              <a:effectLst>
                <a:outerShdw blurRad="38100" dist="38100" dir="2700000" algn="tl">
                  <a:srgbClr val="000000">
                    <a:alpha val="43137"/>
                  </a:srgbClr>
                </a:outerShdw>
              </a:effectLst>
              <a:latin typeface="Lucida Sans"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50737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20B93C-B305-4100-A3D8-F72B2170604E}" type="slidenum">
              <a:rPr lang="en-US" smtClean="0"/>
              <a:pPr/>
              <a:t>5</a:t>
            </a:fld>
            <a:endParaRPr lang="en-US" dirty="0"/>
          </a:p>
        </p:txBody>
      </p:sp>
      <p:sp>
        <p:nvSpPr>
          <p:cNvPr id="3" name="TextBox 2"/>
          <p:cNvSpPr txBox="1"/>
          <p:nvPr/>
        </p:nvSpPr>
        <p:spPr>
          <a:xfrm>
            <a:off x="990600" y="750332"/>
            <a:ext cx="7162800" cy="5355312"/>
          </a:xfrm>
          <a:prstGeom prst="rect">
            <a:avLst/>
          </a:prstGeom>
          <a:solidFill>
            <a:schemeClr val="bg2">
              <a:lumMod val="60000"/>
              <a:lumOff val="40000"/>
            </a:schemeClr>
          </a:solidFill>
        </p:spPr>
        <p:txBody>
          <a:bodyPr wrap="square" rtlCol="0">
            <a:spAutoFit/>
          </a:bodyPr>
          <a:lstStyle/>
          <a:p>
            <a:pPr marL="285750" indent="-285750">
              <a:buFont typeface="Arial" panose="020B0604020202020204" pitchFamily="34" charset="0"/>
              <a:buChar char="•"/>
            </a:pPr>
            <a:r>
              <a:rPr lang="en-US" dirty="0" smtClean="0">
                <a:solidFill>
                  <a:schemeClr val="bg1"/>
                </a:solidFill>
              </a:rPr>
              <a:t>Then click on the “Human Resources” folder.</a:t>
            </a: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Then click on the “Employee Profile with </a:t>
            </a:r>
            <a:r>
              <a:rPr lang="en-US" dirty="0" err="1" smtClean="0">
                <a:solidFill>
                  <a:schemeClr val="bg1"/>
                </a:solidFill>
              </a:rPr>
              <a:t>Emerg</a:t>
            </a:r>
            <a:r>
              <a:rPr lang="en-US" dirty="0" smtClean="0">
                <a:solidFill>
                  <a:schemeClr val="bg1"/>
                </a:solidFill>
              </a:rPr>
              <a:t> Contacts” report.</a:t>
            </a:r>
          </a:p>
          <a:p>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Each person will be looking at his/her own data only.</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pPr marL="285750" indent="-285750">
              <a:buFont typeface="Arial" panose="020B0604020202020204" pitchFamily="34" charset="0"/>
              <a:buChar char="•"/>
            </a:pPr>
            <a:endParaRPr lang="en-US" dirty="0">
              <a:solidFill>
                <a:schemeClr val="bg1"/>
              </a:solidFill>
            </a:endParaRPr>
          </a:p>
          <a:p>
            <a:endParaRPr lang="en-US" dirty="0" smtClean="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2743200"/>
            <a:ext cx="6084445" cy="2971800"/>
          </a:xfrm>
          <a:prstGeom prst="rect">
            <a:avLst/>
          </a:prstGeom>
        </p:spPr>
      </p:pic>
      <p:sp>
        <p:nvSpPr>
          <p:cNvPr id="5" name="Left Arrow 4"/>
          <p:cNvSpPr/>
          <p:nvPr/>
        </p:nvSpPr>
        <p:spPr>
          <a:xfrm rot="2379893">
            <a:off x="6598238" y="3007013"/>
            <a:ext cx="2293628" cy="2081532"/>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The SUNY ID is in the upper right corner of the report</a:t>
            </a:r>
            <a:endParaRPr lang="en-US" sz="1600" dirty="0">
              <a:solidFill>
                <a:schemeClr val="bg1"/>
              </a:solidFill>
            </a:endParaRPr>
          </a:p>
        </p:txBody>
      </p:sp>
    </p:spTree>
    <p:extLst>
      <p:ext uri="{BB962C8B-B14F-4D97-AF65-F5344CB8AC3E}">
        <p14:creationId xmlns:p14="http://schemas.microsoft.com/office/powerpoint/2010/main" val="237573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scene3d>
              <a:camera prst="orthographicFront"/>
              <a:lightRig rig="soft" dir="t">
                <a:rot lat="0" lon="0" rev="17220000"/>
              </a:lightRig>
            </a:scene3d>
            <a:sp3d prstMaterial="softEdge"/>
          </a:bodyPr>
          <a:lstStyle/>
          <a:p>
            <a:r>
              <a:rPr lang="en-US" dirty="0" smtClean="0"/>
              <a:t>Electronic Time and Attendance</a:t>
            </a:r>
            <a:endParaRPr lang="en-US" dirty="0"/>
          </a:p>
        </p:txBody>
      </p:sp>
      <p:sp>
        <p:nvSpPr>
          <p:cNvPr id="2" name="Slide Number Placeholder 1"/>
          <p:cNvSpPr>
            <a:spLocks noGrp="1"/>
          </p:cNvSpPr>
          <p:nvPr>
            <p:ph type="sldNum" sz="quarter" idx="12"/>
          </p:nvPr>
        </p:nvSpPr>
        <p:spPr/>
        <p:txBody>
          <a:bodyPr/>
          <a:lstStyle/>
          <a:p>
            <a:fld id="{3320B93C-B305-4100-A3D8-F72B2170604E}" type="slidenum">
              <a:rPr lang="en-US" smtClean="0"/>
              <a:pPr/>
              <a:t>6</a:t>
            </a:fld>
            <a:endParaRPr lang="en-US" dirty="0"/>
          </a:p>
        </p:txBody>
      </p:sp>
      <p:sp>
        <p:nvSpPr>
          <p:cNvPr id="4" name="Subtitle 3"/>
          <p:cNvSpPr>
            <a:spLocks noGrp="1"/>
          </p:cNvSpPr>
          <p:nvPr>
            <p:ph type="subTitle" idx="1"/>
          </p:nvPr>
        </p:nvSpPr>
        <p:spPr/>
        <p:txBody>
          <a:bodyPr/>
          <a:lstStyle/>
          <a:p>
            <a:r>
              <a:rPr lang="en-US" dirty="0" smtClean="0"/>
              <a:t>STEP-BY-STEP</a:t>
            </a:r>
            <a:endParaRPr lang="en-US" dirty="0"/>
          </a:p>
        </p:txBody>
      </p:sp>
    </p:spTree>
    <p:extLst>
      <p:ext uri="{BB962C8B-B14F-4D97-AF65-F5344CB8AC3E}">
        <p14:creationId xmlns:p14="http://schemas.microsoft.com/office/powerpoint/2010/main" val="154272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631950"/>
          </a:xfrm>
        </p:spPr>
        <p:txBody>
          <a:bodyPr>
            <a:normAutofit/>
            <a:scene3d>
              <a:camera prst="orthographicFront"/>
              <a:lightRig rig="soft" dir="t">
                <a:rot lat="0" lon="0" rev="16800000"/>
              </a:lightRig>
            </a:scene3d>
            <a:sp3d prstMaterial="softEdge"/>
          </a:bodyPr>
          <a:lstStyle/>
          <a:p>
            <a:r>
              <a:rPr lang="en-US" sz="2800" dirty="0" smtClean="0">
                <a:effectLst/>
              </a:rPr>
              <a:t>Access to SUNY HR will be found at:</a:t>
            </a:r>
            <a:br>
              <a:rPr lang="en-US" sz="2800" dirty="0" smtClean="0">
                <a:effectLst/>
              </a:rPr>
            </a:br>
            <a:r>
              <a:rPr lang="en-US" sz="2800" u="sng" dirty="0" smtClean="0">
                <a:solidFill>
                  <a:srgbClr val="002060"/>
                </a:solidFill>
                <a:effectLst/>
                <a:hlinkClick r:id="rId2"/>
              </a:rPr>
              <a:t>https://www.suny.edu/</a:t>
            </a:r>
            <a:r>
              <a:rPr lang="en-US" sz="2800" u="sng" dirty="0" smtClean="0">
                <a:solidFill>
                  <a:srgbClr val="002060"/>
                </a:solidFill>
                <a:effectLst/>
              </a:rPr>
              <a:t>hrportal</a:t>
            </a:r>
            <a:br>
              <a:rPr lang="en-US" sz="2800" u="sng" dirty="0" smtClean="0">
                <a:solidFill>
                  <a:srgbClr val="002060"/>
                </a:solidFill>
                <a:effectLst/>
              </a:rPr>
            </a:br>
            <a:r>
              <a:rPr lang="en-US" sz="2000" dirty="0" smtClean="0">
                <a:solidFill>
                  <a:srgbClr val="C00000"/>
                </a:solidFill>
                <a:effectLst/>
              </a:rPr>
              <a:t>You will need to use Internet Explorer as your browser</a:t>
            </a:r>
            <a:endParaRPr lang="en-US" sz="2000" dirty="0">
              <a:solidFill>
                <a:srgbClr val="C00000"/>
              </a:solidFill>
              <a:effectLst/>
            </a:endParaRPr>
          </a:p>
        </p:txBody>
      </p:sp>
      <p:sp>
        <p:nvSpPr>
          <p:cNvPr id="5" name="Slide Number Placeholder 4"/>
          <p:cNvSpPr>
            <a:spLocks noGrp="1"/>
          </p:cNvSpPr>
          <p:nvPr>
            <p:ph type="sldNum" sz="quarter" idx="12"/>
          </p:nvPr>
        </p:nvSpPr>
        <p:spPr/>
        <p:txBody>
          <a:bodyPr>
            <a:normAutofit/>
          </a:bodyPr>
          <a:lstStyle/>
          <a:p>
            <a:fld id="{3320B93C-B305-4100-A3D8-F72B2170604E}" type="slidenum">
              <a:rPr lang="en-US" smtClean="0"/>
              <a:pPr/>
              <a:t>7</a:t>
            </a:fld>
            <a:endParaRPr lang="en-US" dirty="0"/>
          </a:p>
        </p:txBody>
      </p:sp>
      <p:sp>
        <p:nvSpPr>
          <p:cNvPr id="25" name="Text Placeholder 2"/>
          <p:cNvSpPr>
            <a:spLocks noGrp="1"/>
          </p:cNvSpPr>
          <p:nvPr>
            <p:ph type="body" idx="1"/>
          </p:nvPr>
        </p:nvSpPr>
        <p:spPr>
          <a:xfrm>
            <a:off x="4724400" y="2133600"/>
            <a:ext cx="3886200" cy="762000"/>
          </a:xfrm>
          <a:solidFill>
            <a:schemeClr val="bg2">
              <a:lumMod val="60000"/>
              <a:lumOff val="40000"/>
            </a:schemeClr>
          </a:solidFill>
          <a:ln>
            <a:solidFill>
              <a:schemeClr val="tx2">
                <a:lumMod val="50000"/>
              </a:schemeClr>
            </a:solidFill>
          </a:ln>
        </p:spPr>
        <p:txBody>
          <a:bodyPr>
            <a:normAutofit/>
          </a:bodyPr>
          <a:lstStyle/>
          <a:p>
            <a:r>
              <a:rPr lang="en-US" sz="2000" dirty="0" smtClean="0"/>
              <a:t>Second:</a:t>
            </a:r>
          </a:p>
          <a:p>
            <a:r>
              <a:rPr lang="en-US" sz="2000" dirty="0" smtClean="0">
                <a:solidFill>
                  <a:schemeClr val="bg1"/>
                </a:solidFill>
              </a:rPr>
              <a:t>Sign-On</a:t>
            </a:r>
            <a:endParaRPr lang="en-US" sz="2000" dirty="0">
              <a:solidFill>
                <a:schemeClr val="bg1"/>
              </a:solidFill>
            </a:endParaRPr>
          </a:p>
        </p:txBody>
      </p:sp>
      <p:sp>
        <p:nvSpPr>
          <p:cNvPr id="26" name="Text Placeholder 3"/>
          <p:cNvSpPr>
            <a:spLocks noGrp="1"/>
          </p:cNvSpPr>
          <p:nvPr>
            <p:ph type="body" sz="half" idx="3"/>
          </p:nvPr>
        </p:nvSpPr>
        <p:spPr>
          <a:xfrm>
            <a:off x="468577" y="2133600"/>
            <a:ext cx="3962400" cy="762000"/>
          </a:xfrm>
          <a:solidFill>
            <a:schemeClr val="bg2">
              <a:lumMod val="60000"/>
              <a:lumOff val="40000"/>
            </a:schemeClr>
          </a:solidFill>
          <a:ln>
            <a:solidFill>
              <a:schemeClr val="tx2">
                <a:lumMod val="50000"/>
              </a:schemeClr>
            </a:solidFill>
          </a:ln>
        </p:spPr>
        <p:txBody>
          <a:bodyPr>
            <a:normAutofit fontScale="85000" lnSpcReduction="10000"/>
          </a:bodyPr>
          <a:lstStyle/>
          <a:p>
            <a:pPr>
              <a:lnSpc>
                <a:spcPct val="110000"/>
              </a:lnSpc>
              <a:spcBef>
                <a:spcPts val="0"/>
              </a:spcBef>
            </a:pPr>
            <a:r>
              <a:rPr lang="en-US" dirty="0" smtClean="0"/>
              <a:t>First:</a:t>
            </a:r>
          </a:p>
          <a:p>
            <a:pPr>
              <a:lnSpc>
                <a:spcPct val="110000"/>
              </a:lnSpc>
              <a:spcBef>
                <a:spcPts val="0"/>
              </a:spcBef>
            </a:pPr>
            <a:r>
              <a:rPr lang="en-US" dirty="0" smtClean="0">
                <a:solidFill>
                  <a:schemeClr val="bg1"/>
                </a:solidFill>
              </a:rPr>
              <a:t>One-time Security Screen</a:t>
            </a:r>
            <a:endParaRPr lang="en-US" dirty="0">
              <a:solidFill>
                <a:schemeClr val="bg1"/>
              </a:solidFill>
            </a:endParaRPr>
          </a:p>
        </p:txBody>
      </p:sp>
      <p:sp>
        <p:nvSpPr>
          <p:cNvPr id="27" name="TextBox 26"/>
          <p:cNvSpPr txBox="1"/>
          <p:nvPr/>
        </p:nvSpPr>
        <p:spPr>
          <a:xfrm flipH="1">
            <a:off x="609600" y="3048000"/>
            <a:ext cx="3200400" cy="1384995"/>
          </a:xfrm>
          <a:prstGeom prst="rect">
            <a:avLst/>
          </a:prstGeom>
          <a:noFill/>
        </p:spPr>
        <p:txBody>
          <a:bodyPr wrap="square" rtlCol="0">
            <a:spAutoFit/>
          </a:bodyPr>
          <a:lstStyle/>
          <a:p>
            <a:r>
              <a:rPr lang="en-US" sz="1600" b="1" dirty="0" smtClean="0">
                <a:solidFill>
                  <a:schemeClr val="bg2">
                    <a:lumMod val="50000"/>
                  </a:schemeClr>
                </a:solidFill>
              </a:rPr>
              <a:t>For security reasons your sign-in will be different the first time you enter SUNY  Time and Attendance: </a:t>
            </a:r>
          </a:p>
          <a:p>
            <a:endParaRPr lang="en-US" sz="2000" b="1" dirty="0" smtClean="0">
              <a:solidFill>
                <a:schemeClr val="accent1">
                  <a:lumMod val="75000"/>
                </a:schemeClr>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048000"/>
            <a:ext cx="2884223" cy="172768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4876800"/>
            <a:ext cx="2884223" cy="1556266"/>
          </a:xfrm>
          <a:prstGeom prst="rect">
            <a:avLst/>
          </a:prstGeom>
        </p:spPr>
      </p:pic>
      <p:sp>
        <p:nvSpPr>
          <p:cNvPr id="30" name="Right Arrow 29"/>
          <p:cNvSpPr/>
          <p:nvPr/>
        </p:nvSpPr>
        <p:spPr>
          <a:xfrm>
            <a:off x="3733800" y="4953000"/>
            <a:ext cx="1981200" cy="1708666"/>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User ID and password – same as used to sign on computer each day</a:t>
            </a:r>
            <a:endParaRPr lang="en-US" sz="1200" dirty="0">
              <a:solidFill>
                <a:schemeClr val="bg1"/>
              </a:solidFill>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284749"/>
            <a:ext cx="3276600" cy="2148317"/>
          </a:xfrm>
          <a:prstGeom prst="rect">
            <a:avLst/>
          </a:prstGeom>
        </p:spPr>
      </p:pic>
    </p:spTree>
    <p:extLst>
      <p:ext uri="{BB962C8B-B14F-4D97-AF65-F5344CB8AC3E}">
        <p14:creationId xmlns:p14="http://schemas.microsoft.com/office/powerpoint/2010/main" val="406534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848600" cy="1143000"/>
          </a:xfrm>
          <a:ln>
            <a:noFill/>
          </a:ln>
        </p:spPr>
        <p:txBody>
          <a:bodyPr>
            <a:normAutofit/>
            <a:scene3d>
              <a:camera prst="orthographicFront"/>
              <a:lightRig rig="soft" dir="t">
                <a:rot lat="0" lon="0" rev="17220000"/>
              </a:lightRig>
            </a:scene3d>
            <a:sp3d prstMaterial="softEdge">
              <a:contourClr>
                <a:schemeClr val="tx2">
                  <a:shade val="50000"/>
                </a:schemeClr>
              </a:contourClr>
            </a:sp3d>
          </a:bodyPr>
          <a:lstStyle/>
          <a:p>
            <a:r>
              <a:rPr lang="en-US" sz="3600" dirty="0" smtClean="0">
                <a:solidFill>
                  <a:schemeClr val="tx1"/>
                </a:solidFill>
              </a:rPr>
              <a:t>To Enter, Click on the</a:t>
            </a:r>
            <a:br>
              <a:rPr lang="en-US" sz="3600" dirty="0" smtClean="0">
                <a:solidFill>
                  <a:schemeClr val="tx1"/>
                </a:solidFill>
              </a:rPr>
            </a:br>
            <a:r>
              <a:rPr lang="en-US" sz="3600" b="1" dirty="0" smtClean="0">
                <a:solidFill>
                  <a:schemeClr val="tx1"/>
                </a:solidFill>
              </a:rPr>
              <a:t>“Time and Attendance” </a:t>
            </a:r>
            <a:r>
              <a:rPr lang="en-US" sz="3600" dirty="0" smtClean="0">
                <a:solidFill>
                  <a:schemeClr val="tx1"/>
                </a:solidFill>
              </a:rPr>
              <a:t>Tab</a:t>
            </a:r>
            <a:endParaRPr lang="en-US" sz="3600" dirty="0">
              <a:solidFill>
                <a:schemeClr val="tx1"/>
              </a:solidFill>
            </a:endParaRPr>
          </a:p>
        </p:txBody>
      </p:sp>
      <p:sp>
        <p:nvSpPr>
          <p:cNvPr id="8" name="Slide Number Placeholder 7"/>
          <p:cNvSpPr>
            <a:spLocks noGrp="1"/>
          </p:cNvSpPr>
          <p:nvPr>
            <p:ph type="sldNum" sz="quarter" idx="12"/>
          </p:nvPr>
        </p:nvSpPr>
        <p:spPr/>
        <p:txBody>
          <a:bodyPr/>
          <a:lstStyle/>
          <a:p>
            <a:fld id="{3320B93C-B305-4100-A3D8-F72B2170604E}" type="slidenum">
              <a:rPr lang="en-US" smtClean="0"/>
              <a:pPr/>
              <a:t>8</a:t>
            </a:fld>
            <a:endParaRPr lang="en-US" dirty="0"/>
          </a:p>
        </p:txBody>
      </p:sp>
      <p:cxnSp>
        <p:nvCxnSpPr>
          <p:cNvPr id="11" name="Elbow Connector 10"/>
          <p:cNvCxnSpPr/>
          <p:nvPr/>
        </p:nvCxnSpPr>
        <p:spPr>
          <a:xfrm>
            <a:off x="2819400" y="5029200"/>
            <a:ext cx="838200" cy="304800"/>
          </a:xfrm>
          <a:prstGeom prst="bentConnector3">
            <a:avLst>
              <a:gd name="adj1" fmla="val 50000"/>
            </a:avLst>
          </a:prstGeom>
          <a:ln w="952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Picture 9" descr="Image of the new SUNY employee portal page featuring self service"/>
          <p:cNvPicPr/>
          <p:nvPr/>
        </p:nvPicPr>
        <p:blipFill>
          <a:blip r:embed="rId2" cstate="print"/>
          <a:srcRect/>
          <a:stretch>
            <a:fillRect/>
          </a:stretch>
        </p:blipFill>
        <p:spPr bwMode="auto">
          <a:xfrm>
            <a:off x="1066800" y="1981200"/>
            <a:ext cx="6248400" cy="3429000"/>
          </a:xfrm>
          <a:prstGeom prst="rect">
            <a:avLst/>
          </a:prstGeom>
          <a:noFill/>
          <a:ln w="9525">
            <a:noFill/>
            <a:miter lim="800000"/>
            <a:headEnd/>
            <a:tailEnd/>
          </a:ln>
        </p:spPr>
      </p:pic>
      <p:sp>
        <p:nvSpPr>
          <p:cNvPr id="9" name="Rectangle 8"/>
          <p:cNvSpPr/>
          <p:nvPr/>
        </p:nvSpPr>
        <p:spPr>
          <a:xfrm>
            <a:off x="1066800" y="5486400"/>
            <a:ext cx="6248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200" dirty="0" smtClean="0"/>
          </a:p>
          <a:p>
            <a:pPr marL="285750" indent="-285750">
              <a:buFont typeface="Arial" pitchFamily="34" charset="0"/>
              <a:buChar char="•"/>
            </a:pPr>
            <a:r>
              <a:rPr lang="en-US" sz="1200" dirty="0" smtClean="0"/>
              <a:t>Your pay stub can be viewed  through the “View Paycheck” feature as of the Monday preceding any  payday.</a:t>
            </a:r>
          </a:p>
          <a:p>
            <a:pPr marL="285750" indent="-285750">
              <a:buFont typeface="Arial" pitchFamily="34" charset="0"/>
              <a:buChar char="•"/>
            </a:pPr>
            <a:endParaRPr lang="en-US" sz="1200" dirty="0" smtClean="0"/>
          </a:p>
          <a:p>
            <a:pPr marL="285750" indent="-285750">
              <a:buFont typeface="Arial" pitchFamily="34" charset="0"/>
              <a:buChar char="•"/>
            </a:pPr>
            <a:r>
              <a:rPr lang="en-US" sz="1200" dirty="0" smtClean="0"/>
              <a:t>In addition, a two-year payroll history has been loaded for your information.</a:t>
            </a:r>
          </a:p>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610600" cy="1219200"/>
          </a:xfrm>
        </p:spPr>
        <p:txBody>
          <a:bodyPr>
            <a:normAutofit/>
            <a:scene3d>
              <a:camera prst="orthographicFront"/>
              <a:lightRig rig="soft" dir="t">
                <a:rot lat="0" lon="0" rev="17220000"/>
              </a:lightRig>
            </a:scene3d>
            <a:sp3d prstMaterial="softEdge">
              <a:contourClr>
                <a:schemeClr val="tx2">
                  <a:shade val="50000"/>
                </a:schemeClr>
              </a:contourClr>
            </a:sp3d>
          </a:bodyPr>
          <a:lstStyle/>
          <a:p>
            <a:r>
              <a:rPr lang="en-US" sz="3200" dirty="0" smtClean="0">
                <a:solidFill>
                  <a:schemeClr val="tx1"/>
                </a:solidFill>
              </a:rPr>
              <a:t> </a:t>
            </a:r>
            <a:r>
              <a:rPr lang="en-US" sz="3600" dirty="0" smtClean="0">
                <a:solidFill>
                  <a:schemeClr val="tx1"/>
                </a:solidFill>
              </a:rPr>
              <a:t>Next, </a:t>
            </a:r>
            <a:r>
              <a:rPr lang="en-US" sz="3600" b="1" dirty="0" smtClean="0">
                <a:solidFill>
                  <a:schemeClr val="tx1"/>
                </a:solidFill>
              </a:rPr>
              <a:t>Select Month</a:t>
            </a:r>
            <a:r>
              <a:rPr lang="en-US" sz="3600" dirty="0" smtClean="0">
                <a:solidFill>
                  <a:schemeClr val="tx1"/>
                </a:solidFill>
              </a:rPr>
              <a:t>(Accrual Period)</a:t>
            </a:r>
            <a:endParaRPr lang="en-US" sz="3600" dirty="0">
              <a:solidFill>
                <a:schemeClr val="tx1"/>
              </a:solidFill>
            </a:endParaRPr>
          </a:p>
        </p:txBody>
      </p:sp>
      <p:sp>
        <p:nvSpPr>
          <p:cNvPr id="6" name="Slide Number Placeholder 5"/>
          <p:cNvSpPr>
            <a:spLocks noGrp="1"/>
          </p:cNvSpPr>
          <p:nvPr>
            <p:ph type="sldNum" sz="quarter" idx="12"/>
          </p:nvPr>
        </p:nvSpPr>
        <p:spPr>
          <a:xfrm>
            <a:off x="8686800" y="6416675"/>
            <a:ext cx="381000" cy="365125"/>
          </a:xfrm>
        </p:spPr>
        <p:txBody>
          <a:bodyPr/>
          <a:lstStyle/>
          <a:p>
            <a:fld id="{3320B93C-B305-4100-A3D8-F72B2170604E}" type="slidenum">
              <a:rPr lang="en-US" smtClean="0"/>
              <a:pPr/>
              <a:t>9</a:t>
            </a:fld>
            <a:endParaRPr lang="en-US" dirty="0"/>
          </a:p>
        </p:txBody>
      </p:sp>
      <p:pic>
        <p:nvPicPr>
          <p:cNvPr id="4" name="Picture 3"/>
          <p:cNvPicPr/>
          <p:nvPr/>
        </p:nvPicPr>
        <p:blipFill>
          <a:blip r:embed="rId2" cstate="print"/>
          <a:srcRect l="13861" t="7843" r="14852" b="19608"/>
          <a:stretch>
            <a:fillRect/>
          </a:stretch>
        </p:blipFill>
        <p:spPr bwMode="auto">
          <a:xfrm>
            <a:off x="685800" y="2057400"/>
            <a:ext cx="7924800" cy="4419600"/>
          </a:xfrm>
          <a:prstGeom prst="rect">
            <a:avLst/>
          </a:prstGeom>
          <a:solidFill>
            <a:schemeClr val="tx1"/>
          </a:solidFill>
          <a:ln w="9525">
            <a:noFill/>
            <a:miter lim="800000"/>
            <a:headEnd/>
            <a:tailEnd/>
          </a:ln>
        </p:spPr>
      </p:pic>
      <p:sp>
        <p:nvSpPr>
          <p:cNvPr id="5" name="Notched Right Arrow 4"/>
          <p:cNvSpPr/>
          <p:nvPr/>
        </p:nvSpPr>
        <p:spPr>
          <a:xfrm flipH="1">
            <a:off x="3276600" y="3048000"/>
            <a:ext cx="3581400"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   Current Month (or Accrual Period)  comes up automatically</a:t>
            </a:r>
            <a:endParaRPr lang="en-US" sz="1200" dirty="0">
              <a:solidFill>
                <a:schemeClr val="bg1"/>
              </a:solidFill>
            </a:endParaRPr>
          </a:p>
        </p:txBody>
      </p:sp>
      <p:sp>
        <p:nvSpPr>
          <p:cNvPr id="7" name="Rectangle 6"/>
          <p:cNvSpPr/>
          <p:nvPr/>
        </p:nvSpPr>
        <p:spPr>
          <a:xfrm>
            <a:off x="914400" y="3733800"/>
            <a:ext cx="2590800" cy="2743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The status of any given month is reflected here in the above drop-down:</a:t>
            </a:r>
          </a:p>
          <a:p>
            <a:endParaRPr lang="en-US" sz="1400" dirty="0" smtClean="0">
              <a:solidFill>
                <a:schemeClr val="tx1"/>
              </a:solidFill>
            </a:endParaRPr>
          </a:p>
          <a:p>
            <a:r>
              <a:rPr lang="en-US" sz="1400" b="1" dirty="0" smtClean="0">
                <a:solidFill>
                  <a:schemeClr val="tx1"/>
                </a:solidFill>
              </a:rPr>
              <a:t>Working: </a:t>
            </a:r>
            <a:r>
              <a:rPr lang="en-US" sz="1400" dirty="0" smtClean="0">
                <a:solidFill>
                  <a:schemeClr val="tx1"/>
                </a:solidFill>
              </a:rPr>
              <a:t>Open for you to make entries</a:t>
            </a:r>
          </a:p>
          <a:p>
            <a:endParaRPr lang="en-US" sz="1400" dirty="0" smtClean="0">
              <a:solidFill>
                <a:schemeClr val="tx1"/>
              </a:solidFill>
            </a:endParaRPr>
          </a:p>
          <a:p>
            <a:r>
              <a:rPr lang="en-US" sz="1400" b="1" dirty="0" smtClean="0">
                <a:solidFill>
                  <a:schemeClr val="tx1"/>
                </a:solidFill>
              </a:rPr>
              <a:t>Pending: </a:t>
            </a:r>
            <a:r>
              <a:rPr lang="en-US" sz="1400" dirty="0" smtClean="0">
                <a:solidFill>
                  <a:schemeClr val="tx1"/>
                </a:solidFill>
              </a:rPr>
              <a:t>Submitted to your supervisor</a:t>
            </a:r>
          </a:p>
          <a:p>
            <a:endParaRPr lang="en-US" sz="1400" dirty="0" smtClean="0">
              <a:solidFill>
                <a:schemeClr val="tx1"/>
              </a:solidFill>
            </a:endParaRPr>
          </a:p>
          <a:p>
            <a:r>
              <a:rPr lang="en-US" sz="1400" b="1" dirty="0" smtClean="0">
                <a:solidFill>
                  <a:schemeClr val="tx1"/>
                </a:solidFill>
              </a:rPr>
              <a:t>Approved: </a:t>
            </a:r>
            <a:r>
              <a:rPr lang="en-US" sz="1400" dirty="0" smtClean="0">
                <a:solidFill>
                  <a:schemeClr val="tx1"/>
                </a:solidFill>
              </a:rPr>
              <a:t>Reflected once Supervisor has signed-off</a:t>
            </a:r>
            <a:endParaRPr lang="en-US" sz="1400" dirty="0">
              <a:solidFill>
                <a:schemeClr val="tx1"/>
              </a:solidFill>
            </a:endParaRPr>
          </a:p>
        </p:txBody>
      </p:sp>
      <p:sp>
        <p:nvSpPr>
          <p:cNvPr id="8" name="Rectangle 7"/>
          <p:cNvSpPr/>
          <p:nvPr/>
        </p:nvSpPr>
        <p:spPr>
          <a:xfrm flipV="1">
            <a:off x="4038600" y="2057400"/>
            <a:ext cx="12954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24800" y="2286000"/>
            <a:ext cx="6096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4960</TotalTime>
  <Words>1082</Words>
  <Application>Microsoft Office PowerPoint</Application>
  <PresentationFormat>On-screen Show (4:3)</PresentationFormat>
  <Paragraphs>223</Paragraphs>
  <Slides>30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Book Antiqua</vt:lpstr>
      <vt:lpstr>Calibri</vt:lpstr>
      <vt:lpstr>Lucida Sans</vt:lpstr>
      <vt:lpstr>Lucida Sans Unicode</vt:lpstr>
      <vt:lpstr>Wingdings</vt:lpstr>
      <vt:lpstr>Wingdings 2</vt:lpstr>
      <vt:lpstr>Wingdings 3</vt:lpstr>
      <vt:lpstr>Apex</vt:lpstr>
      <vt:lpstr> Welcome   Time and Attendance  Payroll Office </vt:lpstr>
      <vt:lpstr>Background</vt:lpstr>
      <vt:lpstr>Overview of the Basic Process </vt:lpstr>
      <vt:lpstr>PowerPoint Presentation</vt:lpstr>
      <vt:lpstr>PowerPoint Presentation</vt:lpstr>
      <vt:lpstr>Electronic Time and Attendance</vt:lpstr>
      <vt:lpstr>Access to SUNY HR will be found at: https://www.suny.edu/hrportal You will need to use Internet Explorer as your browser</vt:lpstr>
      <vt:lpstr>To Enter, Click on the “Time and Attendance” Tab</vt:lpstr>
      <vt:lpstr> Next, Select Month(Accrual Period)</vt:lpstr>
      <vt:lpstr> Accrual Balances &amp; Charges</vt:lpstr>
      <vt:lpstr>Enter Holiday Credits For Each Holiday Worked –THEN SAVE!</vt:lpstr>
      <vt:lpstr>Enter Charges for Vacation, Sick, or Other.  THEN SAVE!</vt:lpstr>
      <vt:lpstr>  A) View of Sub-Menu Produced by Clicking on Individual Calendar Dates –  Single-Day Entries </vt:lpstr>
      <vt:lpstr>B) View of Sub-Menu Produced by Clicking on Individual Calendar Dates-Multiple Day Entries</vt:lpstr>
      <vt:lpstr>  “TIME RECORD COMMENTS”</vt:lpstr>
      <vt:lpstr>LAST STEPS:    1) Review Entries for Accuracy,     2) Certify (Sign), and lastly,     3) Submit to Supervisor. </vt:lpstr>
      <vt:lpstr>Sign out of the SUNY browser and close</vt:lpstr>
      <vt:lpstr> E-MAIL NOTIFICATIONS</vt:lpstr>
      <vt:lpstr>SUPERVISOR GUIDELINES Electronic Time and Attendance</vt:lpstr>
      <vt:lpstr>  SUPERVISORS RESPONSIBILITIES</vt:lpstr>
      <vt:lpstr>     Supervisors will have a “Work Roster” showing the electronic timesheets for direct reports</vt:lpstr>
      <vt:lpstr>View of Employee Work Roster</vt:lpstr>
      <vt:lpstr>1) View Employee’s Time Record  2) Determine an Action   3) Then, “Submit”</vt:lpstr>
      <vt:lpstr>Sign out of the SUNY browser and close  </vt:lpstr>
      <vt:lpstr>Additional FEATURES AND information</vt:lpstr>
      <vt:lpstr>        Electronically Requesting Time Off</vt:lpstr>
      <vt:lpstr>Time Off Request Form  Single Day Request</vt:lpstr>
      <vt:lpstr>    When Using This Feature, Remember to “SUBMIT” Your Request </vt:lpstr>
      <vt:lpstr> ABOUT LEAVE DONATIONS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Lisa Havtur</dc:creator>
  <cp:lastModifiedBy>Tammi Rei Dahl</cp:lastModifiedBy>
  <cp:revision>211</cp:revision>
  <cp:lastPrinted>2015-02-25T16:04:33Z</cp:lastPrinted>
  <dcterms:created xsi:type="dcterms:W3CDTF">2012-01-06T16:59:08Z</dcterms:created>
  <dcterms:modified xsi:type="dcterms:W3CDTF">2015-07-16T18:31:20Z</dcterms:modified>
</cp:coreProperties>
</file>