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34" d="100"/>
          <a:sy n="134" d="100"/>
        </p:scale>
        <p:origin x="-954"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CBF7C5-4C2F-4377-BECA-0D8F81D09268}"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0A263-490A-4B59-963C-49AE03F253A5}" type="slidenum">
              <a:rPr lang="en-US" smtClean="0"/>
              <a:t>‹#›</a:t>
            </a:fld>
            <a:endParaRPr lang="en-US"/>
          </a:p>
        </p:txBody>
      </p:sp>
    </p:spTree>
    <p:extLst>
      <p:ext uri="{BB962C8B-B14F-4D97-AF65-F5344CB8AC3E}">
        <p14:creationId xmlns:p14="http://schemas.microsoft.com/office/powerpoint/2010/main" val="321621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CBF7C5-4C2F-4377-BECA-0D8F81D09268}"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0A263-490A-4B59-963C-49AE03F253A5}" type="slidenum">
              <a:rPr lang="en-US" smtClean="0"/>
              <a:t>‹#›</a:t>
            </a:fld>
            <a:endParaRPr lang="en-US"/>
          </a:p>
        </p:txBody>
      </p:sp>
    </p:spTree>
    <p:extLst>
      <p:ext uri="{BB962C8B-B14F-4D97-AF65-F5344CB8AC3E}">
        <p14:creationId xmlns:p14="http://schemas.microsoft.com/office/powerpoint/2010/main" val="2491031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CBF7C5-4C2F-4377-BECA-0D8F81D09268}"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0A263-490A-4B59-963C-49AE03F253A5}" type="slidenum">
              <a:rPr lang="en-US" smtClean="0"/>
              <a:t>‹#›</a:t>
            </a:fld>
            <a:endParaRPr lang="en-US"/>
          </a:p>
        </p:txBody>
      </p:sp>
    </p:spTree>
    <p:extLst>
      <p:ext uri="{BB962C8B-B14F-4D97-AF65-F5344CB8AC3E}">
        <p14:creationId xmlns:p14="http://schemas.microsoft.com/office/powerpoint/2010/main" val="294884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CBF7C5-4C2F-4377-BECA-0D8F81D09268}"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0A263-490A-4B59-963C-49AE03F253A5}" type="slidenum">
              <a:rPr lang="en-US" smtClean="0"/>
              <a:t>‹#›</a:t>
            </a:fld>
            <a:endParaRPr lang="en-US"/>
          </a:p>
        </p:txBody>
      </p:sp>
    </p:spTree>
    <p:extLst>
      <p:ext uri="{BB962C8B-B14F-4D97-AF65-F5344CB8AC3E}">
        <p14:creationId xmlns:p14="http://schemas.microsoft.com/office/powerpoint/2010/main" val="587001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CBF7C5-4C2F-4377-BECA-0D8F81D09268}"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0A263-490A-4B59-963C-49AE03F253A5}" type="slidenum">
              <a:rPr lang="en-US" smtClean="0"/>
              <a:t>‹#›</a:t>
            </a:fld>
            <a:endParaRPr lang="en-US"/>
          </a:p>
        </p:txBody>
      </p:sp>
    </p:spTree>
    <p:extLst>
      <p:ext uri="{BB962C8B-B14F-4D97-AF65-F5344CB8AC3E}">
        <p14:creationId xmlns:p14="http://schemas.microsoft.com/office/powerpoint/2010/main" val="135674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CBF7C5-4C2F-4377-BECA-0D8F81D09268}" type="datetimeFigureOut">
              <a:rPr lang="en-US" smtClean="0"/>
              <a:t>6/28/2017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B0A263-490A-4B59-963C-49AE03F253A5}" type="slidenum">
              <a:rPr lang="en-US" smtClean="0"/>
              <a:t>‹#›</a:t>
            </a:fld>
            <a:endParaRPr lang="en-US"/>
          </a:p>
        </p:txBody>
      </p:sp>
    </p:spTree>
    <p:extLst>
      <p:ext uri="{BB962C8B-B14F-4D97-AF65-F5344CB8AC3E}">
        <p14:creationId xmlns:p14="http://schemas.microsoft.com/office/powerpoint/2010/main" val="2082323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CBF7C5-4C2F-4377-BECA-0D8F81D09268}" type="datetimeFigureOut">
              <a:rPr lang="en-US" smtClean="0"/>
              <a:t>6/28/2017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B0A263-490A-4B59-963C-49AE03F253A5}" type="slidenum">
              <a:rPr lang="en-US" smtClean="0"/>
              <a:t>‹#›</a:t>
            </a:fld>
            <a:endParaRPr lang="en-US"/>
          </a:p>
        </p:txBody>
      </p:sp>
    </p:spTree>
    <p:extLst>
      <p:ext uri="{BB962C8B-B14F-4D97-AF65-F5344CB8AC3E}">
        <p14:creationId xmlns:p14="http://schemas.microsoft.com/office/powerpoint/2010/main" val="1541402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CBF7C5-4C2F-4377-BECA-0D8F81D09268}" type="datetimeFigureOut">
              <a:rPr lang="en-US" smtClean="0"/>
              <a:t>6/28/2017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B0A263-490A-4B59-963C-49AE03F253A5}" type="slidenum">
              <a:rPr lang="en-US" smtClean="0"/>
              <a:t>‹#›</a:t>
            </a:fld>
            <a:endParaRPr lang="en-US"/>
          </a:p>
        </p:txBody>
      </p:sp>
    </p:spTree>
    <p:extLst>
      <p:ext uri="{BB962C8B-B14F-4D97-AF65-F5344CB8AC3E}">
        <p14:creationId xmlns:p14="http://schemas.microsoft.com/office/powerpoint/2010/main" val="4169797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CBF7C5-4C2F-4377-BECA-0D8F81D09268}" type="datetimeFigureOut">
              <a:rPr lang="en-US" smtClean="0"/>
              <a:t>6/28/2017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B0A263-490A-4B59-963C-49AE03F253A5}" type="slidenum">
              <a:rPr lang="en-US" smtClean="0"/>
              <a:t>‹#›</a:t>
            </a:fld>
            <a:endParaRPr lang="en-US"/>
          </a:p>
        </p:txBody>
      </p:sp>
    </p:spTree>
    <p:extLst>
      <p:ext uri="{BB962C8B-B14F-4D97-AF65-F5344CB8AC3E}">
        <p14:creationId xmlns:p14="http://schemas.microsoft.com/office/powerpoint/2010/main" val="482575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CBF7C5-4C2F-4377-BECA-0D8F81D09268}" type="datetimeFigureOut">
              <a:rPr lang="en-US" smtClean="0"/>
              <a:t>6/28/2017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B0A263-490A-4B59-963C-49AE03F253A5}" type="slidenum">
              <a:rPr lang="en-US" smtClean="0"/>
              <a:t>‹#›</a:t>
            </a:fld>
            <a:endParaRPr lang="en-US"/>
          </a:p>
        </p:txBody>
      </p:sp>
    </p:spTree>
    <p:extLst>
      <p:ext uri="{BB962C8B-B14F-4D97-AF65-F5344CB8AC3E}">
        <p14:creationId xmlns:p14="http://schemas.microsoft.com/office/powerpoint/2010/main" val="942323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CBF7C5-4C2F-4377-BECA-0D8F81D09268}" type="datetimeFigureOut">
              <a:rPr lang="en-US" smtClean="0"/>
              <a:t>6/28/2017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B0A263-490A-4B59-963C-49AE03F253A5}" type="slidenum">
              <a:rPr lang="en-US" smtClean="0"/>
              <a:t>‹#›</a:t>
            </a:fld>
            <a:endParaRPr lang="en-US"/>
          </a:p>
        </p:txBody>
      </p:sp>
    </p:spTree>
    <p:extLst>
      <p:ext uri="{BB962C8B-B14F-4D97-AF65-F5344CB8AC3E}">
        <p14:creationId xmlns:p14="http://schemas.microsoft.com/office/powerpoint/2010/main" val="3290761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CBF7C5-4C2F-4377-BECA-0D8F81D09268}" type="datetimeFigureOut">
              <a:rPr lang="en-US" smtClean="0"/>
              <a:t>6/28/2017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B0A263-490A-4B59-963C-49AE03F253A5}" type="slidenum">
              <a:rPr lang="en-US" smtClean="0"/>
              <a:t>‹#›</a:t>
            </a:fld>
            <a:endParaRPr lang="en-US"/>
          </a:p>
        </p:txBody>
      </p:sp>
    </p:spTree>
    <p:extLst>
      <p:ext uri="{BB962C8B-B14F-4D97-AF65-F5344CB8AC3E}">
        <p14:creationId xmlns:p14="http://schemas.microsoft.com/office/powerpoint/2010/main" val="3448302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fredonia.edu/humanresources/policies.as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fredonia.edu/humanresources/policies.a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r>
              <a:rPr lang="en-US" b="1" dirty="0" smtClean="0">
                <a:solidFill>
                  <a:schemeClr val="tx2"/>
                </a:solidFill>
              </a:rPr>
              <a:t>Child Protection Policy</a:t>
            </a:r>
            <a:endParaRPr lang="en-US" b="1" dirty="0">
              <a:solidFill>
                <a:schemeClr val="tx2"/>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4037" y="1295400"/>
            <a:ext cx="4597400" cy="2155031"/>
          </a:xfrm>
          <a:prstGeom prst="rect">
            <a:avLst/>
          </a:prstGeom>
        </p:spPr>
      </p:pic>
    </p:spTree>
    <p:extLst>
      <p:ext uri="{BB962C8B-B14F-4D97-AF65-F5344CB8AC3E}">
        <p14:creationId xmlns:p14="http://schemas.microsoft.com/office/powerpoint/2010/main" val="700988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Responsible Fredonia Official</a:t>
            </a:r>
            <a:endParaRPr lang="en-US" b="1" dirty="0">
              <a:solidFill>
                <a:schemeClr val="tx2"/>
              </a:solidFill>
            </a:endParaRPr>
          </a:p>
        </p:txBody>
      </p:sp>
      <p:sp>
        <p:nvSpPr>
          <p:cNvPr id="3" name="Content Placeholder 2"/>
          <p:cNvSpPr>
            <a:spLocks noGrp="1"/>
          </p:cNvSpPr>
          <p:nvPr>
            <p:ph idx="1"/>
          </p:nvPr>
        </p:nvSpPr>
        <p:spPr/>
        <p:txBody>
          <a:bodyPr>
            <a:normAutofit fontScale="62500" lnSpcReduction="20000"/>
          </a:bodyPr>
          <a:lstStyle/>
          <a:p>
            <a:pPr marL="0" indent="0" algn="ctr">
              <a:buNone/>
            </a:pPr>
            <a:r>
              <a:rPr lang="en-US" sz="3800" dirty="0" smtClean="0"/>
              <a:t>A </a:t>
            </a:r>
            <a:r>
              <a:rPr lang="en-US" sz="3800" dirty="0"/>
              <a:t>Responsible Fredonia Official </a:t>
            </a:r>
            <a:r>
              <a:rPr lang="en-US" sz="3800" u="sng" dirty="0"/>
              <a:t>shall</a:t>
            </a:r>
            <a:r>
              <a:rPr lang="en-US" sz="3800" dirty="0"/>
              <a:t>:</a:t>
            </a:r>
          </a:p>
          <a:p>
            <a:pPr lvl="0"/>
            <a:r>
              <a:rPr lang="en-US" dirty="0"/>
              <a:t>Confirm that the requirements of this Policy have been communicated to Covered Persons prior to the commencement of a Covered Activity.</a:t>
            </a:r>
          </a:p>
          <a:p>
            <a:pPr lvl="0"/>
            <a:r>
              <a:rPr lang="en-US" dirty="0"/>
              <a:t>Conduct or have a designee conduct a search of New York Sex Offender Registry and the National Sex Offender Public Registry and confirm that New York Sex Offender Registry and National Sex Offender Public Registry searches have been obtained and reviewed for Covered Persons not more than 90 days prior to the commencement of a Covered Activity.</a:t>
            </a:r>
          </a:p>
          <a:p>
            <a:pPr lvl="0"/>
            <a:r>
              <a:rPr lang="en-US" dirty="0"/>
              <a:t>In the event that a review of the New York Sex Offender Registry or the National Sex Offender Public Registry status reveals the presence of a covered person on either of said registries, the responsible Fredonia official shall immediately contact the Chief of University Police who shall immediately contact the covered person to confirm that person's identity and direct them that their presence is prohibited on the Fredonia campus. In the event the covered person is a Fredonia employee, the Chief of University Police shall immediately contact the Director of Human Resources so that appropriate due-diligence may be conducted.</a:t>
            </a:r>
          </a:p>
          <a:p>
            <a:endParaRPr lang="en-US" dirty="0"/>
          </a:p>
        </p:txBody>
      </p:sp>
    </p:spTree>
    <p:extLst>
      <p:ext uri="{BB962C8B-B14F-4D97-AF65-F5344CB8AC3E}">
        <p14:creationId xmlns:p14="http://schemas.microsoft.com/office/powerpoint/2010/main" val="1172235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solidFill>
              </a:rPr>
              <a:t>Continued – Responsible Fredonia Official</a:t>
            </a:r>
            <a:endParaRPr lang="en-US" b="1" dirty="0">
              <a:solidFill>
                <a:schemeClr val="tx2"/>
              </a:solidFill>
            </a:endParaRPr>
          </a:p>
        </p:txBody>
      </p:sp>
      <p:sp>
        <p:nvSpPr>
          <p:cNvPr id="3" name="Content Placeholder 2"/>
          <p:cNvSpPr>
            <a:spLocks noGrp="1"/>
          </p:cNvSpPr>
          <p:nvPr>
            <p:ph idx="1"/>
          </p:nvPr>
        </p:nvSpPr>
        <p:spPr/>
        <p:txBody>
          <a:bodyPr>
            <a:normAutofit fontScale="32500" lnSpcReduction="20000"/>
          </a:bodyPr>
          <a:lstStyle/>
          <a:p>
            <a:pPr marL="0" indent="0" algn="ctr">
              <a:buNone/>
            </a:pPr>
            <a:r>
              <a:rPr lang="en-US" sz="6800" dirty="0" smtClean="0"/>
              <a:t>A Responsible Fredonia Official also shall:</a:t>
            </a:r>
          </a:p>
          <a:p>
            <a:r>
              <a:rPr lang="en-US" sz="5500" dirty="0" smtClean="0"/>
              <a:t>Confirm that the completed Acknowledgement of Fredonia's Child Protection form has been obtained from Covered Persons prior to the commencement of a Covered Activity.</a:t>
            </a:r>
          </a:p>
          <a:p>
            <a:r>
              <a:rPr lang="en-US" sz="5500" dirty="0" smtClean="0"/>
              <a:t>Immediately report allegations of physical or sexual abuse of a child to the Chief of University Police Department, and complete and provide to the University Police Department a written report for each allegation of physical abuse or sexual abuse of a child. Other reporting requirements not addressed in this Policy may also apply such as the obligations of mandated reporters under New York Social Services Law, who are required to report suspected child abuse or maltreatment when they are presented with a reasonable cause to suspect such abuse or maltreatment has occurred.</a:t>
            </a:r>
          </a:p>
          <a:p>
            <a:r>
              <a:rPr lang="en-US" sz="5500" dirty="0" smtClean="0"/>
              <a:t>Notify the Responsible Fredonia Official's Vice President of any alleged physical or sexual abuse to ensure that such allegations are investigated and addressed appropriately.</a:t>
            </a:r>
          </a:p>
          <a:p>
            <a:r>
              <a:rPr lang="en-US" sz="5500" dirty="0" smtClean="0"/>
              <a:t>Confirm that required training on this Policy has occurred prior to the commencement of a Covered Activity for all Covered Persons who are employees, volunteers, students or agents of Fredonia or a Fredonia-affiliated organization.</a:t>
            </a:r>
          </a:p>
          <a:p>
            <a:endParaRPr lang="en-US" dirty="0"/>
          </a:p>
        </p:txBody>
      </p:sp>
    </p:spTree>
    <p:extLst>
      <p:ext uri="{BB962C8B-B14F-4D97-AF65-F5344CB8AC3E}">
        <p14:creationId xmlns:p14="http://schemas.microsoft.com/office/powerpoint/2010/main" val="2452361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Retaliation</a:t>
            </a:r>
            <a:endParaRPr lang="en-US" b="1" dirty="0">
              <a:solidFill>
                <a:schemeClr val="tx2"/>
              </a:solidFill>
            </a:endParaRPr>
          </a:p>
        </p:txBody>
      </p:sp>
      <p:sp>
        <p:nvSpPr>
          <p:cNvPr id="3" name="Content Placeholder 2"/>
          <p:cNvSpPr>
            <a:spLocks noGrp="1"/>
          </p:cNvSpPr>
          <p:nvPr>
            <p:ph idx="1"/>
          </p:nvPr>
        </p:nvSpPr>
        <p:spPr/>
        <p:txBody>
          <a:bodyPr>
            <a:normAutofit fontScale="85000" lnSpcReduction="10000"/>
          </a:bodyPr>
          <a:lstStyle/>
          <a:p>
            <a:r>
              <a:rPr lang="en-US" dirty="0"/>
              <a:t>Retaliatory action against anyone who has reported alleged physical or sexual abuse in accordance with this Policy, or who has been involved in investigating or responding to allegations of physical or sexual abuse, or who has reported a failure to comply with this Policy, is a violation of this Policy. </a:t>
            </a:r>
          </a:p>
          <a:p>
            <a:r>
              <a:rPr lang="en-US" dirty="0"/>
              <a:t>A Fredonia employee who engages in retaliatory acts as defined by this Policy may, subject to the terms and conditions of the governing collective bargaining agreement, where applicable, be disciplined. </a:t>
            </a:r>
          </a:p>
          <a:p>
            <a:endParaRPr lang="en-US" dirty="0"/>
          </a:p>
        </p:txBody>
      </p:sp>
    </p:spTree>
    <p:extLst>
      <p:ext uri="{BB962C8B-B14F-4D97-AF65-F5344CB8AC3E}">
        <p14:creationId xmlns:p14="http://schemas.microsoft.com/office/powerpoint/2010/main" val="1240257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If You Suspect Abuse…</a:t>
            </a:r>
            <a:endParaRPr lang="en-US" b="1" dirty="0">
              <a:solidFill>
                <a:schemeClr val="tx2"/>
              </a:solidFill>
            </a:endParaRPr>
          </a:p>
        </p:txBody>
      </p:sp>
      <p:sp>
        <p:nvSpPr>
          <p:cNvPr id="3" name="Content Placeholder 2"/>
          <p:cNvSpPr>
            <a:spLocks noGrp="1"/>
          </p:cNvSpPr>
          <p:nvPr>
            <p:ph idx="1"/>
          </p:nvPr>
        </p:nvSpPr>
        <p:spPr/>
        <p:txBody>
          <a:bodyPr>
            <a:normAutofit fontScale="70000" lnSpcReduction="20000"/>
          </a:bodyPr>
          <a:lstStyle/>
          <a:p>
            <a:r>
              <a:rPr lang="en-US" sz="3000" dirty="0"/>
              <a:t>If you witness or have reasonable cause to suspect that child physical or sexual abuse has occurred on Fredonia property or while off campus during official Fredonia business or university-sponsored events, </a:t>
            </a:r>
            <a:r>
              <a:rPr lang="en-US" sz="3000" b="1" dirty="0"/>
              <a:t>you are required to report it immediately</a:t>
            </a:r>
            <a:r>
              <a:rPr lang="en-US" sz="3000" dirty="0"/>
              <a:t> to the Chief of Police at x3333.</a:t>
            </a:r>
          </a:p>
          <a:p>
            <a:r>
              <a:rPr lang="en-US" sz="3000" dirty="0"/>
              <a:t>When making a report, be prepared to provide as much of the following information as possible:</a:t>
            </a:r>
          </a:p>
          <a:p>
            <a:pPr lvl="1"/>
            <a:r>
              <a:rPr lang="en-US" sz="3000" dirty="0"/>
              <a:t>The names of the victim and assailant (if known);</a:t>
            </a:r>
          </a:p>
          <a:p>
            <a:pPr lvl="1"/>
            <a:r>
              <a:rPr lang="en-US" sz="3000" dirty="0"/>
              <a:t>Other identifying information about the victim and assailant;</a:t>
            </a:r>
          </a:p>
          <a:p>
            <a:pPr lvl="1"/>
            <a:r>
              <a:rPr lang="en-US" sz="3000" dirty="0"/>
              <a:t>The location of the activity and;</a:t>
            </a:r>
          </a:p>
          <a:p>
            <a:pPr lvl="1"/>
            <a:r>
              <a:rPr lang="en-US" sz="3000" dirty="0"/>
              <a:t>The nature of the activity.</a:t>
            </a:r>
          </a:p>
          <a:p>
            <a:r>
              <a:rPr lang="en-US" sz="3000" dirty="0"/>
              <a:t>A report will prompt an investigation of the situation and ensure that the appropriate university authorities are notified.</a:t>
            </a:r>
          </a:p>
          <a:p>
            <a:r>
              <a:rPr lang="en-US" sz="3000" dirty="0"/>
              <a:t>Fostering an environment where reporting is encouraged will better enable Fredonia to achieve its goal of preventing child physical or sexual abuse on its campus and at university-sponsored events. </a:t>
            </a:r>
          </a:p>
          <a:p>
            <a:endParaRPr lang="en-US" dirty="0"/>
          </a:p>
        </p:txBody>
      </p:sp>
    </p:spTree>
    <p:extLst>
      <p:ext uri="{BB962C8B-B14F-4D97-AF65-F5344CB8AC3E}">
        <p14:creationId xmlns:p14="http://schemas.microsoft.com/office/powerpoint/2010/main" val="2605689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If a Child Reports Abuse…</a:t>
            </a:r>
            <a:endParaRPr lang="en-US" b="1" dirty="0">
              <a:solidFill>
                <a:schemeClr val="tx2"/>
              </a:solidFill>
            </a:endParaRPr>
          </a:p>
        </p:txBody>
      </p:sp>
      <p:sp>
        <p:nvSpPr>
          <p:cNvPr id="3" name="Content Placeholder 2"/>
          <p:cNvSpPr>
            <a:spLocks noGrp="1"/>
          </p:cNvSpPr>
          <p:nvPr>
            <p:ph idx="1"/>
          </p:nvPr>
        </p:nvSpPr>
        <p:spPr/>
        <p:txBody>
          <a:bodyPr>
            <a:normAutofit fontScale="62500" lnSpcReduction="20000"/>
          </a:bodyPr>
          <a:lstStyle/>
          <a:p>
            <a:r>
              <a:rPr lang="en-US" dirty="0"/>
              <a:t>While unlikely, it is possible that a child may reveal either physical or sexual </a:t>
            </a:r>
            <a:r>
              <a:rPr lang="en-US" dirty="0" smtClean="0"/>
              <a:t>abuse to you.  If </a:t>
            </a:r>
            <a:r>
              <a:rPr lang="en-US" dirty="0"/>
              <a:t>this occurs, respond to the child according to these guidelines:</a:t>
            </a:r>
          </a:p>
          <a:p>
            <a:pPr lvl="1"/>
            <a:r>
              <a:rPr lang="en-US" dirty="0"/>
              <a:t>If the child is or appears hurt or in danger, contact </a:t>
            </a:r>
            <a:r>
              <a:rPr lang="en-US" b="1" dirty="0"/>
              <a:t>the Chief of University Police immediately at x3333</a:t>
            </a:r>
            <a:r>
              <a:rPr lang="en-US" dirty="0"/>
              <a:t>;</a:t>
            </a:r>
          </a:p>
          <a:p>
            <a:pPr lvl="1"/>
            <a:r>
              <a:rPr lang="en-US" dirty="0"/>
              <a:t>Do not display shock or disapproval of the child or the situation;</a:t>
            </a:r>
          </a:p>
          <a:p>
            <a:pPr lvl="1"/>
            <a:r>
              <a:rPr lang="en-US" dirty="0"/>
              <a:t>Reassure the child that you believe what he or she is saying;</a:t>
            </a:r>
          </a:p>
          <a:p>
            <a:pPr lvl="1"/>
            <a:r>
              <a:rPr lang="en-US" dirty="0"/>
              <a:t>Tell the child that you will contact people who can help;</a:t>
            </a:r>
          </a:p>
          <a:p>
            <a:pPr lvl="1"/>
            <a:r>
              <a:rPr lang="en-US" dirty="0"/>
              <a:t>Do not press the child for details as he or she will be asked to recount the story in detail later;</a:t>
            </a:r>
          </a:p>
          <a:p>
            <a:pPr lvl="1"/>
            <a:r>
              <a:rPr lang="en-US" dirty="0"/>
              <a:t>Respect the privacy of the child and;</a:t>
            </a:r>
          </a:p>
          <a:p>
            <a:pPr lvl="1"/>
            <a:r>
              <a:rPr lang="en-US" dirty="0"/>
              <a:t>Do not place blame or make judgments.</a:t>
            </a:r>
          </a:p>
          <a:p>
            <a:r>
              <a:rPr lang="en-US" dirty="0"/>
              <a:t>As a Fredonia employee, you need only to reasonably suspect physical or sexual abuse to make a report. It is critical that you report the suspected abuse to the Chief of University Police </a:t>
            </a:r>
            <a:r>
              <a:rPr lang="en-US" b="1" dirty="0"/>
              <a:t>immediately</a:t>
            </a:r>
            <a:r>
              <a:rPr lang="en-US" dirty="0"/>
              <a:t> to minimize the possibility of any further abuse of the child. </a:t>
            </a:r>
          </a:p>
          <a:p>
            <a:endParaRPr lang="en-US" dirty="0"/>
          </a:p>
        </p:txBody>
      </p:sp>
    </p:spTree>
    <p:extLst>
      <p:ext uri="{BB962C8B-B14F-4D97-AF65-F5344CB8AC3E}">
        <p14:creationId xmlns:p14="http://schemas.microsoft.com/office/powerpoint/2010/main" val="2055506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How Abusers Silence Children</a:t>
            </a:r>
            <a:endParaRPr lang="en-US" b="1" dirty="0">
              <a:solidFill>
                <a:schemeClr val="tx2"/>
              </a:solidFill>
            </a:endParaRPr>
          </a:p>
        </p:txBody>
      </p:sp>
      <p:sp>
        <p:nvSpPr>
          <p:cNvPr id="3" name="Content Placeholder 2"/>
          <p:cNvSpPr>
            <a:spLocks noGrp="1"/>
          </p:cNvSpPr>
          <p:nvPr>
            <p:ph idx="1"/>
          </p:nvPr>
        </p:nvSpPr>
        <p:spPr/>
        <p:txBody>
          <a:bodyPr>
            <a:normAutofit/>
          </a:bodyPr>
          <a:lstStyle/>
          <a:p>
            <a:r>
              <a:rPr lang="en-US" sz="2400" dirty="0"/>
              <a:t>Child victims of abuse are unlikely to disclose the abuse voluntarily, because abusers of children rely on many methods to force children to remain quiet.</a:t>
            </a:r>
          </a:p>
          <a:p>
            <a:r>
              <a:rPr lang="en-US" sz="2400" dirty="0"/>
              <a:t>Some methods are subtle, such as telling the child that they are doing it for the child's own good or promising the child gifts or favors. Others may be more blatant, such as telling the child that if he/she reveals the abuse, his/her family will break up, and it will be the child's fault. Abusers may also instill fear in their victims and use threats of harm to the child and his/her loved ones, if the abuse is revealed</a:t>
            </a:r>
          </a:p>
        </p:txBody>
      </p:sp>
    </p:spTree>
    <p:extLst>
      <p:ext uri="{BB962C8B-B14F-4D97-AF65-F5344CB8AC3E}">
        <p14:creationId xmlns:p14="http://schemas.microsoft.com/office/powerpoint/2010/main" val="419741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Conclusion</a:t>
            </a:r>
            <a:endParaRPr lang="en-US" b="1" dirty="0">
              <a:solidFill>
                <a:schemeClr val="tx2"/>
              </a:solidFill>
            </a:endParaRPr>
          </a:p>
        </p:txBody>
      </p:sp>
      <p:sp>
        <p:nvSpPr>
          <p:cNvPr id="3" name="Content Placeholder 2"/>
          <p:cNvSpPr>
            <a:spLocks noGrp="1"/>
          </p:cNvSpPr>
          <p:nvPr>
            <p:ph idx="1"/>
          </p:nvPr>
        </p:nvSpPr>
        <p:spPr/>
        <p:txBody>
          <a:bodyPr>
            <a:normAutofit/>
          </a:bodyPr>
          <a:lstStyle/>
          <a:p>
            <a:r>
              <a:rPr lang="en-US" sz="2600" dirty="0"/>
              <a:t>Child abuse is a very serious concern. You are a crucial link in the system to protect children who visit Fredonia, and we rely on you to fulfill your obligations to report any suspected child sexual abuse.</a:t>
            </a:r>
          </a:p>
          <a:p>
            <a:r>
              <a:rPr lang="en-US" sz="2600" dirty="0"/>
              <a:t>Now that you have a deeper understanding of what child physical and sexual abuse may include and how to respond appropriately, you are better prepared to meet your personal obligations as a mandated reporter.</a:t>
            </a:r>
          </a:p>
          <a:p>
            <a:endParaRPr lang="en-US" dirty="0"/>
          </a:p>
        </p:txBody>
      </p:sp>
    </p:spTree>
    <p:extLst>
      <p:ext uri="{BB962C8B-B14F-4D97-AF65-F5344CB8AC3E}">
        <p14:creationId xmlns:p14="http://schemas.microsoft.com/office/powerpoint/2010/main" val="131671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Thank You</a:t>
            </a:r>
            <a:endParaRPr lang="en-US" b="1" dirty="0">
              <a:solidFill>
                <a:schemeClr val="tx2"/>
              </a:solidFill>
            </a:endParaRPr>
          </a:p>
        </p:txBody>
      </p:sp>
      <p:sp>
        <p:nvSpPr>
          <p:cNvPr id="3" name="Content Placeholder 2"/>
          <p:cNvSpPr>
            <a:spLocks noGrp="1"/>
          </p:cNvSpPr>
          <p:nvPr>
            <p:ph idx="1"/>
          </p:nvPr>
        </p:nvSpPr>
        <p:spPr/>
        <p:txBody>
          <a:bodyPr/>
          <a:lstStyle/>
          <a:p>
            <a:r>
              <a:rPr lang="en-US" sz="2400" dirty="0"/>
              <a:t>Thank you for taking this course on Fredonia's Child Protection Policy.</a:t>
            </a:r>
          </a:p>
          <a:p>
            <a:r>
              <a:rPr lang="en-US" sz="2400" dirty="0" smtClean="0"/>
              <a:t>Questions </a:t>
            </a:r>
            <a:r>
              <a:rPr lang="en-US" sz="2400" dirty="0"/>
              <a:t>about this information should be directed to </a:t>
            </a:r>
            <a:r>
              <a:rPr lang="en-US" sz="2400" dirty="0" smtClean="0"/>
              <a:t>the RFO, your </a:t>
            </a:r>
            <a:r>
              <a:rPr lang="en-US" sz="2400" dirty="0"/>
              <a:t>immediate </a:t>
            </a:r>
            <a:r>
              <a:rPr lang="en-US" sz="2400" dirty="0" smtClean="0"/>
              <a:t>supervisor, </a:t>
            </a:r>
            <a:r>
              <a:rPr lang="en-US" sz="2400" dirty="0"/>
              <a:t>or Human Resources.</a:t>
            </a:r>
          </a:p>
          <a:p>
            <a:endParaRPr lang="en-US" dirty="0"/>
          </a:p>
        </p:txBody>
      </p:sp>
    </p:spTree>
    <p:extLst>
      <p:ext uri="{BB962C8B-B14F-4D97-AF65-F5344CB8AC3E}">
        <p14:creationId xmlns:p14="http://schemas.microsoft.com/office/powerpoint/2010/main" val="2525860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Introduction</a:t>
            </a:r>
            <a:endParaRPr lang="en-US" b="1" dirty="0">
              <a:solidFill>
                <a:schemeClr val="tx2"/>
              </a:solidFill>
            </a:endParaRPr>
          </a:p>
        </p:txBody>
      </p:sp>
      <p:sp>
        <p:nvSpPr>
          <p:cNvPr id="3" name="Content Placeholder 2"/>
          <p:cNvSpPr>
            <a:spLocks noGrp="1"/>
          </p:cNvSpPr>
          <p:nvPr>
            <p:ph idx="1"/>
          </p:nvPr>
        </p:nvSpPr>
        <p:spPr/>
        <p:txBody>
          <a:bodyPr>
            <a:normAutofit fontScale="70000" lnSpcReduction="20000"/>
          </a:bodyPr>
          <a:lstStyle/>
          <a:p>
            <a:r>
              <a:rPr lang="en-US" dirty="0" smtClean="0"/>
              <a:t>This course on The State University of New York at Fredonia's (“Fredonia”) Child Protection Policy will help you:</a:t>
            </a:r>
          </a:p>
          <a:p>
            <a:pPr marL="0" indent="0">
              <a:buNone/>
            </a:pPr>
            <a:r>
              <a:rPr lang="en-US" dirty="0" smtClean="0"/>
              <a:t>	•Recognize what is considered child physical or sexual abuse;</a:t>
            </a:r>
          </a:p>
          <a:p>
            <a:pPr marL="0" indent="0">
              <a:buNone/>
            </a:pPr>
            <a:r>
              <a:rPr lang="en-US" dirty="0" smtClean="0"/>
              <a:t>	•(A child is defined as an individual under the age of 	seventeen years, who is participating in a Covered Activity. The 	term "child" shall not include a matriculated student of 	Fredonia or a person accepted for matriculation.)</a:t>
            </a:r>
          </a:p>
          <a:p>
            <a:pPr marL="0" indent="0">
              <a:buNone/>
            </a:pPr>
            <a:r>
              <a:rPr lang="en-US" dirty="0" smtClean="0"/>
              <a:t>	•Understand your obligations when you suspect abuse has 	occurred and;</a:t>
            </a:r>
          </a:p>
          <a:p>
            <a:pPr marL="0" indent="0">
              <a:buNone/>
            </a:pPr>
            <a:r>
              <a:rPr lang="en-US" dirty="0" smtClean="0"/>
              <a:t>	•Take steps to prevent future incidents.</a:t>
            </a:r>
          </a:p>
          <a:p>
            <a:r>
              <a:rPr lang="en-US" dirty="0" smtClean="0"/>
              <a:t>Questions about this information should be directed to your immediate supervisor or Human Resources.</a:t>
            </a:r>
          </a:p>
          <a:p>
            <a:endParaRPr lang="en-US" dirty="0"/>
          </a:p>
        </p:txBody>
      </p:sp>
    </p:spTree>
    <p:extLst>
      <p:ext uri="{BB962C8B-B14F-4D97-AF65-F5344CB8AC3E}">
        <p14:creationId xmlns:p14="http://schemas.microsoft.com/office/powerpoint/2010/main" val="79674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Overview</a:t>
            </a:r>
            <a:endParaRPr lang="en-US" b="1" dirty="0">
              <a:solidFill>
                <a:schemeClr val="tx2"/>
              </a:solidFill>
            </a:endParaRPr>
          </a:p>
        </p:txBody>
      </p:sp>
      <p:sp>
        <p:nvSpPr>
          <p:cNvPr id="3" name="Content Placeholder 2"/>
          <p:cNvSpPr>
            <a:spLocks noGrp="1"/>
          </p:cNvSpPr>
          <p:nvPr>
            <p:ph idx="1"/>
          </p:nvPr>
        </p:nvSpPr>
        <p:spPr/>
        <p:txBody>
          <a:bodyPr>
            <a:normAutofit lnSpcReduction="10000"/>
          </a:bodyPr>
          <a:lstStyle/>
          <a:p>
            <a:r>
              <a:rPr lang="en-US" sz="2400" dirty="0"/>
              <a:t>Recent reports of child physical or sexual abuse on college and university campuses provide sober yet powerful reminders that such abuse can occur anywhere — including on SUNY campuses. Children and parents who visit Fredonia or participate in Fredonia or Fredonia-affiliated programs need to know that they will be protected and that reports of abuse will be investigated.</a:t>
            </a:r>
          </a:p>
          <a:p>
            <a:r>
              <a:rPr lang="en-US" sz="2400" dirty="0"/>
              <a:t>The </a:t>
            </a:r>
            <a:r>
              <a:rPr lang="en-US" sz="2400" i="1" dirty="0"/>
              <a:t>SUNY Board of Trustees</a:t>
            </a:r>
            <a:r>
              <a:rPr lang="en-US" sz="2400" dirty="0"/>
              <a:t> has adopted a Policy on the protection of children on SUNY campuses. Fredonia's Policy requires university employees, students, volunteers, vendors, licensees, and </a:t>
            </a:r>
            <a:r>
              <a:rPr lang="en-US" sz="2400" dirty="0" err="1"/>
              <a:t>permittees</a:t>
            </a:r>
            <a:r>
              <a:rPr lang="en-US" sz="2400" dirty="0"/>
              <a:t> who engage in covered activities to report incidents of child physical or sexual abuse that occur on university property and at university-sponsored events.</a:t>
            </a:r>
          </a:p>
          <a:p>
            <a:endParaRPr lang="en-US" dirty="0"/>
          </a:p>
        </p:txBody>
      </p:sp>
    </p:spTree>
    <p:extLst>
      <p:ext uri="{BB962C8B-B14F-4D97-AF65-F5344CB8AC3E}">
        <p14:creationId xmlns:p14="http://schemas.microsoft.com/office/powerpoint/2010/main" val="153690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The Policy</a:t>
            </a:r>
            <a:endParaRPr lang="en-US" b="1" dirty="0">
              <a:solidFill>
                <a:schemeClr val="tx2"/>
              </a:solidFill>
            </a:endParaRPr>
          </a:p>
        </p:txBody>
      </p:sp>
      <p:sp>
        <p:nvSpPr>
          <p:cNvPr id="3" name="Content Placeholder 2"/>
          <p:cNvSpPr>
            <a:spLocks noGrp="1"/>
          </p:cNvSpPr>
          <p:nvPr>
            <p:ph idx="1"/>
          </p:nvPr>
        </p:nvSpPr>
        <p:spPr/>
        <p:txBody>
          <a:bodyPr>
            <a:normAutofit fontScale="70000" lnSpcReduction="20000"/>
          </a:bodyPr>
          <a:lstStyle/>
          <a:p>
            <a:r>
              <a:rPr lang="en-US" dirty="0"/>
              <a:t>The State University of New York (“SUNY”) is committed to protecting the safety and well-being of children who participate in University-related programs and activities, whether on or off-campus, or utilize campus facilities for activities including, but not limited to, sports camps, academic and personal enrichment programs and research studies. Fredonia supports SUNY’s policy and implements the Child Protection Policy </a:t>
            </a:r>
            <a:r>
              <a:rPr lang="en-US" b="1" u="sng" dirty="0">
                <a:hlinkClick r:id="rId2"/>
              </a:rPr>
              <a:t>(www.fredonia.edu/humanresources/policies.asp)</a:t>
            </a:r>
            <a:r>
              <a:rPr lang="en-US" dirty="0"/>
              <a:t> as campus policy.</a:t>
            </a:r>
          </a:p>
          <a:p>
            <a:r>
              <a:rPr lang="en-US" dirty="0"/>
              <a:t>To that end all individuals must conduct themselves appropriately with children who participate in Fredonia and Fredonia-­related programs and shall, consistent with the mandates of this Policy, report instances or suspicion of physical or sexual abuse of children.</a:t>
            </a:r>
          </a:p>
          <a:p>
            <a:endParaRPr lang="en-US" dirty="0"/>
          </a:p>
        </p:txBody>
      </p:sp>
    </p:spTree>
    <p:extLst>
      <p:ext uri="{BB962C8B-B14F-4D97-AF65-F5344CB8AC3E}">
        <p14:creationId xmlns:p14="http://schemas.microsoft.com/office/powerpoint/2010/main" val="3249962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solidFill>
              </a:rPr>
              <a:t>What is Child Physical and Sexual Abuse?</a:t>
            </a:r>
            <a:endParaRPr lang="en-US" b="1" dirty="0">
              <a:solidFill>
                <a:schemeClr val="tx2"/>
              </a:solidFill>
            </a:endParaRPr>
          </a:p>
        </p:txBody>
      </p:sp>
      <p:sp>
        <p:nvSpPr>
          <p:cNvPr id="3" name="Content Placeholder 2"/>
          <p:cNvSpPr>
            <a:spLocks noGrp="1"/>
          </p:cNvSpPr>
          <p:nvPr>
            <p:ph idx="1"/>
          </p:nvPr>
        </p:nvSpPr>
        <p:spPr/>
        <p:txBody>
          <a:bodyPr>
            <a:normAutofit fontScale="40000" lnSpcReduction="20000"/>
          </a:bodyPr>
          <a:lstStyle/>
          <a:p>
            <a:r>
              <a:rPr lang="en-US" sz="4000" b="1" dirty="0"/>
              <a:t>Child physical abuse</a:t>
            </a:r>
            <a:r>
              <a:rPr lang="en-US" sz="4000" dirty="0"/>
              <a:t> is contact with a child which is intended to cause or causes pain or physical injury. Examples include, but are not limited to:</a:t>
            </a:r>
          </a:p>
          <a:p>
            <a:pPr lvl="0"/>
            <a:r>
              <a:rPr lang="en-US" sz="4000" dirty="0"/>
              <a:t>Beating;</a:t>
            </a:r>
          </a:p>
          <a:p>
            <a:pPr lvl="0"/>
            <a:r>
              <a:rPr lang="en-US" sz="4000" dirty="0"/>
              <a:t>Burning;</a:t>
            </a:r>
          </a:p>
          <a:p>
            <a:pPr lvl="0"/>
            <a:r>
              <a:rPr lang="en-US" sz="4000" dirty="0"/>
              <a:t>Whipping and;</a:t>
            </a:r>
          </a:p>
          <a:p>
            <a:pPr lvl="0"/>
            <a:r>
              <a:rPr lang="en-US" sz="4000" dirty="0"/>
              <a:t>Punching.</a:t>
            </a:r>
          </a:p>
          <a:p>
            <a:r>
              <a:rPr lang="en-US" sz="4000" b="1" dirty="0"/>
              <a:t>Child sexual abuse</a:t>
            </a:r>
            <a:r>
              <a:rPr lang="en-US" sz="4000" dirty="0"/>
              <a:t> is any use of a child for another's sexual gratification. Examples include, but are not limited to:</a:t>
            </a:r>
          </a:p>
          <a:p>
            <a:pPr lvl="0"/>
            <a:r>
              <a:rPr lang="en-US" sz="4000" dirty="0"/>
              <a:t>Sexual intercourse;</a:t>
            </a:r>
          </a:p>
          <a:p>
            <a:pPr lvl="0"/>
            <a:r>
              <a:rPr lang="en-US" sz="4000" dirty="0"/>
              <a:t>Oral sex;</a:t>
            </a:r>
          </a:p>
          <a:p>
            <a:pPr lvl="0"/>
            <a:r>
              <a:rPr lang="en-US" sz="4000" dirty="0"/>
              <a:t>Anal sex;</a:t>
            </a:r>
          </a:p>
          <a:p>
            <a:pPr lvl="0"/>
            <a:r>
              <a:rPr lang="en-US" sz="4000" dirty="0"/>
              <a:t>Sexual touching or fondling;</a:t>
            </a:r>
          </a:p>
          <a:p>
            <a:pPr lvl="0"/>
            <a:r>
              <a:rPr lang="en-US" sz="4000" dirty="0"/>
              <a:t>Exposing a person's genitals to a child;</a:t>
            </a:r>
          </a:p>
          <a:p>
            <a:pPr lvl="0"/>
            <a:r>
              <a:rPr lang="en-US" sz="4000" dirty="0"/>
              <a:t>Showing pornography to a child;</a:t>
            </a:r>
          </a:p>
          <a:p>
            <a:pPr lvl="0"/>
            <a:r>
              <a:rPr lang="en-US" sz="4000" dirty="0"/>
              <a:t>Using a child to create pornography and;</a:t>
            </a:r>
          </a:p>
          <a:p>
            <a:pPr lvl="0"/>
            <a:r>
              <a:rPr lang="en-US" sz="4000" dirty="0"/>
              <a:t>Using a child in prostitution.</a:t>
            </a:r>
          </a:p>
          <a:p>
            <a:r>
              <a:rPr lang="en-US" sz="4000" dirty="0"/>
              <a:t>Fredonia's Policy also requires mandatory reporters to report any knowing endangerment of the physical, mental or moral welfare of a child that they witness or suspect.</a:t>
            </a:r>
          </a:p>
          <a:p>
            <a:endParaRPr lang="en-US" dirty="0"/>
          </a:p>
        </p:txBody>
      </p:sp>
    </p:spTree>
    <p:extLst>
      <p:ext uri="{BB962C8B-B14F-4D97-AF65-F5344CB8AC3E}">
        <p14:creationId xmlns:p14="http://schemas.microsoft.com/office/powerpoint/2010/main" val="1648542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Definition of a Covered Person</a:t>
            </a:r>
            <a:endParaRPr lang="en-US" b="1" dirty="0">
              <a:solidFill>
                <a:schemeClr val="tx2"/>
              </a:solidFill>
            </a:endParaRPr>
          </a:p>
        </p:txBody>
      </p:sp>
      <p:sp>
        <p:nvSpPr>
          <p:cNvPr id="3" name="Content Placeholder 2"/>
          <p:cNvSpPr>
            <a:spLocks noGrp="1"/>
          </p:cNvSpPr>
          <p:nvPr>
            <p:ph idx="1"/>
          </p:nvPr>
        </p:nvSpPr>
        <p:spPr/>
        <p:txBody>
          <a:bodyPr>
            <a:normAutofit fontScale="92500" lnSpcReduction="10000"/>
          </a:bodyPr>
          <a:lstStyle/>
          <a:p>
            <a:r>
              <a:rPr lang="en-US" sz="2600" dirty="0"/>
              <a:t>A </a:t>
            </a:r>
            <a:r>
              <a:rPr lang="en-US" sz="2600" b="1" i="1" dirty="0"/>
              <a:t>Covered Person</a:t>
            </a:r>
            <a:r>
              <a:rPr lang="en-US" sz="2600" dirty="0"/>
              <a:t> is a person who is responsible for the custody, control or supervision of children participating in a </a:t>
            </a:r>
            <a:r>
              <a:rPr lang="en-US" sz="2600" b="1" dirty="0"/>
              <a:t>Covered Activity</a:t>
            </a:r>
            <a:r>
              <a:rPr lang="en-US" sz="2600" dirty="0"/>
              <a:t> and who is:</a:t>
            </a:r>
          </a:p>
          <a:p>
            <a:pPr lvl="1"/>
            <a:r>
              <a:rPr lang="en-US" sz="2600" dirty="0"/>
              <a:t>an employee of Fredonia or Fredonia-affiliated organization;</a:t>
            </a:r>
          </a:p>
          <a:p>
            <a:pPr lvl="1"/>
            <a:r>
              <a:rPr lang="en-US" sz="2600" dirty="0"/>
              <a:t>a Fredonia student;</a:t>
            </a:r>
          </a:p>
          <a:p>
            <a:pPr lvl="1"/>
            <a:r>
              <a:rPr lang="en-US" sz="2600" dirty="0"/>
              <a:t>a volunteer of Fredonia or a Fredonia-affiliated organization;</a:t>
            </a:r>
          </a:p>
          <a:p>
            <a:pPr lvl="1"/>
            <a:r>
              <a:rPr lang="en-US" sz="2600" dirty="0"/>
              <a:t>a vendor, licensee, </a:t>
            </a:r>
            <a:r>
              <a:rPr lang="en-US" sz="2600" dirty="0" err="1"/>
              <a:t>permittee</a:t>
            </a:r>
            <a:r>
              <a:rPr lang="en-US" sz="2600" dirty="0"/>
              <a:t> or other person, who is given permission to come onto campus to use Fredonia facilities for Covered Activities and;</a:t>
            </a:r>
          </a:p>
          <a:p>
            <a:pPr lvl="1"/>
            <a:r>
              <a:rPr lang="en-US" sz="2600" dirty="0"/>
              <a:t>an employee, agent or volunteer as noted above.</a:t>
            </a:r>
          </a:p>
          <a:p>
            <a:endParaRPr lang="en-US" dirty="0"/>
          </a:p>
        </p:txBody>
      </p:sp>
    </p:spTree>
    <p:extLst>
      <p:ext uri="{BB962C8B-B14F-4D97-AF65-F5344CB8AC3E}">
        <p14:creationId xmlns:p14="http://schemas.microsoft.com/office/powerpoint/2010/main" val="3291364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Covered Activity</a:t>
            </a:r>
            <a:endParaRPr lang="en-US" b="1" dirty="0">
              <a:solidFill>
                <a:schemeClr val="tx2"/>
              </a:solidFill>
            </a:endParaRPr>
          </a:p>
        </p:txBody>
      </p:sp>
      <p:sp>
        <p:nvSpPr>
          <p:cNvPr id="3" name="Content Placeholder 2"/>
          <p:cNvSpPr>
            <a:spLocks noGrp="1"/>
          </p:cNvSpPr>
          <p:nvPr>
            <p:ph idx="1"/>
          </p:nvPr>
        </p:nvSpPr>
        <p:spPr/>
        <p:txBody>
          <a:bodyPr>
            <a:normAutofit fontScale="62500" lnSpcReduction="20000"/>
          </a:bodyPr>
          <a:lstStyle/>
          <a:p>
            <a:r>
              <a:rPr lang="en-US" sz="3500" dirty="0"/>
              <a:t>A program or activity sponsored or approved by Fredonia or a Fredonia-affiliated organization, or an activity conducted by a vendor, licensee or </a:t>
            </a:r>
            <a:r>
              <a:rPr lang="en-US" sz="3500" dirty="0" err="1"/>
              <a:t>permittee</a:t>
            </a:r>
            <a:r>
              <a:rPr lang="en-US" sz="3500" dirty="0"/>
              <a:t> for which a license or permit for use of Fredonia facilities has been approved, occurring on or off-campus, where the </a:t>
            </a:r>
            <a:r>
              <a:rPr lang="en-US" sz="3500" i="1" dirty="0"/>
              <a:t>responsibility for supervision of children</a:t>
            </a:r>
            <a:r>
              <a:rPr lang="en-US" sz="3500" dirty="0"/>
              <a:t> is vested in Fredonia and Fredonia-affiliated organization or the vendor, licensee or </a:t>
            </a:r>
            <a:r>
              <a:rPr lang="en-US" sz="3500" dirty="0" err="1"/>
              <a:t>permittee</a:t>
            </a:r>
            <a:r>
              <a:rPr lang="en-US" sz="3500" dirty="0"/>
              <a:t> so approved.</a:t>
            </a:r>
          </a:p>
          <a:p>
            <a:r>
              <a:rPr lang="en-US" sz="3500" dirty="0"/>
              <a:t>Activities </a:t>
            </a:r>
            <a:r>
              <a:rPr lang="en-US" sz="3500" b="1" u="sng" dirty="0"/>
              <a:t>not</a:t>
            </a:r>
            <a:r>
              <a:rPr lang="en-US" sz="3500" dirty="0"/>
              <a:t> covered by this policy include, but are not limited to, Fredonia's Campus and Community Children's Center, concerts, plays, athletic contests and exhibits open to the general public, group activities such as Halloween or other Holiday events sponsored by Greek organizations, student governments, clubs or organizations or Residence Life, children accompanying a visitor to campus (e.g., accompanying a sibling on a visit to campus).</a:t>
            </a:r>
          </a:p>
          <a:p>
            <a:endParaRPr lang="en-US" dirty="0"/>
          </a:p>
        </p:txBody>
      </p:sp>
    </p:spTree>
    <p:extLst>
      <p:ext uri="{BB962C8B-B14F-4D97-AF65-F5344CB8AC3E}">
        <p14:creationId xmlns:p14="http://schemas.microsoft.com/office/powerpoint/2010/main" val="3259633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Prohibited Conduct</a:t>
            </a:r>
            <a:endParaRPr lang="en-US" b="1" dirty="0">
              <a:solidFill>
                <a:schemeClr val="tx2"/>
              </a:solidFill>
            </a:endParaRPr>
          </a:p>
        </p:txBody>
      </p:sp>
      <p:sp>
        <p:nvSpPr>
          <p:cNvPr id="3" name="Content Placeholder 2"/>
          <p:cNvSpPr>
            <a:spLocks noGrp="1"/>
          </p:cNvSpPr>
          <p:nvPr>
            <p:ph idx="1"/>
          </p:nvPr>
        </p:nvSpPr>
        <p:spPr/>
        <p:txBody>
          <a:bodyPr>
            <a:normAutofit fontScale="62500" lnSpcReduction="20000"/>
          </a:bodyPr>
          <a:lstStyle/>
          <a:p>
            <a:r>
              <a:rPr lang="en-US" i="1" dirty="0"/>
              <a:t>To the maximum extent possible, a covered person should ensure that their interaction with children is in a clearly observable area.</a:t>
            </a:r>
            <a:r>
              <a:rPr lang="en-US" dirty="0"/>
              <a:t> A Covered Person shall </a:t>
            </a:r>
            <a:r>
              <a:rPr lang="en-US" u="sng" dirty="0"/>
              <a:t>not</a:t>
            </a:r>
            <a:r>
              <a:rPr lang="en-US" dirty="0"/>
              <a:t>:</a:t>
            </a:r>
          </a:p>
          <a:p>
            <a:pPr lvl="0"/>
            <a:r>
              <a:rPr lang="en-US" dirty="0"/>
              <a:t>Be alone with a child, unless the Covered Person is a relative or guardian of the child, unless one-on-one contact is approved.</a:t>
            </a:r>
          </a:p>
          <a:p>
            <a:pPr lvl="0"/>
            <a:r>
              <a:rPr lang="en-US" dirty="0"/>
              <a:t>Engage in physical abuse or sexual abuse of a child.</a:t>
            </a:r>
          </a:p>
          <a:p>
            <a:pPr lvl="0"/>
            <a:r>
              <a:rPr lang="en-US" dirty="0"/>
              <a:t>Engage in the use of alcohol or illegal drugs, or be under the influence of alcohol or illegal drugs during Covered Activities.</a:t>
            </a:r>
          </a:p>
          <a:p>
            <a:pPr lvl="0"/>
            <a:r>
              <a:rPr lang="en-US" dirty="0"/>
              <a:t>Enable, facilitate or fail to address a child's use of alcohol or illegal/non-prescribed drugs.</a:t>
            </a:r>
          </a:p>
          <a:p>
            <a:pPr lvl="0"/>
            <a:r>
              <a:rPr lang="en-US" dirty="0"/>
              <a:t>Contact a child through electronic media, including social media, for the purpose of engaging in any prohibited conduct, including sexual conduct.</a:t>
            </a:r>
          </a:p>
          <a:p>
            <a:pPr lvl="0"/>
            <a:r>
              <a:rPr lang="en-US" dirty="0"/>
              <a:t>Offer or make a gift to a child for the purpose of engaging in any prohibited conduct, including sexual conduct.</a:t>
            </a:r>
          </a:p>
          <a:p>
            <a:pPr lvl="0"/>
            <a:r>
              <a:rPr lang="en-US" dirty="0"/>
              <a:t>Release a child from a Covered Activity without a written authorization from the child's parent or guardian.</a:t>
            </a:r>
          </a:p>
          <a:p>
            <a:endParaRPr lang="en-US" dirty="0"/>
          </a:p>
        </p:txBody>
      </p:sp>
    </p:spTree>
    <p:extLst>
      <p:ext uri="{BB962C8B-B14F-4D97-AF65-F5344CB8AC3E}">
        <p14:creationId xmlns:p14="http://schemas.microsoft.com/office/powerpoint/2010/main" val="2849926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Required Conduct</a:t>
            </a:r>
            <a:endParaRPr lang="en-US" b="1" dirty="0">
              <a:solidFill>
                <a:schemeClr val="tx2"/>
              </a:solidFill>
            </a:endParaRPr>
          </a:p>
        </p:txBody>
      </p:sp>
      <p:sp>
        <p:nvSpPr>
          <p:cNvPr id="3" name="Content Placeholder 2"/>
          <p:cNvSpPr>
            <a:spLocks noGrp="1"/>
          </p:cNvSpPr>
          <p:nvPr>
            <p:ph idx="1"/>
          </p:nvPr>
        </p:nvSpPr>
        <p:spPr/>
        <p:txBody>
          <a:bodyPr>
            <a:normAutofit fontScale="55000" lnSpcReduction="20000"/>
          </a:bodyPr>
          <a:lstStyle/>
          <a:p>
            <a:pPr marL="0" indent="0" algn="ctr">
              <a:buNone/>
            </a:pPr>
            <a:r>
              <a:rPr lang="en-US" sz="4000" dirty="0"/>
              <a:t>A Covered Person </a:t>
            </a:r>
            <a:r>
              <a:rPr lang="en-US" sz="4000" u="sng" dirty="0"/>
              <a:t>shall</a:t>
            </a:r>
            <a:r>
              <a:rPr lang="en-US" sz="4000" dirty="0" smtClean="0"/>
              <a:t>:</a:t>
            </a:r>
          </a:p>
          <a:p>
            <a:pPr marL="0" indent="0" algn="ctr">
              <a:buNone/>
            </a:pPr>
            <a:endParaRPr lang="en-US" dirty="0"/>
          </a:p>
          <a:p>
            <a:pPr lvl="0"/>
            <a:r>
              <a:rPr lang="en-US" sz="3500" dirty="0"/>
              <a:t>Take all reasonable measures to prevent physical and sexual abuse of a child, including immediately removing a child from potential physical abuse, sexual abuse or prohibited conduct as defined herein.</a:t>
            </a:r>
          </a:p>
          <a:p>
            <a:pPr lvl="0"/>
            <a:r>
              <a:rPr lang="en-US" sz="3500" dirty="0"/>
              <a:t>Report immediately any suspected physical abuse or sexual abuse of a child to the University Police Department (716-673-3333) and provide to the University Police Department a written report of suspected physical or sexual abuse of a child. Mandated reporters under New York Social Services Law are required to report suspected child abuse or maltreatment when they are presented with a reasonable cause to suspect such abuse or maltreatment has occurred.</a:t>
            </a:r>
          </a:p>
          <a:p>
            <a:pPr lvl="0"/>
            <a:r>
              <a:rPr lang="en-US" sz="3500" dirty="0"/>
              <a:t>Comply with the </a:t>
            </a:r>
            <a:r>
              <a:rPr lang="en-US" sz="3500" i="1" dirty="0"/>
              <a:t>Mandatory Reporting and Prevention of Child Sexual Abuse</a:t>
            </a:r>
            <a:r>
              <a:rPr lang="en-US" sz="3500" dirty="0"/>
              <a:t> policy available at </a:t>
            </a:r>
            <a:r>
              <a:rPr lang="en-US" sz="3500" b="1" u="sng" dirty="0">
                <a:hlinkClick r:id="rId2"/>
              </a:rPr>
              <a:t>www.fredonia.edu/humanresources/policies.asp</a:t>
            </a:r>
            <a:r>
              <a:rPr lang="en-US" sz="3500" dirty="0"/>
              <a:t>.</a:t>
            </a:r>
          </a:p>
          <a:p>
            <a:pPr lvl="0"/>
            <a:r>
              <a:rPr lang="en-US" sz="3500" dirty="0"/>
              <a:t>Complete all required training developed pursuant to this Policy.</a:t>
            </a:r>
          </a:p>
          <a:p>
            <a:pPr lvl="0"/>
            <a:r>
              <a:rPr lang="en-US" sz="3500" dirty="0"/>
              <a:t>Wear and display prominently at all times during the Covered Activity photo identification affixed to a lanyard.</a:t>
            </a:r>
          </a:p>
          <a:p>
            <a:endParaRPr lang="en-US" dirty="0"/>
          </a:p>
        </p:txBody>
      </p:sp>
    </p:spTree>
    <p:extLst>
      <p:ext uri="{BB962C8B-B14F-4D97-AF65-F5344CB8AC3E}">
        <p14:creationId xmlns:p14="http://schemas.microsoft.com/office/powerpoint/2010/main" val="19193520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2008</Words>
  <Application>Microsoft Office PowerPoint</Application>
  <PresentationFormat>On-screen Show (4:3)</PresentationFormat>
  <Paragraphs>99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Introduction</vt:lpstr>
      <vt:lpstr>Overview</vt:lpstr>
      <vt:lpstr>The Policy</vt:lpstr>
      <vt:lpstr>What is Child Physical and Sexual Abuse?</vt:lpstr>
      <vt:lpstr>Definition of a Covered Person</vt:lpstr>
      <vt:lpstr>Covered Activity</vt:lpstr>
      <vt:lpstr>Prohibited Conduct</vt:lpstr>
      <vt:lpstr>Required Conduct</vt:lpstr>
      <vt:lpstr>Responsible Fredonia Official</vt:lpstr>
      <vt:lpstr>Continued – Responsible Fredonia Official</vt:lpstr>
      <vt:lpstr>Retaliation</vt:lpstr>
      <vt:lpstr>If You Suspect Abuse…</vt:lpstr>
      <vt:lpstr>If a Child Reports Abuse…</vt:lpstr>
      <vt:lpstr>How Abusers Silence Children</vt:lpstr>
      <vt:lpstr>Conclusion</vt:lpstr>
      <vt:lpstr>Thank You</vt:lpstr>
    </vt:vector>
  </TitlesOfParts>
  <Company>SUNY Fredonia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SUNY Fredonia</dc:creator>
  <cp:lastModifiedBy>SUNY Fredonia</cp:lastModifiedBy>
  <cp:revision>9</cp:revision>
  <dcterms:created xsi:type="dcterms:W3CDTF">2015-06-24T12:16:45Z</dcterms:created>
  <dcterms:modified xsi:type="dcterms:W3CDTF">2017-06-28T16:57:26Z</dcterms:modified>
</cp:coreProperties>
</file>