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9" r:id="rId1"/>
  </p:sldMasterIdLst>
  <p:handoutMasterIdLst>
    <p:handoutMasterId r:id="rId27"/>
  </p:handoutMasterIdLst>
  <p:sldIdLst>
    <p:sldId id="256" r:id="rId2"/>
    <p:sldId id="285" r:id="rId3"/>
    <p:sldId id="286" r:id="rId4"/>
    <p:sldId id="259" r:id="rId5"/>
    <p:sldId id="260" r:id="rId6"/>
    <p:sldId id="266" r:id="rId7"/>
    <p:sldId id="265" r:id="rId8"/>
    <p:sldId id="273" r:id="rId9"/>
    <p:sldId id="274" r:id="rId10"/>
    <p:sldId id="275" r:id="rId11"/>
    <p:sldId id="262" r:id="rId12"/>
    <p:sldId id="261" r:id="rId13"/>
    <p:sldId id="267" r:id="rId14"/>
    <p:sldId id="264" r:id="rId15"/>
    <p:sldId id="268" r:id="rId16"/>
    <p:sldId id="269" r:id="rId17"/>
    <p:sldId id="270" r:id="rId18"/>
    <p:sldId id="271" r:id="rId19"/>
    <p:sldId id="272" r:id="rId20"/>
    <p:sldId id="289" r:id="rId21"/>
    <p:sldId id="290" r:id="rId22"/>
    <p:sldId id="291" r:id="rId23"/>
    <p:sldId id="258" r:id="rId24"/>
    <p:sldId id="287" r:id="rId25"/>
    <p:sldId id="288" r:id="rId26"/>
  </p:sldIdLst>
  <p:sldSz cx="9144000" cy="6858000" type="screen4x3"/>
  <p:notesSz cx="7010400" cy="9296400"/>
  <p:embeddedFontLst>
    <p:embeddedFont>
      <p:font typeface="Tahoma" pitchFamily="34" charset="0"/>
      <p:regular r:id="rId28"/>
      <p:bold r:id="rId29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FC41E3-5073-4429-A8D5-57453DB757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black">
            <a:xfrm>
              <a:off x="1008" y="0"/>
              <a:ext cx="4752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ltGray">
            <a:xfrm>
              <a:off x="0" y="0"/>
              <a:ext cx="1008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0"/>
              <a:ext cx="5760" cy="24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1008" y="2400"/>
                </a:cxn>
                <a:cxn ang="0">
                  <a:pos x="5760" y="1536"/>
                </a:cxn>
                <a:cxn ang="0">
                  <a:pos x="5760" y="0"/>
                </a:cxn>
                <a:cxn ang="0">
                  <a:pos x="0" y="0"/>
                </a:cxn>
                <a:cxn ang="0">
                  <a:pos x="0" y="1200"/>
                </a:cxn>
              </a:cxnLst>
              <a:rect l="0" t="0" r="r" b="b"/>
              <a:pathLst>
                <a:path w="5760" h="2400">
                  <a:moveTo>
                    <a:pt x="0" y="1200"/>
                  </a:moveTo>
                  <a:lnTo>
                    <a:pt x="1008" y="2400"/>
                  </a:lnTo>
                  <a:lnTo>
                    <a:pt x="5760" y="1536"/>
                  </a:lnTo>
                  <a:lnTo>
                    <a:pt x="5760" y="0"/>
                  </a:lnTo>
                  <a:lnTo>
                    <a:pt x="0" y="0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676400" y="6400800"/>
            <a:ext cx="19050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fld id="{5982E3F7-F83F-461A-80B3-39E6B58B1D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231E3-7344-4150-87CC-BD9CC0C69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1663" y="152400"/>
            <a:ext cx="2087562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113463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7F1DC-3BDB-40A1-8D1D-49E0D5BF3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AF92-8FB3-44C9-9614-E19705532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F3CCE-F65A-4F32-B5E5-E80374DCE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04737-490B-4494-A641-D72E2419C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C3847-D5D5-4296-872C-DAE7A008D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711E6-3874-4C04-B662-D7B4390534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63D40-14EF-4FBC-A256-C2EF1AE743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F8931-79A9-461E-8E02-AE7DF9005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30816-937B-4834-8B18-CB995D26D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blackGray">
            <a:xfrm>
              <a:off x="1008" y="0"/>
              <a:ext cx="4752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ltGray">
            <a:xfrm>
              <a:off x="0" y="0"/>
              <a:ext cx="1008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ltGray">
            <a:xfrm>
              <a:off x="0" y="0"/>
              <a:ext cx="5760" cy="12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8" y="1200"/>
                </a:cxn>
                <a:cxn ang="0">
                  <a:pos x="5760" y="336"/>
                </a:cxn>
                <a:cxn ang="0">
                  <a:pos x="5760" y="0"/>
                </a:cxn>
                <a:cxn ang="0">
                  <a:pos x="0" y="0"/>
                </a:cxn>
              </a:cxnLst>
              <a:rect l="0" t="0" r="r" b="b"/>
              <a:pathLst>
                <a:path w="5760" h="1200">
                  <a:moveTo>
                    <a:pt x="0" y="0"/>
                  </a:moveTo>
                  <a:lnTo>
                    <a:pt x="1008" y="1200"/>
                  </a:lnTo>
                  <a:lnTo>
                    <a:pt x="5760" y="336"/>
                  </a:lnTo>
                  <a:lnTo>
                    <a:pt x="57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12668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  <a:latin typeface="+mn-lt"/>
              </a:defRPr>
            </a:lvl1pPr>
          </a:lstStyle>
          <a:p>
            <a:fld id="{E8752EA6-D7D9-439A-9891-00DD59CD293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7630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Human Subjects &amp; Research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Understanding the protection of human subjects, HSRC, and the nature of the process.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Justice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Who bears the risk, who is equal and who is not, who should receive the benefits? </a:t>
            </a:r>
          </a:p>
          <a:p>
            <a:endParaRPr lang="en-US"/>
          </a:p>
          <a:p>
            <a:r>
              <a:rPr lang="en-US"/>
              <a:t>Participant selection may not be EXCLUSIVE unless scientifically justified.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Circumstances requiring review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conducted by  faculty, staff, or students; </a:t>
            </a:r>
          </a:p>
          <a:p>
            <a:r>
              <a:rPr lang="en-US"/>
              <a:t>involves College students, staff, or faculty as subjects; </a:t>
            </a:r>
          </a:p>
          <a:p>
            <a:r>
              <a:rPr lang="en-US"/>
              <a:t>performed on the campus; 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performed with or using College facilities or equipment </a:t>
            </a:r>
          </a:p>
          <a:p>
            <a:r>
              <a:rPr lang="en-US" i="1">
                <a:solidFill>
                  <a:schemeClr val="accent1"/>
                </a:solidFill>
              </a:rPr>
              <a:t>satisfies a requirement imposed by the College for a degree or completion of a course of study;</a:t>
            </a: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What does this mean at Fredonia?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i="1">
                <a:solidFill>
                  <a:schemeClr val="accent1"/>
                </a:solidFill>
              </a:rPr>
              <a:t>All</a:t>
            </a:r>
            <a:r>
              <a:rPr lang="en-US" sz="3600"/>
              <a:t> research at SUNY Fredonia that involves humans, human tissue, or records gathered on human subjects requires IRB (HSRC) review. This is true regardless of funding source or area of research.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/>
          <a:lstStyle/>
          <a:p>
            <a:r>
              <a:rPr lang="en-US" sz="4200">
                <a:effectLst>
                  <a:outerShdw blurRad="38100" dist="38100" dir="2700000" algn="tl">
                    <a:srgbClr val="FFFFFF"/>
                  </a:outerShdw>
                </a:effectLst>
              </a:rPr>
              <a:t>HSRC  responsibilities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825" y="1752600"/>
            <a:ext cx="7772400" cy="4724400"/>
          </a:xfrm>
        </p:spPr>
        <p:txBody>
          <a:bodyPr/>
          <a:lstStyle/>
          <a:p>
            <a:r>
              <a:rPr lang="en-US"/>
              <a:t>Identification of risks</a:t>
            </a:r>
          </a:p>
          <a:p>
            <a:r>
              <a:rPr lang="en-US"/>
              <a:t>Determination that risks are minimized</a:t>
            </a:r>
          </a:p>
          <a:p>
            <a:r>
              <a:rPr lang="en-US"/>
              <a:t>Determination that “risks to subjects are reasonable in relation to anticipated benefits.”</a:t>
            </a:r>
          </a:p>
          <a:p>
            <a:r>
              <a:rPr lang="en-US"/>
              <a:t>Determination that subjects are adequately informed about “any reasonably foreseeable risks or discomforts.”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HSRC review criteria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Risks to the subjects are minimized. </a:t>
            </a:r>
          </a:p>
          <a:p>
            <a:r>
              <a:rPr lang="en-US"/>
              <a:t>Risks to the subjects are reasonable in relation to       anticipated benefits. </a:t>
            </a:r>
          </a:p>
          <a:p>
            <a:r>
              <a:rPr lang="en-US"/>
              <a:t>Selection of subjects is equitable. </a:t>
            </a:r>
          </a:p>
          <a:p>
            <a:pPr>
              <a:buFontTx/>
              <a:buNone/>
            </a:pPr>
            <a:r>
              <a:rPr lang="en-US"/>
              <a:t>   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Informed consent is          sought from each participant or legally authorized representative (LAR), and is properly documented. </a:t>
            </a:r>
          </a:p>
          <a:p>
            <a:pPr>
              <a:buFontTx/>
              <a:buNone/>
            </a:pPr>
            <a:r>
              <a:rPr lang="en-US"/>
              <a:t>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Identifying risks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Social and psychological risks are </a:t>
            </a:r>
            <a:r>
              <a:rPr lang="en-US" i="1">
                <a:solidFill>
                  <a:schemeClr val="accent1"/>
                </a:solidFill>
              </a:rPr>
              <a:t>REAL</a:t>
            </a:r>
            <a:r>
              <a:rPr lang="en-US"/>
              <a:t> risks.</a:t>
            </a:r>
          </a:p>
          <a:p>
            <a:endParaRPr lang="en-US"/>
          </a:p>
          <a:p>
            <a:r>
              <a:rPr lang="en-US"/>
              <a:t>HSRC should not and do not rely on researchers to identify risks.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There are two sources of harm:</a:t>
            </a:r>
          </a:p>
          <a:p>
            <a:endParaRPr lang="en-US"/>
          </a:p>
          <a:p>
            <a:pPr lvl="1"/>
            <a:r>
              <a:rPr lang="en-US"/>
              <a:t>breach of confidentiality</a:t>
            </a:r>
          </a:p>
          <a:p>
            <a:pPr lvl="1"/>
            <a:endParaRPr lang="en-US"/>
          </a:p>
          <a:p>
            <a:pPr lvl="1"/>
            <a:r>
              <a:rPr lang="en-US"/>
              <a:t>participation in the research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Breach of confidentiality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Confidentiality and anonymity are not the same</a:t>
            </a:r>
          </a:p>
          <a:p>
            <a:endParaRPr lang="en-US" sz="1600"/>
          </a:p>
          <a:p>
            <a:r>
              <a:rPr lang="en-US"/>
              <a:t>Names are not the only identifiers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Subject participation in the research may need to be kept confidential as well as their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010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Psychological &amp; social harm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Emotional distress</a:t>
            </a:r>
          </a:p>
          <a:p>
            <a:r>
              <a:rPr lang="en-US"/>
              <a:t>Psychological trauma</a:t>
            </a:r>
          </a:p>
          <a:p>
            <a:r>
              <a:rPr lang="en-US"/>
              <a:t>Invasion of privacy</a:t>
            </a:r>
          </a:p>
          <a:p>
            <a:r>
              <a:rPr lang="en-US"/>
              <a:t>Embarrassment</a:t>
            </a:r>
          </a:p>
          <a:p>
            <a:r>
              <a:rPr lang="en-US"/>
              <a:t>Loss of social status</a:t>
            </a:r>
          </a:p>
          <a:p>
            <a:r>
              <a:rPr lang="en-US"/>
              <a:t>Loss of employment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How do you minimize risk?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/>
              <a:t>Precautions</a:t>
            </a:r>
          </a:p>
          <a:p>
            <a:r>
              <a:rPr lang="en-US" sz="4000" b="1"/>
              <a:t>Safeguards</a:t>
            </a:r>
          </a:p>
          <a:p>
            <a:r>
              <a:rPr lang="en-US" sz="4000" b="1"/>
              <a:t>Alternatives</a:t>
            </a:r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20484" name="AutoShape 4"/>
          <p:cNvSpPr>
            <a:spLocks/>
          </p:cNvSpPr>
          <p:nvPr/>
        </p:nvSpPr>
        <p:spPr bwMode="auto">
          <a:xfrm>
            <a:off x="4724400" y="2133600"/>
            <a:ext cx="762000" cy="1981200"/>
          </a:xfrm>
          <a:prstGeom prst="rightBrace">
            <a:avLst>
              <a:gd name="adj1" fmla="val 21667"/>
              <a:gd name="adj2" fmla="val 50000"/>
            </a:avLst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10200" y="2133600"/>
            <a:ext cx="3505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rgbClr val="0000FF"/>
                </a:solidFill>
                <a:latin typeface="Tahoma" pitchFamily="34" charset="0"/>
              </a:rPr>
              <a:t>Informed Consent</a:t>
            </a:r>
            <a:endParaRPr lang="en-US" sz="6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Informed consent</a:t>
            </a:r>
            <a:r>
              <a:rPr lang="en-US"/>
              <a:t>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process should empower subjects to make their own determination about risk.</a:t>
            </a:r>
          </a:p>
          <a:p>
            <a:r>
              <a:rPr lang="en-US"/>
              <a:t>Risks should be explained in terms that the subjects can relate to.</a:t>
            </a:r>
          </a:p>
          <a:p>
            <a:r>
              <a:rPr lang="en-US"/>
              <a:t>Consent process should not do more harm than the research.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 of Research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05000"/>
            <a:ext cx="7286625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“Research” means</a:t>
            </a:r>
          </a:p>
          <a:p>
            <a:pPr>
              <a:buFontTx/>
              <a:buNone/>
            </a:pPr>
            <a:endParaRPr lang="en-US" sz="1200"/>
          </a:p>
          <a:p>
            <a:pPr lvl="1"/>
            <a:r>
              <a:rPr lang="en-US" sz="3200"/>
              <a:t>a 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systemic</a:t>
            </a:r>
            <a:r>
              <a:rPr lang="en-US" sz="3200"/>
              <a:t> investigation</a:t>
            </a:r>
          </a:p>
          <a:p>
            <a:pPr lvl="1"/>
            <a:r>
              <a:rPr lang="en-US" sz="3200"/>
              <a:t>designed to develop or contribute to 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generalizable</a:t>
            </a:r>
            <a:r>
              <a:rPr 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knowledge</a:t>
            </a:r>
            <a:endParaRPr lang="en-US"/>
          </a:p>
          <a:p>
            <a:pPr lvl="1">
              <a:buFontTx/>
              <a:buNone/>
            </a:pPr>
            <a:endParaRPr lang="en-US" sz="1200"/>
          </a:p>
          <a:p>
            <a:pPr>
              <a:buFontTx/>
              <a:buNone/>
            </a:pPr>
            <a:r>
              <a:rPr lang="en-US"/>
              <a:t>Research includes research development, testing, evaluation -- i.e., pilot studies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en-US"/>
              <a:t> 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Required</a:t>
            </a:r>
            <a:r>
              <a:rPr lang="en-US"/>
              <a:t> 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Elements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1. </a:t>
            </a:r>
            <a:r>
              <a:rPr lang="en-US" sz="2800"/>
              <a:t>Statement that study is research and information on purposes, duration, procedures and/or experimental procedures</a:t>
            </a:r>
          </a:p>
          <a:p>
            <a:pPr>
              <a:buFontTx/>
              <a:buNone/>
            </a:pPr>
            <a:r>
              <a:rPr lang="en-US" sz="2800"/>
              <a:t>2. Reasonably foreseeable risks or discomfirts</a:t>
            </a:r>
          </a:p>
          <a:p>
            <a:pPr>
              <a:buFontTx/>
              <a:buNone/>
            </a:pPr>
            <a:r>
              <a:rPr lang="en-US" sz="2800"/>
              <a:t>3. Benefits which my reasonably be expected</a:t>
            </a:r>
          </a:p>
          <a:p>
            <a:pPr>
              <a:buFontTx/>
              <a:buNone/>
            </a:pPr>
            <a:r>
              <a:rPr lang="en-US" sz="2800"/>
              <a:t>4. Alternative procedures </a:t>
            </a:r>
          </a:p>
          <a:p>
            <a:pPr>
              <a:buFontTx/>
              <a:buNone/>
            </a:pPr>
            <a:r>
              <a:rPr lang="en-US" sz="2800"/>
              <a:t>5. How confidentiality will be maintained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 Required Elements </a:t>
            </a:r>
            <a:r>
              <a:rPr lang="en-US" sz="3600" i="1"/>
              <a:t>(cont’d.)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6. For more than minimal risk, compensation for injuries</a:t>
            </a:r>
          </a:p>
          <a:p>
            <a:pPr>
              <a:buFontTx/>
              <a:buNone/>
            </a:pPr>
            <a:r>
              <a:rPr lang="en-US" sz="2800"/>
              <a:t>7. Contact names - at least one not associated with the research is recommended</a:t>
            </a:r>
          </a:p>
          <a:p>
            <a:pPr>
              <a:buFontTx/>
              <a:buNone/>
            </a:pPr>
            <a:r>
              <a:rPr lang="en-US" sz="2800"/>
              <a:t>8. Statement that participation is voluntary and the subject can withdraw at any time without penalty or loss of benefits to which the subject</a:t>
            </a:r>
            <a:r>
              <a:rPr lang="en-US"/>
              <a:t> </a:t>
            </a:r>
            <a:r>
              <a:rPr lang="en-US" sz="2800"/>
              <a:t>is otherwise entitled</a:t>
            </a:r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such thing as “passive consent”</a:t>
            </a:r>
          </a:p>
          <a:p>
            <a:pPr lvl="1"/>
            <a:r>
              <a:rPr lang="en-US" sz="2400" dirty="0"/>
              <a:t>consent is required </a:t>
            </a:r>
            <a:endParaRPr lang="en-US" sz="2400" dirty="0" smtClean="0"/>
          </a:p>
          <a:p>
            <a:pPr lvl="1"/>
            <a:r>
              <a:rPr lang="en-US" sz="2400" dirty="0" smtClean="0"/>
              <a:t>Written consent MAY be </a:t>
            </a:r>
            <a:r>
              <a:rPr lang="en-US" sz="2400" b="1" i="1" u="sng" dirty="0">
                <a:solidFill>
                  <a:schemeClr val="accent1"/>
                </a:solidFill>
              </a:rPr>
              <a:t>formally 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waived</a:t>
            </a:r>
            <a:endParaRPr lang="en-US" sz="2400" dirty="0"/>
          </a:p>
          <a:p>
            <a:r>
              <a:rPr lang="en-US" dirty="0"/>
              <a:t>There is no such thing as a “secondary subject”</a:t>
            </a:r>
          </a:p>
          <a:p>
            <a:pPr lvl="1"/>
            <a:r>
              <a:rPr lang="en-US" sz="2400" dirty="0"/>
              <a:t>if an investigator obtains “identifiable private information” about a living individual, the individual is a human subject, regardless of the source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Researcher responsibility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educate the participants about risks and benefits</a:t>
            </a:r>
          </a:p>
          <a:p>
            <a:pPr>
              <a:buFontTx/>
              <a:buNone/>
            </a:pPr>
            <a:endParaRPr lang="en-US" sz="1400"/>
          </a:p>
          <a:p>
            <a:r>
              <a:rPr lang="en-US"/>
              <a:t>to obtain their consent before involving them in your research</a:t>
            </a:r>
          </a:p>
          <a:p>
            <a:pPr>
              <a:buFontTx/>
              <a:buNone/>
            </a:pPr>
            <a:endParaRPr lang="en-US" sz="1400"/>
          </a:p>
          <a:p>
            <a:r>
              <a:rPr lang="en-US"/>
              <a:t>to keep them informed</a:t>
            </a:r>
          </a:p>
          <a:p>
            <a:endParaRPr lang="en-US"/>
          </a:p>
          <a:p>
            <a:pPr algn="ctr">
              <a:buFontTx/>
              <a:buNone/>
            </a:pPr>
            <a:r>
              <a:rPr lang="en-US"/>
              <a:t>This is the </a:t>
            </a:r>
            <a:r>
              <a:rPr lang="en-US" i="1">
                <a:solidFill>
                  <a:schemeClr val="accent1"/>
                </a:solidFill>
              </a:rPr>
              <a:t>"informed consent process."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Impact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“What’s at stake is the integrity of research, and public confidence in that research”</a:t>
            </a:r>
          </a:p>
          <a:p>
            <a:endParaRPr lang="en-US"/>
          </a:p>
          <a:p>
            <a:pPr algn="r">
              <a:buFontTx/>
              <a:buNone/>
            </a:pPr>
            <a:r>
              <a:rPr lang="en-US" sz="2000"/>
              <a:t>DHHS Secretary, Donna Shalala, May 2000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010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Consequences of </a:t>
            </a:r>
            <a:b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Non-Compliance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Restrictions on Assurance</a:t>
            </a:r>
          </a:p>
          <a:p>
            <a:r>
              <a:rPr lang="en-US"/>
              <a:t>Suspension of Assurance/Research</a:t>
            </a:r>
          </a:p>
          <a:p>
            <a:r>
              <a:rPr lang="en-US"/>
              <a:t>Negative publicity</a:t>
            </a:r>
          </a:p>
          <a:p>
            <a:r>
              <a:rPr lang="en-US"/>
              <a:t>Warning letters</a:t>
            </a:r>
          </a:p>
          <a:p>
            <a:r>
              <a:rPr lang="en-US"/>
              <a:t>Loss of public confidence in research</a:t>
            </a:r>
          </a:p>
          <a:p>
            <a:r>
              <a:rPr lang="en-US"/>
              <a:t>Personal financial loss</a:t>
            </a:r>
          </a:p>
          <a:p>
            <a:r>
              <a:rPr lang="en-US"/>
              <a:t>Disciplinary action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 of Human Subject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543800" cy="49530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/>
              <a:t>a living individual about whom an investigator conducting research obtains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None/>
            </a:pPr>
            <a:r>
              <a:rPr lang="en-US"/>
              <a:t>(1) data through intervention or interaction with the individual, OR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None/>
            </a:pPr>
            <a:r>
              <a:rPr lang="en-US"/>
              <a:t>(2) identifiable private information, i.e. codes</a:t>
            </a:r>
            <a:r>
              <a:rPr lang="en-US" sz="3200"/>
              <a:t>, </a:t>
            </a:r>
            <a:r>
              <a:rPr lang="en-US"/>
              <a:t>social security numbers, name, etc.</a:t>
            </a:r>
          </a:p>
          <a:p>
            <a:pPr lvl="1">
              <a:buFontTx/>
              <a:buNone/>
            </a:pPr>
            <a:endParaRPr lang="en-US" sz="1200"/>
          </a:p>
          <a:p>
            <a:pPr lvl="1">
              <a:buFontTx/>
              <a:buChar char="•"/>
            </a:pPr>
            <a:r>
              <a:rPr lang="en-US"/>
              <a:t>Subjects have a reasonable expectation of privacy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162800" cy="1143000"/>
          </a:xfrm>
        </p:spPr>
        <p:txBody>
          <a:bodyPr/>
          <a:lstStyle/>
          <a:p>
            <a:r>
              <a:rPr lang="en-US" sz="6000">
                <a:effectLst>
                  <a:outerShdw blurRad="38100" dist="38100" dir="2700000" algn="tl">
                    <a:srgbClr val="FFFFFF"/>
                  </a:outerShdw>
                </a:effectLst>
              </a:rPr>
              <a:t>Why?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1947: Nazi physicians are tried at Nuremberg, German, resulting in the Nuremberg Code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Tuskegee, Alabama,  untreated syphilis studies in uninformed, poor, black males are denied treatment even after a treatment is found, thru 1972!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More ...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1940s experiments injecting  plutonium into human research subjects; secret radiation experiments; poor and mentally retarded children deceived about their treatments.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981200"/>
            <a:ext cx="3781425" cy="4114800"/>
          </a:xfrm>
        </p:spPr>
        <p:txBody>
          <a:bodyPr/>
          <a:lstStyle/>
          <a:p>
            <a:r>
              <a:rPr lang="en-US"/>
              <a:t>1950s: GIs are ordered near ground zero in nuclear tests without their knowledge of possible effects.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Ethical issues in human subject research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From the Belmont Report</a:t>
            </a:r>
          </a:p>
          <a:p>
            <a:endParaRPr lang="en-US"/>
          </a:p>
          <a:p>
            <a:pPr lvl="2"/>
            <a:r>
              <a:rPr lang="en-US" sz="3200"/>
              <a:t>Autonomy</a:t>
            </a:r>
          </a:p>
          <a:p>
            <a:pPr lvl="2"/>
            <a:endParaRPr lang="en-US" sz="3200"/>
          </a:p>
          <a:p>
            <a:pPr lvl="2"/>
            <a:r>
              <a:rPr lang="en-US" sz="3200"/>
              <a:t>Beneficence</a:t>
            </a:r>
          </a:p>
          <a:p>
            <a:pPr lvl="2"/>
            <a:endParaRPr lang="en-US" sz="3200"/>
          </a:p>
          <a:p>
            <a:pPr lvl="2"/>
            <a:r>
              <a:rPr lang="en-US" sz="3200"/>
              <a:t>Justice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Of </a:t>
            </a:r>
            <a:r>
              <a:rPr lang="en-US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critical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 importance --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Adequate preparation is taken to protect the privacy and confidentiality of subjects. </a:t>
            </a:r>
          </a:p>
          <a:p>
            <a:r>
              <a:rPr lang="en-US"/>
              <a:t>Informed consent.</a:t>
            </a:r>
          </a:p>
          <a:p>
            <a:r>
              <a:rPr lang="en-US"/>
              <a:t>Adequate provisions are made for the ongoing monitoring of the subjects’        welfare. 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Autonomy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person should be given the respect, time and opportunity to make his/her own decision.</a:t>
            </a:r>
          </a:p>
          <a:p>
            <a:r>
              <a:rPr lang="en-US"/>
              <a:t>No pressure or coercion.</a:t>
            </a:r>
          </a:p>
          <a:p>
            <a:r>
              <a:rPr lang="en-US"/>
              <a:t>How will vulnerable populations make an informed decision?</a:t>
            </a:r>
          </a:p>
          <a:p>
            <a:r>
              <a:rPr lang="en-US">
                <a:solidFill>
                  <a:schemeClr val="accent1"/>
                </a:solidFill>
              </a:rPr>
              <a:t>CHOICE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Beneficience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Essentially the well-being of all study participants. 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Protect participants from harm.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“maximize possible benefits and minimize possible harms” … </a:t>
            </a:r>
            <a:r>
              <a:rPr lang="en-US" sz="1800"/>
              <a:t>Belmont Report</a:t>
            </a:r>
          </a:p>
          <a:p>
            <a:pPr>
              <a:buFontTx/>
              <a:buNone/>
            </a:pPr>
            <a:endParaRPr lang="en-US" sz="800"/>
          </a:p>
          <a:p>
            <a:r>
              <a:rPr lang="en-US"/>
              <a:t>Weighing benefits to society versus the possible risks.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gles.pot">
  <a:themeElements>
    <a:clrScheme name="Angles.pot 1">
      <a:dk1>
        <a:srgbClr val="F8F8F8"/>
      </a:dk1>
      <a:lt1>
        <a:srgbClr val="FFFFFF"/>
      </a:lt1>
      <a:dk2>
        <a:srgbClr val="000000"/>
      </a:dk2>
      <a:lt2>
        <a:srgbClr val="000000"/>
      </a:lt2>
      <a:accent1>
        <a:srgbClr val="FF0000"/>
      </a:accent1>
      <a:accent2>
        <a:srgbClr val="3333FF"/>
      </a:accent2>
      <a:accent3>
        <a:srgbClr val="AAAAAA"/>
      </a:accent3>
      <a:accent4>
        <a:srgbClr val="DADADA"/>
      </a:accent4>
      <a:accent5>
        <a:srgbClr val="FFAAAA"/>
      </a:accent5>
      <a:accent6>
        <a:srgbClr val="2D2DE7"/>
      </a:accent6>
      <a:hlink>
        <a:srgbClr val="008000"/>
      </a:hlink>
      <a:folHlink>
        <a:srgbClr val="808080"/>
      </a:folHlink>
    </a:clrScheme>
    <a:fontScheme name="Angles.po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ngles.pot 1">
        <a:dk1>
          <a:srgbClr val="F8F8F8"/>
        </a:dk1>
        <a:lt1>
          <a:srgbClr val="FFFFFF"/>
        </a:lt1>
        <a:dk2>
          <a:srgbClr val="000000"/>
        </a:dk2>
        <a:lt2>
          <a:srgbClr val="000000"/>
        </a:lt2>
        <a:accent1>
          <a:srgbClr val="FF0000"/>
        </a:accent1>
        <a:accent2>
          <a:srgbClr val="3333FF"/>
        </a:accent2>
        <a:accent3>
          <a:srgbClr val="AAAAAA"/>
        </a:accent3>
        <a:accent4>
          <a:srgbClr val="DADADA"/>
        </a:accent4>
        <a:accent5>
          <a:srgbClr val="FFAAAA"/>
        </a:accent5>
        <a:accent6>
          <a:srgbClr val="2D2DE7"/>
        </a:accent6>
        <a:hlink>
          <a:srgbClr val="008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.pot 2">
        <a:dk1>
          <a:srgbClr val="360036"/>
        </a:dk1>
        <a:lt1>
          <a:srgbClr val="FFFFFF"/>
        </a:lt1>
        <a:dk2>
          <a:srgbClr val="FFFFCC"/>
        </a:dk2>
        <a:lt2>
          <a:srgbClr val="666633"/>
        </a:lt2>
        <a:accent1>
          <a:srgbClr val="996600"/>
        </a:accent1>
        <a:accent2>
          <a:srgbClr val="CCCC00"/>
        </a:accent2>
        <a:accent3>
          <a:srgbClr val="FFFFFF"/>
        </a:accent3>
        <a:accent4>
          <a:srgbClr val="2D002D"/>
        </a:accent4>
        <a:accent5>
          <a:srgbClr val="CAB8AA"/>
        </a:accent5>
        <a:accent6>
          <a:srgbClr val="B9B900"/>
        </a:accent6>
        <a:hlink>
          <a:srgbClr val="99CC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3">
        <a:dk1>
          <a:srgbClr val="000000"/>
        </a:dk1>
        <a:lt1>
          <a:srgbClr val="FFFFFF"/>
        </a:lt1>
        <a:dk2>
          <a:srgbClr val="FFFFFF"/>
        </a:dk2>
        <a:lt2>
          <a:srgbClr val="393939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4">
        <a:dk1>
          <a:srgbClr val="360036"/>
        </a:dk1>
        <a:lt1>
          <a:srgbClr val="FFFFFF"/>
        </a:lt1>
        <a:dk2>
          <a:srgbClr val="FFFFCC"/>
        </a:dk2>
        <a:lt2>
          <a:srgbClr val="660066"/>
        </a:lt2>
        <a:accent1>
          <a:srgbClr val="C3A3C2"/>
        </a:accent1>
        <a:accent2>
          <a:srgbClr val="9999FF"/>
        </a:accent2>
        <a:accent3>
          <a:srgbClr val="FFFFFF"/>
        </a:accent3>
        <a:accent4>
          <a:srgbClr val="2D002D"/>
        </a:accent4>
        <a:accent5>
          <a:srgbClr val="DECEDD"/>
        </a:accent5>
        <a:accent6>
          <a:srgbClr val="8A8AE7"/>
        </a:accent6>
        <a:hlink>
          <a:srgbClr val="0099CC"/>
        </a:hlink>
        <a:folHlink>
          <a:srgbClr val="C99D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.pot 5">
        <a:dk1>
          <a:srgbClr val="000000"/>
        </a:dk1>
        <a:lt1>
          <a:srgbClr val="99CCFF"/>
        </a:lt1>
        <a:dk2>
          <a:srgbClr val="CCECFF"/>
        </a:dk2>
        <a:lt2>
          <a:srgbClr val="002244"/>
        </a:lt2>
        <a:accent1>
          <a:srgbClr val="336699"/>
        </a:accent1>
        <a:accent2>
          <a:srgbClr val="CC99FF"/>
        </a:accent2>
        <a:accent3>
          <a:srgbClr val="CAE2FF"/>
        </a:accent3>
        <a:accent4>
          <a:srgbClr val="000000"/>
        </a:accent4>
        <a:accent5>
          <a:srgbClr val="ADB8CA"/>
        </a:accent5>
        <a:accent6>
          <a:srgbClr val="B98AE7"/>
        </a:accent6>
        <a:hlink>
          <a:srgbClr val="33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Designs\ANGLES.POT</Template>
  <TotalTime>2072</TotalTime>
  <Words>906</Words>
  <Application>Microsoft Office PowerPoint</Application>
  <PresentationFormat>On-screen Show (4:3)</PresentationFormat>
  <Paragraphs>140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Tahoma</vt:lpstr>
      <vt:lpstr>Times New Roman</vt:lpstr>
      <vt:lpstr>Angles.pot</vt:lpstr>
      <vt:lpstr>Human Subjects &amp; Research</vt:lpstr>
      <vt:lpstr>Definition of Research</vt:lpstr>
      <vt:lpstr>Definition of Human Subject</vt:lpstr>
      <vt:lpstr>Why?</vt:lpstr>
      <vt:lpstr>More ...</vt:lpstr>
      <vt:lpstr>Ethical issues in human subject research</vt:lpstr>
      <vt:lpstr>Of critical importance --</vt:lpstr>
      <vt:lpstr>Autonomy</vt:lpstr>
      <vt:lpstr>Beneficience</vt:lpstr>
      <vt:lpstr>Justice </vt:lpstr>
      <vt:lpstr>Circumstances requiring review</vt:lpstr>
      <vt:lpstr>What does this mean at Fredonia?</vt:lpstr>
      <vt:lpstr>HSRC  responsibilities</vt:lpstr>
      <vt:lpstr>HSRC review criteria</vt:lpstr>
      <vt:lpstr>Identifying risks</vt:lpstr>
      <vt:lpstr>Breach of confidentiality</vt:lpstr>
      <vt:lpstr>Psychological &amp; social harm</vt:lpstr>
      <vt:lpstr>How do you minimize risk?</vt:lpstr>
      <vt:lpstr>Informed consent </vt:lpstr>
      <vt:lpstr>8 Required Elements</vt:lpstr>
      <vt:lpstr>8 Required Elements (cont’d.)</vt:lpstr>
      <vt:lpstr>In General</vt:lpstr>
      <vt:lpstr>Researcher responsibility</vt:lpstr>
      <vt:lpstr>Impact</vt:lpstr>
      <vt:lpstr>Consequences of  Non-Compliance</vt:lpstr>
    </vt:vector>
  </TitlesOfParts>
  <Company>SUNY College at Fredonia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Subjects &amp; Research</dc:title>
  <dc:creator>Maggie Bryan-Peterson</dc:creator>
  <cp:lastModifiedBy>Tracy</cp:lastModifiedBy>
  <cp:revision>32</cp:revision>
  <cp:lastPrinted>2001-09-18T19:34:57Z</cp:lastPrinted>
  <dcterms:created xsi:type="dcterms:W3CDTF">2000-09-27T02:19:25Z</dcterms:created>
  <dcterms:modified xsi:type="dcterms:W3CDTF">2011-06-16T02:27:14Z</dcterms:modified>
</cp:coreProperties>
</file>